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Lst>
  <p:notesMasterIdLst>
    <p:notesMasterId r:id="rId28"/>
  </p:notesMasterIdLst>
  <p:sldIdLst>
    <p:sldId id="267" r:id="rId5"/>
    <p:sldId id="256" r:id="rId6"/>
    <p:sldId id="258" r:id="rId7"/>
    <p:sldId id="259" r:id="rId8"/>
    <p:sldId id="260" r:id="rId9"/>
    <p:sldId id="261" r:id="rId10"/>
    <p:sldId id="268" r:id="rId11"/>
    <p:sldId id="263" r:id="rId12"/>
    <p:sldId id="271" r:id="rId13"/>
    <p:sldId id="272" r:id="rId14"/>
    <p:sldId id="264" r:id="rId15"/>
    <p:sldId id="273" r:id="rId16"/>
    <p:sldId id="275" r:id="rId17"/>
    <p:sldId id="274" r:id="rId18"/>
    <p:sldId id="276" r:id="rId19"/>
    <p:sldId id="277" r:id="rId20"/>
    <p:sldId id="265" r:id="rId21"/>
    <p:sldId id="266" r:id="rId22"/>
    <p:sldId id="278" r:id="rId23"/>
    <p:sldId id="279" r:id="rId24"/>
    <p:sldId id="269" r:id="rId25"/>
    <p:sldId id="262" r:id="rId26"/>
    <p:sldId id="280" r:id="rId27"/>
  </p:sldIdLst>
  <p:sldSz cx="24479250" cy="13679488"/>
  <p:notesSz cx="6858000" cy="9144000"/>
  <p:embeddedFontLst>
    <p:embeddedFont>
      <p:font typeface="Arial Black" panose="020B0A04020102020204" pitchFamily="34" charset="0"/>
      <p:bold r:id="rId29"/>
    </p:embeddedFont>
    <p:embeddedFont>
      <p:font typeface="Bahnschrift" panose="020B0502040204020203" pitchFamily="34" charset="0"/>
      <p:regular r:id="rId30"/>
      <p:bold r:id="rId31"/>
    </p:embeddedFont>
    <p:embeddedFont>
      <p:font typeface="Bahnschrift bold" panose="020B0502040204020203" pitchFamily="34" charset="0"/>
      <p:bold r:id="rId32"/>
    </p:embeddedFont>
    <p:embeddedFont>
      <p:font typeface="Bahnschrift Condensed" panose="020B0502040204020203" pitchFamily="34" charset="0"/>
      <p:regular r:id="rId33"/>
      <p:bold r:id="rId34"/>
    </p:embeddedFont>
    <p:embeddedFont>
      <p:font typeface="Bahnschrift Light" panose="020B0502040204020203" pitchFamily="34" charset="0"/>
      <p:regular r:id="rId35"/>
    </p:embeddedFont>
    <p:embeddedFont>
      <p:font typeface="Bahnschrift Light SemiCondensed" panose="020B0502040204020203" pitchFamily="34" charset="0"/>
      <p:regular r:id="rId36"/>
    </p:embeddedFont>
    <p:embeddedFont>
      <p:font typeface="Bahnschrift SemiBold" panose="020B0502040204020203" pitchFamily="34" charset="0"/>
      <p:bold r:id="rId37"/>
    </p:embeddedFont>
    <p:embeddedFont>
      <p:font typeface="Bahnschrift SemiBold Condensed" panose="020B0502040204020203" pitchFamily="34" charset="0"/>
      <p:bold r:id="rId38"/>
    </p:embeddedFont>
    <p:embeddedFont>
      <p:font typeface="Bahnschrift SemiBold SemiConden" panose="020B0502040204020203" pitchFamily="34" charset="0"/>
      <p:bold r:id="rId39"/>
    </p:embeddedFont>
    <p:embeddedFont>
      <p:font typeface="Bahnschrift SemiLight SemiConde" panose="020B0502040204020203" pitchFamily="34" charset="0"/>
      <p:regular r:id="rId40"/>
    </p:embeddedFont>
    <p:embeddedFont>
      <p:font typeface="Calibri" panose="020F0502020204030204" pitchFamily="34" charset="0"/>
      <p:regular r:id="rId41"/>
      <p:bold r:id="rId42"/>
      <p:italic r:id="rId43"/>
      <p:boldItalic r:id="rId44"/>
    </p:embeddedFont>
    <p:embeddedFont>
      <p:font typeface="Calibri Light" panose="020F0302020204030204" pitchFamily="34" charset="0"/>
      <p:regular r:id="rId45"/>
      <p:italic r:id="rId46"/>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08" userDrawn="1">
          <p15:clr>
            <a:srgbClr val="A4A3A4"/>
          </p15:clr>
        </p15:guide>
        <p15:guide id="2" pos="771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1068F3A-5C60-9CC2-C778-081261C193B7}" name="CARSTENS Jana Alvara (COMM-EXT)" initials="CJA(E" userId="S::Jana-Alvara.CARSTENS@ext.ec.europa.eu::5f7b5ece-851c-427a-9056-a1add3940a7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559E"/>
    <a:srgbClr val="243C7C"/>
    <a:srgbClr val="E6483C"/>
    <a:srgbClr val="5E91C8"/>
    <a:srgbClr val="F3CA57"/>
    <a:srgbClr val="F49B3D"/>
    <a:srgbClr val="18B6C1"/>
    <a:srgbClr val="FFFFFF"/>
    <a:srgbClr val="901B12"/>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944" autoAdjust="0"/>
    <p:restoredTop sz="70227" autoAdjust="0"/>
  </p:normalViewPr>
  <p:slideViewPr>
    <p:cSldViewPr snapToGrid="0">
      <p:cViewPr varScale="1">
        <p:scale>
          <a:sx n="22" d="100"/>
          <a:sy n="22" d="100"/>
        </p:scale>
        <p:origin x="1208" y="68"/>
      </p:cViewPr>
      <p:guideLst>
        <p:guide orient="horz" pos="4308"/>
        <p:guide pos="7710"/>
      </p:guideLst>
    </p:cSldViewPr>
  </p:slideViewPr>
  <p:outlineViewPr>
    <p:cViewPr>
      <p:scale>
        <a:sx n="33" d="100"/>
        <a:sy n="33" d="100"/>
      </p:scale>
      <p:origin x="0" y="-4524"/>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11.fntdata"/><Relationship Id="rId21" Type="http://schemas.openxmlformats.org/officeDocument/2006/relationships/slide" Target="slides/slide17.xml"/><Relationship Id="rId34" Type="http://schemas.openxmlformats.org/officeDocument/2006/relationships/font" Target="fonts/font6.fntdata"/><Relationship Id="rId42" Type="http://schemas.openxmlformats.org/officeDocument/2006/relationships/font" Target="fonts/font14.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font" Target="fonts/font1.fntdata"/><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font" Target="fonts/font17.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openxmlformats.org/officeDocument/2006/relationships/font" Target="fonts/font8.fntdata"/><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3.fntdata"/><Relationship Id="rId44" Type="http://schemas.openxmlformats.org/officeDocument/2006/relationships/font" Target="fonts/font16.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font" Target="fonts/font15.fntdata"/><Relationship Id="rId48" Type="http://schemas.openxmlformats.org/officeDocument/2006/relationships/viewProps" Target="viewProps.xml"/><Relationship Id="rId8" Type="http://schemas.openxmlformats.org/officeDocument/2006/relationships/slide" Target="slides/slide4.xml"/><Relationship Id="rId51"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5.fntdata"/><Relationship Id="rId38" Type="http://schemas.openxmlformats.org/officeDocument/2006/relationships/font" Target="fonts/font10.fntdata"/><Relationship Id="rId46" Type="http://schemas.openxmlformats.org/officeDocument/2006/relationships/font" Target="fonts/font18.fntdata"/><Relationship Id="rId20" Type="http://schemas.openxmlformats.org/officeDocument/2006/relationships/slide" Target="slides/slide16.xml"/><Relationship Id="rId41" Type="http://schemas.openxmlformats.org/officeDocument/2006/relationships/font" Target="fonts/font13.fntdata"/><Relationship Id="rId1" Type="http://schemas.openxmlformats.org/officeDocument/2006/relationships/customXml" Target="../customXml/item1.xml"/><Relationship Id="rId6"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4FF24C-E24C-4DC9-9FA4-E8B5DA3DAE21}" type="datetimeFigureOut">
              <a:rPr lang="en-IE" smtClean="0"/>
              <a:t>25/04/2024</a:t>
            </a:fld>
            <a:endParaRPr lang="en-IE"/>
          </a:p>
        </p:txBody>
      </p:sp>
      <p:sp>
        <p:nvSpPr>
          <p:cNvPr id="4" name="Slide Image Placeholder 3"/>
          <p:cNvSpPr>
            <a:spLocks noGrp="1" noRot="1" noChangeAspect="1"/>
          </p:cNvSpPr>
          <p:nvPr>
            <p:ph type="sldImg" idx="2"/>
          </p:nvPr>
        </p:nvSpPr>
        <p:spPr>
          <a:xfrm>
            <a:off x="668338" y="1143000"/>
            <a:ext cx="5521325"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A42D71-CC78-4B06-AD71-D748A717705B}" type="slidenum">
              <a:rPr lang="en-IE" smtClean="0"/>
              <a:t>‹#›</a:t>
            </a:fld>
            <a:endParaRPr lang="en-IE"/>
          </a:p>
        </p:txBody>
      </p:sp>
    </p:spTree>
    <p:extLst>
      <p:ext uri="{BB962C8B-B14F-4D97-AF65-F5344CB8AC3E}">
        <p14:creationId xmlns:p14="http://schemas.microsoft.com/office/powerpoint/2010/main" val="5475622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europarl.europa.eu/external/html/euenlargement/default_lt.ht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ec.europa.eu/eurostat/data/database"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european-union.europa.eu/principles-countries-history/history-eu_lt"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ec.europa.eu/eurostat/web/interactive-publications/demography-2023#expandable-example-content" TargetMode="External"/><Relationship Id="rId7" Type="http://schemas.openxmlformats.org/officeDocument/2006/relationships/hyperlink" Target="https://ec.europa.eu/eurostat/cache/digpub/demography/index.html?lang=en" TargetMode="External"/><Relationship Id="rId2" Type="http://schemas.openxmlformats.org/officeDocument/2006/relationships/slide" Target="../slides/slide3.xml"/><Relationship Id="rId1" Type="http://schemas.openxmlformats.org/officeDocument/2006/relationships/notesMaster" Target="../notesMasters/notesMaster1.xml"/><Relationship Id="rId6" Type="http://schemas.openxmlformats.org/officeDocument/2006/relationships/hyperlink" Target="https://ec.europa.eu/eurostat/statistics-explained/index.php?title=Foreign_language_skills_statistics" TargetMode="External"/><Relationship Id="rId5" Type="http://schemas.openxmlformats.org/officeDocument/2006/relationships/hyperlink" Target="https://ec.europa.eu/eurostat/statistics-explained/index.php?title=Urban-rural_Europe_-_introduction#Introduction_to_territorial_typologies" TargetMode="External"/><Relationship Id="rId4" Type="http://schemas.openxmlformats.org/officeDocument/2006/relationships/hyperlink" Target="https://europa.eu/eurobarometer/surveys/detail/2693" TargetMode="External"/></Relationships>
</file>

<file path=ppt/notesSlides/_rels/notesSlide4.xml.rels><?xml version="1.0" encoding="UTF-8" standalone="yes"?>
<Relationships xmlns="http://schemas.openxmlformats.org/package/2006/relationships"><Relationship Id="rId8" Type="http://schemas.openxmlformats.org/officeDocument/2006/relationships/hyperlink" Target="https://eur-lex.europa.eu/browse/summaries.html?locale=lt" TargetMode="External"/><Relationship Id="rId3" Type="http://schemas.openxmlformats.org/officeDocument/2006/relationships/hyperlink" Target="https://eur-lex.europa.eu/legal-content/LT/TXT/?uri=CELEX:01958R0001-20130701" TargetMode="External"/><Relationship Id="rId7" Type="http://schemas.openxmlformats.org/officeDocument/2006/relationships/hyperlink" Target="https://eur-lex.europa.eu/homepage.html?locale=lt" TargetMode="External"/><Relationship Id="rId2" Type="http://schemas.openxmlformats.org/officeDocument/2006/relationships/slide" Target="../slides/slide4.xml"/><Relationship Id="rId1" Type="http://schemas.openxmlformats.org/officeDocument/2006/relationships/notesMaster" Target="../notesMasters/notesMaster1.xml"/><Relationship Id="rId6" Type="http://schemas.openxmlformats.org/officeDocument/2006/relationships/hyperlink" Target="https://www.europarl.europa.eu/about-parliament/lt/organisation-and-rules/multilingualism" TargetMode="External"/><Relationship Id="rId5" Type="http://schemas.openxmlformats.org/officeDocument/2006/relationships/hyperlink" Target="https://european-union.europa.eu/institutions-law-budget/institutions-and-bodies/search-all-eu-institutions-and-bodies/council-european-union_lt" TargetMode="External"/><Relationship Id="rId4" Type="http://schemas.openxmlformats.org/officeDocument/2006/relationships/hyperlink" Target="https://european-union.europa.eu/institutions-law-budget/institutions-and-bodies/search-all-eu-institutions-and-bodies/european-council_lt"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europa.eu/european-union/about-eu/history/eu-pioneers_lt" TargetMode="External"/><Relationship Id="rId7" Type="http://schemas.openxmlformats.org/officeDocument/2006/relationships/hyperlink" Target="https://european-union.europa.eu/principles-countries-history/symbols/europe-day_lt" TargetMode="External"/><Relationship Id="rId2" Type="http://schemas.openxmlformats.org/officeDocument/2006/relationships/slide" Target="../slides/slide5.xml"/><Relationship Id="rId1" Type="http://schemas.openxmlformats.org/officeDocument/2006/relationships/notesMaster" Target="../notesMasters/notesMaster1.xml"/><Relationship Id="rId6" Type="http://schemas.openxmlformats.org/officeDocument/2006/relationships/hyperlink" Target="https://european-union.europa.eu/principles-countries-history/history-eu/1945-59/schuman-declaration-may-1950_lt" TargetMode="External"/><Relationship Id="rId5" Type="http://schemas.openxmlformats.org/officeDocument/2006/relationships/hyperlink" Target="https://www.karlspreis.de/en/charlemagne-prize/origin" TargetMode="External"/><Relationship Id="rId4" Type="http://schemas.openxmlformats.org/officeDocument/2006/relationships/hyperlink" Target="https://european-union.europa.eu/institutions-law-budget/institutions-and-bodies/search-all-eu-institutions-and-bodies/european-parliament_lt"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Šiame pristatyme trumpai išnagrinėsime, kas yra ES, pateiksime kai kurių įdomių faktų apie ES ir galiausiai apžvelgsime, kaip ji bėgant metams keitėsi ir vystėsi.</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Visų pirma, nors apie ES galima kalbėti kaip apie organizaciją, viskas yra šiek tiek sudėtingiau.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Europos Sąjunga nėra nei tarptautinė organizacija, nei tarpvyriausybinė organizacija siaurąja prasme.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Europos Sąjunga unikali tuo, kad ji pati savaime nėra organizacija, o veikiau institucijų, agentūrų ir įstaigų, kurios siekia tų pačių tikslų ir su ta pačia vėliava, visuma.</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Jos unikalumą lemia konkrečios sąlygos, kuriomis ji vystėsi, ir jos narių steigėjų tikslai bei idealai.</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Europos projektu, kuris gimė iš Antrojo pasaulinio karo pelenų, visų pirma buvo siekiama užtikrinti taiką, bendrai prisiimant atsakomybę už ginklų gamybos išteklius – anglis ir plieną. Bėgant dešimtmečiams, valstybės narės susitarė bendradarbiauti ir sutelkti išteklius bei suverenumą, kai kylančias problemas naudingiau spręsti bendrai. Ši tendencija tebegalioja ir šiandien, jei kalbame apie tokius klausimus kaip klimato kaita, tarptautinė prekyba ar mūsų skaitmeninė visuomenė.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1</a:t>
            </a:fld>
            <a:endParaRPr lang="en-IE"/>
          </a:p>
        </p:txBody>
      </p:sp>
    </p:spTree>
    <p:extLst>
      <p:ext uri="{BB962C8B-B14F-4D97-AF65-F5344CB8AC3E}">
        <p14:creationId xmlns:p14="http://schemas.microsoft.com/office/powerpoint/2010/main" val="21940305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lt-LT" sz="1800" dirty="0">
                <a:effectLst/>
                <a:latin typeface="Calibri Light" panose="020F0302020204030204" pitchFamily="34" charset="0"/>
                <a:ea typeface="Calibri" panose="020F0502020204030204" pitchFamily="34" charset="0"/>
                <a:cs typeface="Times New Roman" panose="02020603050405020304" pitchFamily="18" charset="0"/>
              </a:rPr>
              <a:t>[Pastaba </a:t>
            </a: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pranešėjui</a:t>
            </a:r>
            <a:r>
              <a:rPr lang="lt-LT" sz="1800" dirty="0">
                <a:effectLst/>
                <a:latin typeface="Calibri Light" panose="020F0302020204030204" pitchFamily="34" charset="0"/>
                <a:ea typeface="Calibri" panose="020F0502020204030204" pitchFamily="34" charset="0"/>
                <a:cs typeface="Times New Roman" panose="02020603050405020304" pitchFamily="18" charset="0"/>
              </a:rPr>
              <a:t>: paprašykite publikos pasidalyti savo istorijomis ar prisiminimais apie jų šalies / atitinkamų šalių stojimą į ES].</a:t>
            </a:r>
            <a:r>
              <a:rPr lang="lt-LT" sz="1800" dirty="0">
                <a:solidFill>
                  <a:srgbClr val="FF0000"/>
                </a:solidFill>
                <a:effectLst/>
                <a:latin typeface="Calibri Light" panose="020F0302020204030204" pitchFamily="34" charset="0"/>
                <a:ea typeface="Calibri" panose="020F0502020204030204" pitchFamily="34" charset="0"/>
                <a:cs typeface="Times New Roman" panose="02020603050405020304" pitchFamily="18" charset="0"/>
              </a:rPr>
              <a:t> </a:t>
            </a:r>
            <a:endParaRPr lang="en-IE" dirty="0"/>
          </a:p>
        </p:txBody>
      </p:sp>
      <p:sp>
        <p:nvSpPr>
          <p:cNvPr id="4" name="Slide Number Placeholder 3"/>
          <p:cNvSpPr>
            <a:spLocks noGrp="1"/>
          </p:cNvSpPr>
          <p:nvPr>
            <p:ph type="sldNum" sz="quarter" idx="5"/>
          </p:nvPr>
        </p:nvSpPr>
        <p:spPr/>
        <p:txBody>
          <a:bodyPr/>
          <a:lstStyle/>
          <a:p>
            <a:fld id="{99A42D71-CC78-4B06-AD71-D748A717705B}" type="slidenum">
              <a:rPr lang="en-IE" smtClean="0"/>
              <a:t>10</a:t>
            </a:fld>
            <a:endParaRPr lang="en-IE"/>
          </a:p>
        </p:txBody>
      </p:sp>
    </p:spTree>
    <p:extLst>
      <p:ext uri="{BB962C8B-B14F-4D97-AF65-F5344CB8AC3E}">
        <p14:creationId xmlns:p14="http://schemas.microsoft.com/office/powerpoint/2010/main" val="2122684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99A42D71-CC78-4B06-AD71-D748A717705B}" type="slidenum">
              <a:rPr lang="en-IE" smtClean="0"/>
              <a:t>12</a:t>
            </a:fld>
            <a:endParaRPr lang="en-IE"/>
          </a:p>
        </p:txBody>
      </p:sp>
    </p:spTree>
    <p:extLst>
      <p:ext uri="{BB962C8B-B14F-4D97-AF65-F5344CB8AC3E}">
        <p14:creationId xmlns:p14="http://schemas.microsoft.com/office/powerpoint/2010/main" val="26808860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5"/>
          </p:nvPr>
        </p:nvSpPr>
        <p:spPr/>
        <p:txBody>
          <a:bodyPr/>
          <a:lstStyle/>
          <a:p>
            <a:fld id="{99A42D71-CC78-4B06-AD71-D748A717705B}" type="slidenum">
              <a:rPr lang="en-IE" smtClean="0"/>
              <a:t>13</a:t>
            </a:fld>
            <a:endParaRPr lang="en-IE"/>
          </a:p>
        </p:txBody>
      </p:sp>
    </p:spTree>
    <p:extLst>
      <p:ext uri="{BB962C8B-B14F-4D97-AF65-F5344CB8AC3E}">
        <p14:creationId xmlns:p14="http://schemas.microsoft.com/office/powerpoint/2010/main" val="36458526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2004 m. gegužės 1 d. į ES įstojo dešimt šalių:</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Čekija</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Estija</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Kipras</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Latvija</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Lietuva</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Vengrija</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Мalta</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Lenkija</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Slovėnija</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Slovakija</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u="none" strike="noStrike"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Vieni iš stojimo kriterijų buvo </a:t>
            </a:r>
            <a:r>
              <a:rPr lang="lt-LT" sz="1800" u="sng" noProof="0" dirty="0">
                <a:effectLst/>
                <a:latin typeface="Calibri Light" panose="020F0302020204030204" pitchFamily="34" charset="0"/>
                <a:ea typeface="Calibri" panose="020F0502020204030204" pitchFamily="34" charset="0"/>
                <a:cs typeface="Times New Roman" panose="02020603050405020304" pitchFamily="18" charset="0"/>
              </a:rPr>
              <a:t>teisinės valstybės principo laikymasis, veikianti rinkos ekonomika ir demokratijos principų laikymasis</a:t>
            </a: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a:t>
            </a:r>
            <a:endParaRPr lang="lt-LT" noProof="0" dirty="0"/>
          </a:p>
        </p:txBody>
      </p:sp>
      <p:sp>
        <p:nvSpPr>
          <p:cNvPr id="4" name="Slide Number Placeholder 3"/>
          <p:cNvSpPr>
            <a:spLocks noGrp="1"/>
          </p:cNvSpPr>
          <p:nvPr>
            <p:ph type="sldNum" sz="quarter" idx="5"/>
          </p:nvPr>
        </p:nvSpPr>
        <p:spPr/>
        <p:txBody>
          <a:bodyPr/>
          <a:lstStyle/>
          <a:p>
            <a:fld id="{99A42D71-CC78-4B06-AD71-D748A717705B}" type="slidenum">
              <a:rPr lang="en-IE" smtClean="0"/>
              <a:t>14</a:t>
            </a:fld>
            <a:endParaRPr lang="en-IE"/>
          </a:p>
        </p:txBody>
      </p:sp>
    </p:spTree>
    <p:extLst>
      <p:ext uri="{BB962C8B-B14F-4D97-AF65-F5344CB8AC3E}">
        <p14:creationId xmlns:p14="http://schemas.microsoft.com/office/powerpoint/2010/main" val="24691122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99A42D71-CC78-4B06-AD71-D748A717705B}" type="slidenum">
              <a:rPr lang="en-IE" smtClean="0"/>
              <a:t>15</a:t>
            </a:fld>
            <a:endParaRPr lang="en-IE"/>
          </a:p>
        </p:txBody>
      </p:sp>
    </p:spTree>
    <p:extLst>
      <p:ext uri="{BB962C8B-B14F-4D97-AF65-F5344CB8AC3E}">
        <p14:creationId xmlns:p14="http://schemas.microsoft.com/office/powerpoint/2010/main" val="18297500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lt-LT" sz="1800" dirty="0">
                <a:effectLst/>
                <a:latin typeface="Calibri Light" panose="020F0302020204030204" pitchFamily="34" charset="0"/>
                <a:ea typeface="Calibri" panose="020F0502020204030204" pitchFamily="34" charset="0"/>
                <a:cs typeface="Times New Roman" panose="02020603050405020304" pitchFamily="18" charset="0"/>
              </a:rPr>
              <a:t>Interaktyvus ES </a:t>
            </a: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plėtros</a:t>
            </a:r>
            <a:r>
              <a:rPr lang="lt-LT" sz="1800" dirty="0">
                <a:effectLst/>
                <a:latin typeface="Calibri Light" panose="020F0302020204030204" pitchFamily="34" charset="0"/>
                <a:ea typeface="Calibri" panose="020F0502020204030204" pitchFamily="34" charset="0"/>
                <a:cs typeface="Times New Roman" panose="02020603050405020304" pitchFamily="18" charset="0"/>
              </a:rPr>
              <a:t> žemėlapis: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3"/>
              </a:rPr>
              <a:t>https://www.europarl.europa.eu/external/html/euenlargement/default_lt.htm</a:t>
            </a:r>
            <a:r>
              <a:rPr lang="lt-L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16</a:t>
            </a:fld>
            <a:endParaRPr lang="en-IE"/>
          </a:p>
        </p:txBody>
      </p:sp>
    </p:spTree>
    <p:extLst>
      <p:ext uri="{BB962C8B-B14F-4D97-AF65-F5344CB8AC3E}">
        <p14:creationId xmlns:p14="http://schemas.microsoft.com/office/powerpoint/2010/main" val="20280470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Nors visos minėtos šalys priklauso Europos Sąjungai, ne visos jos yra euro zonos dalis.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Euro zona – tai regionas, kurį sudaro visos ES šalys, kurių nacionalinė valiuta yra euras.</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Euras yra materialus </a:t>
            </a:r>
            <a:r>
              <a:rPr lang="lt-LT" sz="1800" b="1" noProof="0" dirty="0">
                <a:effectLst/>
                <a:latin typeface="Calibri Light" panose="020F0302020204030204" pitchFamily="34" charset="0"/>
                <a:ea typeface="Calibri" panose="020F0502020204030204" pitchFamily="34" charset="0"/>
                <a:cs typeface="Times New Roman" panose="02020603050405020304" pitchFamily="18" charset="0"/>
              </a:rPr>
              <a:t>Europos integracijos</a:t>
            </a: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simbolis; jis yra patogus naudoti piliečiams, o įmonėms suteikia daug privalumų. Kaip viena iš </a:t>
            </a:r>
            <a:r>
              <a:rPr lang="lt-LT" sz="1800" b="1" noProof="0" dirty="0">
                <a:effectLst/>
                <a:latin typeface="Calibri Light" panose="020F0302020204030204" pitchFamily="34" charset="0"/>
                <a:ea typeface="Calibri" panose="020F0502020204030204" pitchFamily="34" charset="0"/>
                <a:cs typeface="Times New Roman" panose="02020603050405020304" pitchFamily="18" charset="0"/>
              </a:rPr>
              <a:t>pasaulinių valiutų</a:t>
            </a: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euras taip pat suteikia pridėtinės vertės Sąjungos užsienio politikai.</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Danija yra vienintelė ES valstybė narė, išsiderėjusi galimybę neįsivesti euro. Europos Centrinis Bankas ir Europos Komisija yra atsakingi už jo vertės ir stabilumo išlaikymą ir už kriterijų, kuriuos turi atitikti ES šalys, norinčios prisijungti prie euro zonos, nustatymą.</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Euras yra antra pagal svarbą pasaulio valiuta. Tarptautinių mokėjimų eurais ir JAV doleriais procentinės dalys yra beveik lygios ir euras yra antra pasaulio valiuta, kuria daugiausia skolinamasi, skolinama ir sudaromi centrinių bankų rezervai.</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Daugelis Europos Sąjungai nepriklausančių šalių ją taip pat naudoja kaip oficialią arba </a:t>
            </a:r>
            <a:r>
              <a:rPr lang="lt-LT" sz="1800" i="1" noProof="0" dirty="0">
                <a:effectLst/>
                <a:latin typeface="Calibri Light" panose="020F0302020204030204" pitchFamily="34" charset="0"/>
                <a:ea typeface="Calibri" panose="020F0502020204030204" pitchFamily="34" charset="0"/>
                <a:cs typeface="Times New Roman" panose="02020603050405020304" pitchFamily="18" charset="0"/>
              </a:rPr>
              <a:t>de facto</a:t>
            </a: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valiutą, taip pat kaip bazinę valiutą.</a:t>
            </a:r>
            <a:endParaRPr lang="lt-LT" noProof="0" dirty="0"/>
          </a:p>
        </p:txBody>
      </p:sp>
      <p:sp>
        <p:nvSpPr>
          <p:cNvPr id="4" name="Slide Number Placeholder 3"/>
          <p:cNvSpPr>
            <a:spLocks noGrp="1"/>
          </p:cNvSpPr>
          <p:nvPr>
            <p:ph type="sldNum" sz="quarter" idx="5"/>
          </p:nvPr>
        </p:nvSpPr>
        <p:spPr/>
        <p:txBody>
          <a:bodyPr/>
          <a:lstStyle/>
          <a:p>
            <a:fld id="{99A42D71-CC78-4B06-AD71-D748A717705B}" type="slidenum">
              <a:rPr lang="en-IE" smtClean="0"/>
              <a:t>17</a:t>
            </a:fld>
            <a:endParaRPr lang="en-IE"/>
          </a:p>
        </p:txBody>
      </p:sp>
    </p:spTree>
    <p:extLst>
      <p:ext uri="{BB962C8B-B14F-4D97-AF65-F5344CB8AC3E}">
        <p14:creationId xmlns:p14="http://schemas.microsoft.com/office/powerpoint/2010/main" val="4604780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ES narėmis norinčios tapti šalys turi atitikti griežtas narystės ES sąlygas ir pradėti oficialias derybas dėl narystės.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solidFill>
                  <a:srgbClr val="FF0000"/>
                </a:solidFill>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Oficialios derybos dėl narystės: šį procesą sudaro ES teisyno (vadinamojo </a:t>
            </a:r>
            <a:r>
              <a:rPr lang="lt-LT" sz="1800" i="1" noProof="0" dirty="0">
                <a:effectLst/>
                <a:latin typeface="Calibri Light" panose="020F0302020204030204" pitchFamily="34" charset="0"/>
                <a:ea typeface="Calibri" panose="020F0502020204030204" pitchFamily="34" charset="0"/>
                <a:cs typeface="Times New Roman" panose="02020603050405020304" pitchFamily="18" charset="0"/>
              </a:rPr>
              <a:t>acquis</a:t>
            </a: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priėmimas, pasirengimas juos taikyti ir užtikrinti jų vykdymą, taip pat teisminių, administracinių, ekonominių ir kitų reformų, būtinų siekiant įvykdyti prisijungimo sąlygas (vadinamuosius stojimo kriterijus) įgyvendinimas.</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Narystės kriterijai: vadinamieji Kopenhagos kriterijai, apimantys keletą sričių, tokių kaip:</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demokratinė institucinė sistema, teisinė valstybė, žmogaus teisės ir pagarba mažumoms bei jų apsauga;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veikianti rinkos ekonomika ir pajėgumas konkuruoti bei atsilaikyti prieš rinkos jėgas Europos Sąjungoje;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gebėjimas prisiimti ir veiksmingai įgyvendinti ES narystės įsipareigojimus, įskaitant politinės, ekonominės ir pinigų sąjungos tikslų laikymąsi.</a:t>
            </a:r>
            <a:endParaRPr lang="lt-LT" noProof="0" dirty="0"/>
          </a:p>
        </p:txBody>
      </p:sp>
      <p:sp>
        <p:nvSpPr>
          <p:cNvPr id="4" name="Slide Number Placeholder 3"/>
          <p:cNvSpPr>
            <a:spLocks noGrp="1"/>
          </p:cNvSpPr>
          <p:nvPr>
            <p:ph type="sldNum" sz="quarter" idx="5"/>
          </p:nvPr>
        </p:nvSpPr>
        <p:spPr/>
        <p:txBody>
          <a:bodyPr/>
          <a:lstStyle/>
          <a:p>
            <a:fld id="{99A42D71-CC78-4B06-AD71-D748A717705B}" type="slidenum">
              <a:rPr lang="en-IE" smtClean="0"/>
              <a:t>18</a:t>
            </a:fld>
            <a:endParaRPr lang="en-IE"/>
          </a:p>
        </p:txBody>
      </p:sp>
    </p:spTree>
    <p:extLst>
      <p:ext uri="{BB962C8B-B14F-4D97-AF65-F5344CB8AC3E}">
        <p14:creationId xmlns:p14="http://schemas.microsoft.com/office/powerpoint/2010/main" val="7281860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Šalis gali įstoti į ES tik tuo atveju, jeigu atitinka visus </a:t>
            </a:r>
            <a:r>
              <a:rPr lang="lt-LT" sz="1800" b="1" noProof="0" dirty="0">
                <a:effectLst/>
                <a:latin typeface="Calibri Light" panose="020F0302020204030204" pitchFamily="34" charset="0"/>
                <a:ea typeface="Calibri" panose="020F0502020204030204" pitchFamily="34" charset="0"/>
                <a:cs typeface="Times New Roman" panose="02020603050405020304" pitchFamily="18" charset="0"/>
              </a:rPr>
              <a:t>narystės kriterijus</a:t>
            </a: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Yra trys pagrindiniai etapai, kuriuos turi patvirtinti visos ES šalys:</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Šalies kandidatės statuso suteikimas</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Derybos</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Stojimo sutartis</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Plėtros procesas naudingas tiek Sąjungai, tiek valstybėms kandidatėms, nes jis padeda </a:t>
            </a:r>
            <a:r>
              <a:rPr lang="lt-LT" sz="1800" u="sng" noProof="0" dirty="0">
                <a:effectLst/>
                <a:latin typeface="Calibri Light" panose="020F0302020204030204" pitchFamily="34" charset="0"/>
                <a:ea typeface="Calibri" panose="020F0502020204030204" pitchFamily="34" charset="0"/>
                <a:cs typeface="Times New Roman" panose="02020603050405020304" pitchFamily="18" charset="0"/>
              </a:rPr>
              <a:t>puoselėti stabilumą, demokratiją ir ekonomikos augimą</a:t>
            </a: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kaimyninėse šalyse.</a:t>
            </a:r>
            <a:endParaRPr lang="lt-LT" noProof="0" dirty="0"/>
          </a:p>
        </p:txBody>
      </p:sp>
      <p:sp>
        <p:nvSpPr>
          <p:cNvPr id="4" name="Slide Number Placeholder 3"/>
          <p:cNvSpPr>
            <a:spLocks noGrp="1"/>
          </p:cNvSpPr>
          <p:nvPr>
            <p:ph type="sldNum" sz="quarter" idx="5"/>
          </p:nvPr>
        </p:nvSpPr>
        <p:spPr/>
        <p:txBody>
          <a:bodyPr/>
          <a:lstStyle/>
          <a:p>
            <a:fld id="{99A42D71-CC78-4B06-AD71-D748A717705B}" type="slidenum">
              <a:rPr lang="en-IE" smtClean="0"/>
              <a:t>19</a:t>
            </a:fld>
            <a:endParaRPr lang="en-IE"/>
          </a:p>
        </p:txBody>
      </p:sp>
    </p:spTree>
    <p:extLst>
      <p:ext uri="{BB962C8B-B14F-4D97-AF65-F5344CB8AC3E}">
        <p14:creationId xmlns:p14="http://schemas.microsoft.com/office/powerpoint/2010/main" val="41209385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Po „Brexit’o“ ES ir Jungtinės Karalystės santykiai labai pasikeitė. Jungtinė Karalystė nebėra ES narė ir santykiuose su ES tapo trečiąja šalimi. ES ir Jungtinė Karalystė kuria naujus santykius, reglamentuojamus prekybos ir bendradarbiavimo susitarimu.</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solidFill>
                  <a:srgbClr val="FF0000"/>
                </a:solidFill>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Susitarimu nustatyti </a:t>
            </a:r>
            <a:r>
              <a:rPr lang="lt-LT" sz="1800" b="1" noProof="0" dirty="0">
                <a:effectLst/>
                <a:latin typeface="Calibri Light" panose="020F0302020204030204" pitchFamily="34" charset="0"/>
                <a:ea typeface="Calibri" panose="020F0502020204030204" pitchFamily="34" charset="0"/>
                <a:cs typeface="Times New Roman" panose="02020603050405020304" pitchFamily="18" charset="0"/>
              </a:rPr>
              <a:t>lengvatiniai susitarimai</a:t>
            </a: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tokiose srityse kaip prekyba prekėmis ir paslaugomis, skaitmeninė prekyba, aviacija ir kelių transportas, energetika, žuvininkystė, teisėsauga ir teisminis bendradarbiavimas baudžiamosiose bylose.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Susitarimas grindžiamas taisyklėmis, kuriomis užtikrinamos </a:t>
            </a:r>
            <a:r>
              <a:rPr lang="lt-LT" sz="1800" b="1" noProof="0" dirty="0">
                <a:effectLst/>
                <a:latin typeface="Calibri Light" panose="020F0302020204030204" pitchFamily="34" charset="0"/>
                <a:ea typeface="Calibri" panose="020F0502020204030204" pitchFamily="34" charset="0"/>
                <a:cs typeface="Times New Roman" panose="02020603050405020304" pitchFamily="18" charset="0"/>
              </a:rPr>
              <a:t>vienodos sąlygos ir pagarba pagrindinėms teisėms</a:t>
            </a: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ES ir JK prekybos ir bendradarbiavimo susitarimą sudaro:</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a:t>
            </a:r>
            <a:r>
              <a:rPr lang="lt-LT" sz="1800" noProof="0" dirty="0">
                <a:effectLst/>
                <a:latin typeface="Calibri" panose="020F0502020204030204" pitchFamily="34" charset="0"/>
                <a:ea typeface="Calibri" panose="020F0502020204030204" pitchFamily="34" charset="0"/>
                <a:cs typeface="Times New Roman" panose="02020603050405020304" pitchFamily="18" charset="0"/>
              </a:rPr>
              <a:t>	</a:t>
            </a: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laisvosios prekybos susitarimas, kuriame numatytas plataus užmojo bendradarbiavimas ekonominiais, socialiniais, aplinkos apsaugos ir žuvininkystės klausimais,</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a:t>
            </a:r>
            <a:r>
              <a:rPr lang="lt-LT" sz="1800" noProof="0" dirty="0">
                <a:effectLst/>
                <a:latin typeface="Calibri" panose="020F0502020204030204" pitchFamily="34" charset="0"/>
                <a:ea typeface="Calibri" panose="020F0502020204030204" pitchFamily="34" charset="0"/>
                <a:cs typeface="Times New Roman" panose="02020603050405020304" pitchFamily="18" charset="0"/>
              </a:rPr>
              <a:t>	</a:t>
            </a: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glaudi partnerystė piliečių saugumo srityje: nauja teisėsaugos ir teisminio bendradarbiavimo baudžiamosiose ir civilinėse bylose sistema,</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a:t>
            </a:r>
            <a:r>
              <a:rPr lang="lt-LT" sz="1800" noProof="0" dirty="0">
                <a:effectLst/>
                <a:latin typeface="Calibri" panose="020F0502020204030204" pitchFamily="34" charset="0"/>
                <a:ea typeface="Calibri" panose="020F0502020204030204" pitchFamily="34" charset="0"/>
                <a:cs typeface="Times New Roman" panose="02020603050405020304" pitchFamily="18" charset="0"/>
              </a:rPr>
              <a:t>	</a:t>
            </a: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bendra valdymo sistema: sistema, kuria siekiama užtikrinti kuo didesnį teisinį tikrumą įmonėms, vartotojams ir piliečiams</a:t>
            </a:r>
            <a:endParaRPr lang="lt-LT" noProof="0" dirty="0"/>
          </a:p>
        </p:txBody>
      </p:sp>
      <p:sp>
        <p:nvSpPr>
          <p:cNvPr id="4" name="Slide Number Placeholder 3"/>
          <p:cNvSpPr>
            <a:spLocks noGrp="1"/>
          </p:cNvSpPr>
          <p:nvPr>
            <p:ph type="sldNum" sz="quarter" idx="5"/>
          </p:nvPr>
        </p:nvSpPr>
        <p:spPr/>
        <p:txBody>
          <a:bodyPr/>
          <a:lstStyle/>
          <a:p>
            <a:fld id="{99A42D71-CC78-4B06-AD71-D748A717705B}" type="slidenum">
              <a:rPr lang="en-IE" smtClean="0"/>
              <a:t>21</a:t>
            </a:fld>
            <a:endParaRPr lang="en-IE"/>
          </a:p>
        </p:txBody>
      </p:sp>
    </p:spTree>
    <p:extLst>
      <p:ext uri="{BB962C8B-B14F-4D97-AF65-F5344CB8AC3E}">
        <p14:creationId xmlns:p14="http://schemas.microsoft.com/office/powerpoint/2010/main" val="35412798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lt-LT" sz="1800" noProof="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Kalbant konkrečiau, ES yra </a:t>
            </a:r>
            <a:r>
              <a:rPr lang="lt-LT" sz="1800" u="sng" noProof="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unikali ekonominė ir politinė 27 šalių sąjunga</a:t>
            </a:r>
            <a:r>
              <a:rPr lang="lt-LT" sz="1800" noProof="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 kurioje iš viso gyvena apie </a:t>
            </a:r>
            <a:r>
              <a:rPr lang="lt-LT" sz="1800" b="1" noProof="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447 mln. žmonių</a:t>
            </a:r>
            <a:r>
              <a:rPr lang="lt-LT" sz="1800" noProof="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kern="1200" noProof="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Jau daugiau kaip 60 metų ES padeda kelti gyvenimo lygį, vykdo bendrus projektus, pavyzdžiui, </a:t>
            </a:r>
            <a:r>
              <a:rPr lang="lt-LT" sz="1800" b="1" noProof="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euro</a:t>
            </a:r>
            <a:r>
              <a:rPr lang="lt-LT" sz="1800" noProof="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 ir </a:t>
            </a:r>
            <a:r>
              <a:rPr lang="lt-LT" sz="1800" b="1" noProof="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bendrosios rinkos</a:t>
            </a:r>
            <a:r>
              <a:rPr lang="lt-LT" sz="1800" noProof="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 ir bendradarbiauja tokiais svarbiais klausimais kaip klimato kaita, COVID-19 ir skaitmeninė visuomenė.</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kern="1200" noProof="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Daugiau statistinių duomenų pateikiama adresu </a:t>
            </a:r>
            <a:r>
              <a:rPr lang="lt-LT" sz="1800" u="sng" noProof="0"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3"/>
              </a:rPr>
              <a:t>https://ec.europa.eu/eurostat/data/database</a:t>
            </a:r>
            <a:r>
              <a:rPr lang="lt-LT" sz="1800" noProof="0" dirty="0">
                <a:effectLst/>
                <a:latin typeface="Calibri" panose="020F0502020204030204" pitchFamily="34" charset="0"/>
                <a:ea typeface="Calibri" panose="020F0502020204030204" pitchFamily="34" charset="0"/>
                <a:cs typeface="Times New Roman" panose="02020603050405020304" pitchFamily="18" charset="0"/>
              </a:rPr>
              <a:t> </a:t>
            </a:r>
            <a:r>
              <a:rPr lang="lt-LT" sz="1800" noProof="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skyrelyje „Annual National Accounts“</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2</a:t>
            </a:fld>
            <a:endParaRPr lang="en-IE"/>
          </a:p>
        </p:txBody>
      </p:sp>
    </p:spTree>
    <p:extLst>
      <p:ext uri="{BB962C8B-B14F-4D97-AF65-F5344CB8AC3E}">
        <p14:creationId xmlns:p14="http://schemas.microsoft.com/office/powerpoint/2010/main" val="41112585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lt-LT" sz="1800" dirty="0">
                <a:effectLst/>
                <a:latin typeface="Calibri Light" panose="020F0302020204030204" pitchFamily="34" charset="0"/>
                <a:ea typeface="Calibri" panose="020F0502020204030204" pitchFamily="34" charset="0"/>
                <a:cs typeface="Times New Roman" panose="02020603050405020304" pitchFamily="18" charset="0"/>
              </a:rPr>
              <a:t>Bėgant metams ES kilo įvairių iššūkių. Dabar pažvelkime į svarbiausius iššūkius, su kuriais ES susidūrė pastaraisiais dešimtmečiais.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r>
              <a:rPr lang="lt-LT" sz="1800" dirty="0">
                <a:effectLst/>
                <a:latin typeface="Calibri Light" panose="020F0302020204030204" pitchFamily="34" charset="0"/>
                <a:ea typeface="Calibri" panose="020F0502020204030204" pitchFamily="34" charset="0"/>
                <a:cs typeface="Times New Roman" panose="02020603050405020304" pitchFamily="18" charset="0"/>
              </a:rPr>
              <a:t>Išsamesnę ES istorijos apžvalgą rasite internete: </a:t>
            </a:r>
            <a:r>
              <a:rPr lang="lt-LT"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3"/>
              </a:rPr>
              <a:t>ES istorija, ES pradininkai |Europos Sąjunga (europa.eu)</a:t>
            </a:r>
            <a:endParaRPr lang="en-US"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endParaRPr>
          </a:p>
          <a:p>
            <a:endParaRPr lang="en-US" sz="1800" u="sng" dirty="0">
              <a:solidFill>
                <a:srgbClr val="0563C1"/>
              </a:solidFill>
              <a:effectLst/>
              <a:latin typeface="Calibri Light" panose="020F0302020204030204" pitchFamily="34" charset="0"/>
              <a:cs typeface="Times New Roman" panose="02020603050405020304" pitchFamily="18" charset="0"/>
            </a:endParaRPr>
          </a:p>
          <a:p>
            <a:pPr>
              <a:lnSpc>
                <a:spcPct val="107000"/>
              </a:lnSpc>
              <a:spcAft>
                <a:spcPts val="800"/>
              </a:spcAft>
            </a:pPr>
            <a:r>
              <a:rPr lang="lt-LT" sz="1800" b="1" dirty="0">
                <a:effectLst/>
                <a:latin typeface="Calibri Light" panose="020F0302020204030204" pitchFamily="34" charset="0"/>
                <a:ea typeface="Calibri" panose="020F0502020204030204" pitchFamily="34" charset="0"/>
                <a:cs typeface="Times New Roman" panose="02020603050405020304" pitchFamily="18" charset="0"/>
              </a:rPr>
              <a:t>1952 m.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dirty="0">
                <a:effectLst/>
                <a:latin typeface="Calibri Light" panose="020F0302020204030204" pitchFamily="34" charset="0"/>
                <a:ea typeface="Calibri" panose="020F0502020204030204" pitchFamily="34" charset="0"/>
                <a:cs typeface="Times New Roman" panose="02020603050405020304" pitchFamily="18" charset="0"/>
              </a:rPr>
              <a:t>Šios šešios šalys – Belgija, Italija, </a:t>
            </a: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Liuksemburgas</a:t>
            </a:r>
            <a:r>
              <a:rPr lang="lt-LT" sz="1800" dirty="0">
                <a:effectLst/>
                <a:latin typeface="Calibri Light" panose="020F0302020204030204" pitchFamily="34" charset="0"/>
                <a:ea typeface="Calibri" panose="020F0502020204030204" pitchFamily="34" charset="0"/>
                <a:cs typeface="Times New Roman" panose="02020603050405020304" pitchFamily="18" charset="0"/>
              </a:rPr>
              <a:t>, Nyderlandai, Prancūzija ir Vokietija. Europos anglių ir plieno bendrija pradėjo veikti 1952 m.</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dirty="0">
                <a:effectLst/>
                <a:latin typeface="Calibri" panose="020F05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dirty="0">
                <a:effectLst/>
                <a:latin typeface="Calibri Light" panose="020F0302020204030204" pitchFamily="34" charset="0"/>
                <a:ea typeface="Calibri" panose="020F0502020204030204" pitchFamily="34" charset="0"/>
                <a:cs typeface="Times New Roman" panose="02020603050405020304" pitchFamily="18" charset="0"/>
              </a:rPr>
              <a:t>Vėliau, 1958 m., šešios šalys pasirašė Romos sutartį ir ėmėsi kurti Europos bendriją (šio pristatymo 9 skaidrė).</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800" u="sng" dirty="0">
              <a:solidFill>
                <a:srgbClr val="0563C1"/>
              </a:solidFill>
              <a:effectLst/>
              <a:latin typeface="Calibri Light" panose="020F0302020204030204" pitchFamily="34" charset="0"/>
              <a:cs typeface="Times New Roman" panose="02020603050405020304" pitchFamily="18" charset="0"/>
            </a:endParaRPr>
          </a:p>
          <a:p>
            <a:pPr>
              <a:lnSpc>
                <a:spcPct val="107000"/>
              </a:lnSpc>
              <a:spcAft>
                <a:spcPts val="800"/>
              </a:spcAft>
            </a:pPr>
            <a:r>
              <a:rPr lang="lt-LT" sz="1800" b="1" dirty="0">
                <a:effectLst/>
                <a:latin typeface="Calibri Light" panose="020F0302020204030204" pitchFamily="34" charset="0"/>
                <a:ea typeface="Calibri" panose="020F0502020204030204" pitchFamily="34" charset="0"/>
                <a:cs typeface="Times New Roman" panose="02020603050405020304" pitchFamily="18" charset="0"/>
              </a:rPr>
              <a:t>XX a. 10-asis dešimtmetis</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dirty="0">
                <a:effectLst/>
                <a:latin typeface="Calibri Light" panose="020F0302020204030204" pitchFamily="34" charset="0"/>
                <a:ea typeface="Calibri" panose="020F0502020204030204" pitchFamily="34" charset="0"/>
                <a:cs typeface="Times New Roman" panose="02020603050405020304" pitchFamily="18" charset="0"/>
              </a:rPr>
              <a:t>Žlugus komunizmui Vidurio ir Rytų Europoje, europiečiai suartėja.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dirty="0">
                <a:effectLst/>
                <a:latin typeface="Calibri Light" panose="020F0302020204030204" pitchFamily="34" charset="0"/>
                <a:ea typeface="Calibri" panose="020F0502020204030204" pitchFamily="34" charset="0"/>
                <a:cs typeface="Times New Roman" panose="02020603050405020304" pitchFamily="18" charset="0"/>
              </a:rPr>
              <a:t>Žmonėms rūpi, kaip saugoti aplinką ir kaip europiečiai galėtų bendradarbiauti saugumo ir gynybos klausimais.</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22</a:t>
            </a:fld>
            <a:endParaRPr lang="en-IE"/>
          </a:p>
        </p:txBody>
      </p:sp>
    </p:spTree>
    <p:extLst>
      <p:ext uri="{BB962C8B-B14F-4D97-AF65-F5344CB8AC3E}">
        <p14:creationId xmlns:p14="http://schemas.microsoft.com/office/powerpoint/2010/main" val="22053943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5"/>
          </p:nvPr>
        </p:nvSpPr>
        <p:spPr/>
        <p:txBody>
          <a:bodyPr/>
          <a:lstStyle/>
          <a:p>
            <a:fld id="{99A42D71-CC78-4B06-AD71-D748A717705B}" type="slidenum">
              <a:rPr lang="en-IE" smtClean="0"/>
              <a:t>23</a:t>
            </a:fld>
            <a:endParaRPr lang="en-IE"/>
          </a:p>
        </p:txBody>
      </p:sp>
    </p:spTree>
    <p:extLst>
      <p:ext uri="{BB962C8B-B14F-4D97-AF65-F5344CB8AC3E}">
        <p14:creationId xmlns:p14="http://schemas.microsoft.com/office/powerpoint/2010/main" val="38899614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Kadangi ES gyvena apie 447 mln. žmonių, ji yra vienas iš kultūriškai margiausių pasaulio regionų. Į ES įvairovę galima žvelgti skirtingai, įskaitant jos kalbinę, etninę, religinę ir socialinę bei ekonominę įvairovę. Pabandykite atsakyti į skaidrėje pateiktus klausimus, kad sužinotumėte, kaip tam tikri šios įvairovės aspektai atsiskleidžia statistikoje.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Atsakymai:</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1) Prancūzijoje: 11 991 684 – 2021 m.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2) Liuksemburge: 47 proc. – 2022 m. </a:t>
            </a:r>
            <a:r>
              <a:rPr lang="lt-LT" sz="1800" noProof="0" dirty="0">
                <a:effectLst/>
                <a:latin typeface="Calibri" panose="020F0502020204030204" pitchFamily="34" charset="0"/>
                <a:ea typeface="Calibri" panose="020F0502020204030204" pitchFamily="34" charset="0"/>
                <a:cs typeface="Times New Roman" panose="02020603050405020304" pitchFamily="18" charset="0"/>
              </a:rPr>
              <a:t>(Žr. </a:t>
            </a:r>
            <a:r>
              <a:rPr lang="lt-LT" sz="1800" u="sng" noProof="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Imigracijos augimas (europa.eu)</a:t>
            </a:r>
            <a:r>
              <a:rPr lang="lt-LT" sz="1800" noProof="0" dirty="0">
                <a:effectLst/>
                <a:latin typeface="Calibri" panose="020F0502020204030204" pitchFamily="34" charset="0"/>
                <a:ea typeface="Calibri" panose="020F0502020204030204" pitchFamily="34" charset="0"/>
                <a:cs typeface="Times New Roman" panose="02020603050405020304" pitchFamily="18" charset="0"/>
              </a:rPr>
              <a:t>)</a:t>
            </a:r>
          </a:p>
          <a:p>
            <a:pPr>
              <a:lnSpc>
                <a:spcPct val="107000"/>
              </a:lnSpc>
              <a:spcAft>
                <a:spcPts val="800"/>
              </a:spcAft>
            </a:pPr>
            <a:r>
              <a:rPr lang="lt-LT" sz="1800" noProof="0" dirty="0">
                <a:effectLst/>
                <a:latin typeface="Calibri" panose="020F0502020204030204" pitchFamily="34" charset="0"/>
                <a:ea typeface="Calibri" panose="020F0502020204030204" pitchFamily="34" charset="0"/>
                <a:cs typeface="Times New Roman" panose="02020603050405020304" pitchFamily="18" charset="0"/>
              </a:rPr>
              <a:t>3) didžiausia dalis (71 proc.) Maltoje, mažiausia – Prancūzijoje (34 proc.), 2022 m. „Eurobarometro“ apklausa (</a:t>
            </a:r>
            <a:r>
              <a:rPr lang="lt-LT" sz="1800" u="sng" noProof="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žr. dokumentą „Pirmieji rezultatai“</a:t>
            </a:r>
            <a:r>
              <a:rPr lang="lt-LT" sz="1800" noProof="0" dirty="0">
                <a:effectLst/>
                <a:latin typeface="Calibri" panose="020F0502020204030204" pitchFamily="34" charset="0"/>
                <a:ea typeface="Calibri" panose="020F0502020204030204" pitchFamily="34" charset="0"/>
                <a:cs typeface="Times New Roman" panose="02020603050405020304" pitchFamily="18" charset="0"/>
              </a:rPr>
              <a:t>)</a:t>
            </a:r>
          </a:p>
          <a:p>
            <a:pPr>
              <a:lnSpc>
                <a:spcPct val="107000"/>
              </a:lnSpc>
              <a:spcAft>
                <a:spcPts val="800"/>
              </a:spcAft>
            </a:pPr>
            <a:r>
              <a:rPr lang="lt-LT" sz="1800" noProof="0" dirty="0">
                <a:effectLst/>
                <a:latin typeface="Calibri" panose="020F0502020204030204" pitchFamily="34" charset="0"/>
                <a:ea typeface="Calibri" panose="020F0502020204030204" pitchFamily="34" charset="0"/>
                <a:cs typeface="Calibri" panose="020F0502020204030204" pitchFamily="34"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Įdomumo dėlei, toliau pateikiami kitų šalių rezultatai (procentinė kiekvienos šalies respondentų, teigiančių, kad jie pasitiki ES, dalis).</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i="1" noProof="0" dirty="0">
                <a:solidFill>
                  <a:srgbClr val="FF0000"/>
                </a:solidFill>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Graikija – 37 proc.</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Kroatija – 42 proc.</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Kipras – 42 proc.</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Čekija – 43 proc.</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Austrija – 44 proc.</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Slovakija – 44 proc.</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Slovėnija – 44 proc.</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Italija – 46 proc.</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Estija – 48 proc.</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Vokietija – 49 proc.</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Bulgarija – 49 proc.</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Ispanija – 50 proc.</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Nyderlandai – 52 proc.</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Rumunija – 54 proc.</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Belgija – 55 proc.</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Vengrija – 56 proc.</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Latvija – 56 proc.</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Airija – 58 proc.</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Liuksemburgas – 60 proc.</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Suomija – 60 proc.</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Švedija – 61 proc.</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Lenkija – 64 proc.</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Danija – 65 proc.</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Portugalija – 68 proc.</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Lietuva – 69 proc.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panose="020F0502020204030204" pitchFamily="34" charset="0"/>
                <a:ea typeface="Calibri" panose="020F0502020204030204" pitchFamily="34" charset="0"/>
                <a:cs typeface="Times New Roman" panose="02020603050405020304" pitchFamily="18" charset="0"/>
              </a:rPr>
              <a:t>4) 2021 m. – 25,2 proc. (miesteliuose – 35,9 proc., miestuose – 38,9 proc.), ([</a:t>
            </a:r>
            <a:r>
              <a:rPr lang="lt-LT" sz="1800" u="sng" noProof="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5"/>
              </a:rPr>
              <a:t>šaltinis</a:t>
            </a:r>
            <a:r>
              <a:rPr lang="lt-LT" sz="1800" noProof="0" dirty="0">
                <a:effectLst/>
                <a:latin typeface="Calibri" panose="020F0502020204030204" pitchFamily="34" charset="0"/>
                <a:ea typeface="Calibri" panose="020F0502020204030204" pitchFamily="34" charset="0"/>
                <a:cs typeface="Times New Roman" panose="02020603050405020304" pitchFamily="18" charset="0"/>
              </a:rPr>
              <a:t>])</a:t>
            </a:r>
          </a:p>
          <a:p>
            <a:pPr>
              <a:lnSpc>
                <a:spcPct val="107000"/>
              </a:lnSpc>
              <a:spcAft>
                <a:spcPts val="800"/>
              </a:spcAft>
            </a:pPr>
            <a:r>
              <a:rPr lang="lt-LT" sz="1800" noProof="0" dirty="0">
                <a:effectLst/>
                <a:latin typeface="Calibri" panose="020F0502020204030204" pitchFamily="34" charset="0"/>
                <a:ea typeface="Calibri" panose="020F0502020204030204" pitchFamily="34" charset="0"/>
                <a:cs typeface="Times New Roman" panose="02020603050405020304" pitchFamily="18" charset="0"/>
              </a:rPr>
              <a:t>5) 2016 m. – 64,6 proc.</a:t>
            </a: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r>
              <a:rPr lang="lt-LT" sz="1800" noProof="0" dirty="0">
                <a:effectLst/>
                <a:latin typeface="Calibri" panose="020F0502020204030204" pitchFamily="34" charset="0"/>
                <a:ea typeface="Calibri" panose="020F0502020204030204" pitchFamily="34" charset="0"/>
                <a:cs typeface="Times New Roman" panose="02020603050405020304" pitchFamily="18" charset="0"/>
              </a:rPr>
              <a:t>[</a:t>
            </a:r>
            <a:r>
              <a:rPr lang="lt-LT" sz="1800" u="sng" noProof="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6"/>
              </a:rPr>
              <a:t>šiuos statistinius duomenis atnaujinti </a:t>
            </a:r>
            <a:r>
              <a:rPr lang="lt-LT" sz="1800" b="1" u="sng" noProof="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6"/>
              </a:rPr>
              <a:t>planuojama</a:t>
            </a:r>
            <a:r>
              <a:rPr lang="lt-LT" sz="1800" u="sng" noProof="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6"/>
              </a:rPr>
              <a:t> tik 2024 m. gegužės mėn.</a:t>
            </a:r>
            <a:r>
              <a:rPr lang="lt-LT" sz="1800" noProof="0" dirty="0">
                <a:effectLst/>
                <a:latin typeface="Calibri" panose="020F0502020204030204" pitchFamily="34" charset="0"/>
                <a:ea typeface="Calibri" panose="020F0502020204030204" pitchFamily="34" charset="0"/>
                <a:cs typeface="Times New Roman" panose="02020603050405020304" pitchFamily="18" charset="0"/>
              </a:rPr>
              <a:t>]</a:t>
            </a: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Daugiau statistinių duomenų apie Europos demografiją pateikta adresu </a:t>
            </a:r>
            <a:r>
              <a:rPr lang="lt-LT" sz="1800" u="sng" noProof="0"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https://ec.europa.eu/eurostat/cache/digpub/demography/index.html?lang=en</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3</a:t>
            </a:fld>
            <a:endParaRPr lang="en-IE"/>
          </a:p>
        </p:txBody>
      </p:sp>
    </p:spTree>
    <p:extLst>
      <p:ext uri="{BB962C8B-B14F-4D97-AF65-F5344CB8AC3E}">
        <p14:creationId xmlns:p14="http://schemas.microsoft.com/office/powerpoint/2010/main" val="31962240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ES šalyse vartojamos kalbos yra esminė ES kultūros paveldo dalis. Todėl ES remia daugiakalbystę savo programose ir institucijų darbe.</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Daugiakalbystė nuo pat Europos Sąjungos įkūrimo yra vienas iš pagrindinių jos bruožų. ES yra </a:t>
            </a:r>
            <a:r>
              <a:rPr lang="lt-LT" sz="1800" b="1" noProof="0" dirty="0">
                <a:effectLst/>
                <a:latin typeface="Calibri Light" panose="020F0302020204030204" pitchFamily="34" charset="0"/>
                <a:ea typeface="Calibri" panose="020F0502020204030204" pitchFamily="34" charset="0"/>
                <a:cs typeface="Times New Roman" panose="02020603050405020304" pitchFamily="18" charset="0"/>
              </a:rPr>
              <a:t>24 oficialiosios kalbos</a:t>
            </a: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Kalbų vartojimo ES institucijose taisyklės nustatytos</a:t>
            </a:r>
            <a:r>
              <a:rPr lang="lt-LT" sz="1800" u="sng" noProof="0"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3"/>
              </a:rPr>
              <a:t> Reglamente Nr. 1</a:t>
            </a: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kuriame nurodyta, kad institucijose vartojamos 24 oficialiosios ir darbo kalbos.</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u="sng" noProof="0"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Europos Vadovų Tarybos</a:t>
            </a: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ir</a:t>
            </a:r>
            <a:r>
              <a:rPr lang="lt-LT" sz="1800" noProof="0" dirty="0">
                <a:effectLst/>
                <a:latin typeface="Calibri" panose="020F0502020204030204" pitchFamily="34" charset="0"/>
                <a:ea typeface="Calibri" panose="020F0502020204030204" pitchFamily="34" charset="0"/>
                <a:cs typeface="Times New Roman" panose="02020603050405020304" pitchFamily="18" charset="0"/>
              </a:rPr>
              <a:t> </a:t>
            </a:r>
            <a:r>
              <a:rPr lang="lt-LT" sz="1800" u="sng" noProof="0"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Europos Sąjungos Tarybos</a:t>
            </a: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posėdžiai verčiami žodžiu į visas oficialiąsias kalbas. Europos Parlamento nariai turi teisę</a:t>
            </a:r>
            <a:r>
              <a:rPr lang="lt-LT" sz="1800" noProof="0" dirty="0">
                <a:effectLst/>
                <a:latin typeface="Calibri" panose="020F0502020204030204" pitchFamily="34" charset="0"/>
                <a:ea typeface="Calibri" panose="020F0502020204030204" pitchFamily="34" charset="0"/>
                <a:cs typeface="Times New Roman" panose="02020603050405020304" pitchFamily="18" charset="0"/>
              </a:rPr>
              <a:t> </a:t>
            </a:r>
            <a:r>
              <a:rPr lang="lt-LT" sz="1800" u="sng" noProof="0"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Parlamente kalbėti</a:t>
            </a:r>
            <a:r>
              <a:rPr lang="lt-LT" sz="1800" noProof="0" dirty="0">
                <a:effectLst/>
                <a:latin typeface="Calibri" panose="020F0502020204030204" pitchFamily="34" charset="0"/>
                <a:ea typeface="Calibri" panose="020F0502020204030204" pitchFamily="34" charset="0"/>
                <a:cs typeface="Times New Roman" panose="02020603050405020304" pitchFamily="18" charset="0"/>
              </a:rPr>
              <a:t> </a:t>
            </a: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bet kuria oficialiąja ES kalba.</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Europos piliečiai turi </a:t>
            </a:r>
            <a:r>
              <a:rPr lang="lt-LT" sz="1800" b="1" noProof="0" dirty="0">
                <a:effectLst/>
                <a:latin typeface="Calibri Light" panose="020F0302020204030204" pitchFamily="34" charset="0"/>
                <a:ea typeface="Calibri" panose="020F0502020204030204" pitchFamily="34" charset="0"/>
                <a:cs typeface="Times New Roman" panose="02020603050405020304" pitchFamily="18" charset="0"/>
              </a:rPr>
              <a:t>teisę būti informuoti apie Sąjungos veiklą</a:t>
            </a: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susisiekti su ES institucijomis ir gauti jų atsakymus bet kuria oficialiąja kalba.</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Be to,</a:t>
            </a:r>
            <a:r>
              <a:rPr lang="lt-LT" sz="1800" u="sng" noProof="0"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 teisės aktai</a:t>
            </a: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ir jų</a:t>
            </a:r>
            <a:r>
              <a:rPr lang="lt-LT" sz="1800" u="sng" noProof="0"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8"/>
              </a:rPr>
              <a:t> santraukos</a:t>
            </a: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skelbiami visomis oficialiosiomis ES kalbomis.</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Oficialiosios ES kalbos:</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airių, anglų, bulgarų, čekų, danų, estų, graikų, ispanų, italų, kroatų, latvių, lenkų, lietuvių, maltiečių, nyderlandų, portugalų, prancūzų, rumunų, slovakų, slovėnų, suomių, švedų, vengrų, vokiečių.</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ES oficialiosios abėcėlės: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lotynų, kirilicos ir graikų.</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4</a:t>
            </a:fld>
            <a:endParaRPr lang="en-IE"/>
          </a:p>
        </p:txBody>
      </p:sp>
    </p:spTree>
    <p:extLst>
      <p:ext uri="{BB962C8B-B14F-4D97-AF65-F5344CB8AC3E}">
        <p14:creationId xmlns:p14="http://schemas.microsoft.com/office/powerpoint/2010/main" val="27379379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ES įvairovę taip pat rodo tai, kad Europos Sąjungą, kurioje gyvename šiandien, padėjo kurti daug ateities viziją turėjusių lyderių.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b="1"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ES pradininkai – nuo pasipriešinimo kovotojų iki teisininkų ir parlamentarų – buvo labai įvairūs žmonės, turėję tuos pačius idealus –  taikios, suvienytos ir klestinčios Europos.</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Tai tik keletas svarbiausių ES pradininkų. Daugiau informacijos rasite čia: </a:t>
            </a:r>
            <a:r>
              <a:rPr lang="lt-LT" sz="1800" u="sng" noProof="0"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3"/>
              </a:rPr>
              <a:t>https://europa.eu/european-union/about-eu/history/eu-pioneers_lt</a:t>
            </a: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150" sz="1800" noProof="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IE" sz="2800" b="1">
                <a:solidFill>
                  <a:srgbClr val="171A22"/>
                </a:solidFill>
                <a:effectLst/>
              </a:rPr>
              <a:t>Simone Veil</a:t>
            </a:r>
          </a:p>
          <a:p>
            <a:pPr>
              <a:lnSpc>
                <a:spcPct val="107000"/>
              </a:lnSpc>
              <a:spcAft>
                <a:spcPts val="800"/>
              </a:spcAft>
            </a:pPr>
            <a:endParaRPr lang="en-150" sz="1800" noProof="0" dirty="0">
              <a:effectLst/>
              <a:latin typeface="Calibri Light" panose="020F03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Nacių koncentracijos stovyklose išgyvenusios S. Veil vaikystės patirtis ir skaudūs išgyvenimai per Antrąjį pasaulinį karą nulėmė jos pasiryžimą siekti vieningos Europos – šiam reikalui ji paskyrė visą savo likusį gyvenimą.</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b="1" noProof="0" dirty="0">
                <a:effectLst/>
                <a:latin typeface="Calibri Light" panose="020F0302020204030204" pitchFamily="34" charset="0"/>
                <a:ea typeface="Calibri" panose="020F0502020204030204" pitchFamily="34" charset="0"/>
                <a:cs typeface="Times New Roman" panose="02020603050405020304" pitchFamily="18" charset="0"/>
              </a:rPr>
              <a:t>Gyvenimas ir laikas</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S. Veil politinę veiklą pradėjo ankstyvais teisininkės karjeros metais. 1974 m. ji tapo prezidento Valéry Giscardo d’Estaingo vyriausybės sveikatos apsaugos ministre.</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Netrukus po paskyrimo S. Veil ėmėsi kovos dėl abortų legalizavimo Prancūzijoje. Jai pavyko pasiekti pergalę tik tada, kai Nacionalinėje Asamblėjoje ją parėmė opozicija ir padėjo 1975 m. priimti atitinkamą įstatymą. Tai buvo įvertinta kaip reikšmingas laimėjimas, o teisės aktas tapo plačiai žinomas kaip „Veil įstatymas“ („la loi Veil“).</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b="1" noProof="0" dirty="0">
                <a:effectLst/>
                <a:latin typeface="Calibri Light" panose="020F0302020204030204" pitchFamily="34" charset="0"/>
                <a:ea typeface="Calibri" panose="020F0502020204030204" pitchFamily="34" charset="0"/>
                <a:cs typeface="Times New Roman" panose="02020603050405020304" pitchFamily="18" charset="0"/>
              </a:rPr>
              <a:t>Europos vizija</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Kai prezidentas V. Giscardas d’Estaingas pasiūlė S. Veil būti pirmąja jo partijos sąraše per pirmuosius tiesioginius </a:t>
            </a:r>
            <a:r>
              <a:rPr lang="lt-LT" sz="1800" u="sng" noProof="0"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Europos Parlamento</a:t>
            </a: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rinkimus 1979 m., ji nedvejodama sutiko.</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S. Veil buvo išrinkta į Europos Parlamentą, kuris ją pasirinko savo pirmininke. Taip ji tapo pirmojo tiesiogiai išrinkto Europos Parlamento vadove ir pirmąja moterimi, vadovaujančia ES institucijai. Po poros metų ji gavo </a:t>
            </a:r>
            <a:r>
              <a:rPr lang="lt-LT" sz="1800" u="sng" noProof="0"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Karolio Didžiojo premiją</a:t>
            </a: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kuri skiriama pagerbiant laureato indėlį į Europos vienybę.</a:t>
            </a:r>
            <a:endParaRPr lang="en-150" sz="1800" noProof="0" dirty="0">
              <a:effectLst/>
              <a:latin typeface="Calibri Light" panose="020F03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150" sz="1800" noProof="0" dirty="0">
              <a:effectLst/>
              <a:latin typeface="Calibri Light" panose="020F03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b="1" noProof="0" dirty="0">
                <a:effectLst/>
                <a:latin typeface="Calibri" panose="020F0502020204030204" pitchFamily="34" charset="0"/>
                <a:ea typeface="Calibri" panose="020F0502020204030204" pitchFamily="34" charset="0"/>
                <a:cs typeface="Times New Roman" panose="02020603050405020304" pitchFamily="18" charset="0"/>
              </a:rPr>
              <a:t>Žanas </a:t>
            </a:r>
            <a:r>
              <a:rPr lang="lt-LT" sz="1800" b="1" noProof="0" dirty="0" err="1">
                <a:effectLst/>
                <a:latin typeface="Calibri" panose="020F0502020204030204" pitchFamily="34" charset="0"/>
                <a:ea typeface="Calibri" panose="020F0502020204030204" pitchFamily="34" charset="0"/>
                <a:cs typeface="Times New Roman" panose="02020603050405020304" pitchFamily="18" charset="0"/>
              </a:rPr>
              <a:t>Monė</a:t>
            </a:r>
            <a:endParaRPr lang="lt-LT" sz="1800" b="1"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Žanas Monė, Prancūzijos politikas ir patarėjas ekonomikos klausimais, visą gyvenimą rėmė Europos integraciją. Jo idėjos paskatino sukurti Šumano planą sujungti Prancūzijos ir Vokietijos nacionalinę anglių ir plieno gamybą.</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b="1" noProof="0" dirty="0">
                <a:effectLst/>
                <a:latin typeface="Calibri Light" panose="020F0302020204030204" pitchFamily="34" charset="0"/>
                <a:ea typeface="Calibri" panose="020F0502020204030204" pitchFamily="34" charset="0"/>
                <a:cs typeface="Times New Roman" panose="02020603050405020304" pitchFamily="18" charset="0"/>
              </a:rPr>
              <a:t>Gyvenimas ir laikas</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1914 m. prasidėjus Pirmajam pasauliniam karui Ž. Monė kreipėsi į Prancūzijos vyriausybę su pasiūlymu geriau koordinuoti karui skirtų išteklių transportavimą su Prancūzijos sąjungininkais. Vėliau jis paskirtas 1919 m. įkurtos Tautų Sąjungos generalinio sekretoriaus pavaduotoju. 1943 m. Ž. Monė tapo Prancūzijos nacionalinio išsivadavimo komiteto – iš tikrųjų tai buvo Alžyre įsikūrusi Prancūzijos vyriausybė emigracijoje – nariu. Būtent tuo metu jis atvirai išdėstė suvienytos ir taiką išsaugosiančios Europos viziją.</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b="1" noProof="0" dirty="0">
                <a:effectLst/>
                <a:latin typeface="Calibri Light" panose="020F0302020204030204" pitchFamily="34" charset="0"/>
                <a:ea typeface="Calibri" panose="020F0502020204030204" pitchFamily="34" charset="0"/>
                <a:cs typeface="Times New Roman" panose="02020603050405020304" pitchFamily="18" charset="0"/>
              </a:rPr>
              <a:t>Europos vizija</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Po karo didėjant tarptautinei įtampai, Ž. Monė jautė, kad, siekiant Europos vienybės, atėjo laikas imtis veiksmų, ir kartu su savo komanda pradėjo kurti Europos bendrijos koncepciją. 1950 m. gegužės 9 d. Prancūzijos užsienio reikalų ministras Roberas Šumanas Prancūzijos vyriausybės vardu paskelbė vadinamąją Šumano deklaraciją.</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Šią deklaraciją inicijavo ir parengė Ž. Monė, joje siūlyta visą Vokietijos ir Prancūzijos anglių ir plieno gamybą pavesti valdyti vienai vyriausiajai valdybai. Deklaracija buvo pagrįsta idėja, kad jeigu šių išteklių gamybą dalytųsi dvi galingiausios Europos šalys, tai padėtų ateityje išvengti karų.</a:t>
            </a:r>
            <a:endParaRPr lang="en-150" sz="1800" noProof="0" dirty="0">
              <a:effectLst/>
              <a:latin typeface="Calibri Light" panose="020F03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150" sz="1800" noProof="0" dirty="0">
              <a:effectLst/>
              <a:latin typeface="Calibri Light" panose="020F03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2000" b="1" noProof="0" dirty="0" err="1">
                <a:effectLst/>
                <a:latin typeface="Calibri Light" panose="020F0302020204030204" pitchFamily="34" charset="0"/>
                <a:ea typeface="Calibri" panose="020F0502020204030204" pitchFamily="34" charset="0"/>
                <a:cs typeface="Times New Roman" panose="02020603050405020304" pitchFamily="18" charset="0"/>
              </a:rPr>
              <a:t>Ursula</a:t>
            </a:r>
            <a:r>
              <a:rPr lang="lt-LT" sz="2000" b="1" noProof="0" dirty="0">
                <a:effectLst/>
                <a:latin typeface="Calibri Light" panose="020F0302020204030204" pitchFamily="34" charset="0"/>
                <a:ea typeface="Calibri" panose="020F0502020204030204" pitchFamily="34" charset="0"/>
                <a:cs typeface="Times New Roman" panose="02020603050405020304" pitchFamily="18" charset="0"/>
              </a:rPr>
              <a:t> </a:t>
            </a:r>
            <a:r>
              <a:rPr lang="lt-LT" sz="2000" b="1" noProof="0" dirty="0" err="1">
                <a:effectLst/>
                <a:latin typeface="Calibri Light" panose="020F0302020204030204" pitchFamily="34" charset="0"/>
                <a:ea typeface="Calibri" panose="020F0502020204030204" pitchFamily="34" charset="0"/>
                <a:cs typeface="Times New Roman" panose="02020603050405020304" pitchFamily="18" charset="0"/>
              </a:rPr>
              <a:t>Hirschmann</a:t>
            </a:r>
            <a:endParaRPr lang="lt-LT" sz="2000" b="1"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Ursula Hirschmann gimė 1913 m. viduriniojo sluoksnio žydų šeimoje Berlyne. 1932 m., norėdama prisidėti prie pasipriešinimo nacių iškilimui, ji įstojo į socialdemokratų partijos jaunimo organizaciją. Susipažinusi su jaunu italų filosofu ir socialistu Eugenio’u Colorni ir už jo ištekėjusi, U. Hirschmann aktyviai įsitraukė į antifašistinio pasipriešinimo pogrindžio veiklą vyro gimtojoje Italijoje.</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b="1"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b="1" noProof="0" dirty="0">
                <a:effectLst/>
                <a:latin typeface="Calibri Light" panose="020F0302020204030204" pitchFamily="34" charset="0"/>
                <a:ea typeface="Calibri" panose="020F0502020204030204" pitchFamily="34" charset="0"/>
                <a:cs typeface="Times New Roman" panose="02020603050405020304" pitchFamily="18" charset="0"/>
              </a:rPr>
              <a:t>Gyvenimas ir laikas</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Kai E. Colorni buvo suimtas ir įkalintas Ventotenės saloje, U. Hirschmann išvyko kartu.</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Saloje jie susipažino su Ernestu Rossiu ir Altieru Spinelliu, kurie 1941 m. prisidėjo prie Ventotenės manifesto už laisvą ir vieningą Europą rengimo. Daugelio nuomone, šis manifestas tapo Europos federalizmo pradžia. Dokumentas buvo plačiai skaitomas su naciais kovojusių Italijos pasipriešinimo narių.</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b="1"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b="1" noProof="0" dirty="0">
                <a:effectLst/>
                <a:latin typeface="Calibri Light" panose="020F0302020204030204" pitchFamily="34" charset="0"/>
                <a:ea typeface="Calibri" panose="020F0502020204030204" pitchFamily="34" charset="0"/>
                <a:cs typeface="Times New Roman" panose="02020603050405020304" pitchFamily="18" charset="0"/>
              </a:rPr>
              <a:t>Europos vizija</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Manifeste raginama atsiriboti nuo Europos praeities ir, pertvarkius politiką ir atlikus plačias socialines reformas, sukurti naują politinę sistemą. U. Hirschmann slapta atgabeno manifestą į žemyninę Italiją ir padėjo jį platinti.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Palikusi Ventotenę, ji atvyko į Milaną ir 1943 m. įsteigė Europos federalistų judėjimą („Movimento Federalista Europeo“). Fašistams nužudžius E. Colorni, U. Hirschmann pabėgo į Šveicariją ir prisidėjo prie pirmojo tarptautinio federalistų kongreso 1945 m. Paryžiuje organizavimo.</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U. Hirschmann politinė veikla po Antrojo pasaulinio karo nenutrūko. 1975 m. Briuselyje ji įsteigė asociaciją „Moterys už Europą“ („Association Femmes pour </a:t>
            </a:r>
            <a:r>
              <a:rPr lang="lt-LT" sz="1800" noProof="0" dirty="0" err="1">
                <a:effectLst/>
                <a:latin typeface="Calibri Light" panose="020F0302020204030204" pitchFamily="34" charset="0"/>
                <a:ea typeface="Calibri" panose="020F0502020204030204" pitchFamily="34" charset="0"/>
                <a:cs typeface="Times New Roman" panose="02020603050405020304" pitchFamily="18" charset="0"/>
              </a:rPr>
              <a:t>l’Europe</a:t>
            </a: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a:t>
            </a:r>
            <a:endParaRPr lang="en-150" sz="1800" noProof="0" dirty="0">
              <a:effectLst/>
              <a:latin typeface="Calibri Light" panose="020F03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150" sz="1800" noProof="0" dirty="0">
              <a:effectLst/>
              <a:latin typeface="Calibri Light" panose="020F03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b="1" noProof="0" dirty="0" err="1">
                <a:effectLst/>
                <a:latin typeface="Calibri Light" panose="020F0302020204030204" pitchFamily="34" charset="0"/>
                <a:ea typeface="Calibri" panose="020F0502020204030204" pitchFamily="34" charset="0"/>
                <a:cs typeface="Times New Roman" panose="02020603050405020304" pitchFamily="18" charset="0"/>
              </a:rPr>
              <a:t>Roberas</a:t>
            </a:r>
            <a:r>
              <a:rPr lang="lt-LT" sz="1800" b="1" noProof="0" dirty="0">
                <a:effectLst/>
                <a:latin typeface="Calibri Light" panose="020F0302020204030204" pitchFamily="34" charset="0"/>
                <a:ea typeface="Calibri" panose="020F0502020204030204" pitchFamily="34" charset="0"/>
                <a:cs typeface="Times New Roman" panose="02020603050405020304" pitchFamily="18" charset="0"/>
              </a:rPr>
              <a:t> Šumanas</a:t>
            </a:r>
            <a:endParaRPr lang="lt-LT" sz="1800" b="1"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b="1"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Antrojo pasaulinio karo metu Roberas Šumanas aktyviai dalyvavo Prancūzijos pasipriešinimo judėjime ir buvo nacių sučiuptas ir įkalintas. Prieš karą jis aktyviai dalyvavo politikoje, pokariu buvo Prancūzijos Parlamento narys, užėmė ne vieną itin aukštą postą Prancūzijoje ir galiausiai parengė vadinamąją </a:t>
            </a:r>
            <a:r>
              <a:rPr lang="lt-LT" sz="1800" u="sng" noProof="0"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Šumano deklaraciją</a:t>
            </a: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kuria siekiama suvienyti Europą ir užkirsti kelią tolesniems karams.</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b="1" noProof="0" dirty="0">
                <a:effectLst/>
                <a:latin typeface="Calibri Light" panose="020F0302020204030204" pitchFamily="34" charset="0"/>
                <a:ea typeface="Calibri" panose="020F0502020204030204" pitchFamily="34" charset="0"/>
                <a:cs typeface="Times New Roman" panose="02020603050405020304" pitchFamily="18" charset="0"/>
              </a:rPr>
              <a:t>Gyvenimas ir laikas</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Gimęs Liuksemburge kaip Vokietijos pilietis, 1919 m. Elzaso-Lotaringijos regioną, kuriame gyveno, sugrąžinus Prancūzijai, R. Šumanas tapo prancūzu. Per Antrąjį pasaulinį karą Prancūzijos vadovas tremtyje Šarlis de Golis paprašė R. Šumano atvykti į Londoną ir dirbti jo vyriausybėje.</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Po karo R. Šumanas grįžo į nacionalinę politiką, kurioje ėjo įvairias aukščiausio lygio pareigas. Jis tapo pagrindiniu derybininku dėl tokių ypač svarbių sutarčių ir iniciatyvų kaip Europos Taryba, Maršalo planas ir NATO; visa tai buvo skirta glaudesniam Vakarų aljanso šalių bendradarbiavimui užtikrinti ir Europai suvienyti.</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b="1" noProof="0" dirty="0">
                <a:effectLst/>
                <a:latin typeface="Calibri Light" panose="020F0302020204030204" pitchFamily="34" charset="0"/>
                <a:ea typeface="Calibri" panose="020F0502020204030204" pitchFamily="34" charset="0"/>
                <a:cs typeface="Times New Roman" panose="02020603050405020304" pitchFamily="18" charset="0"/>
              </a:rPr>
              <a:t>Europos vizija</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Bendradarbiaudamas su Žanu Monė, jis parengė pasaulyje pagarsėjusį Šumano planą. Jis buvo paskelbtas 1950 m. gegužės 9 d. Ši data šiandien laikoma Europos Sąjungos gimimo diena ir kasmet švenčiama kaip </a:t>
            </a:r>
            <a:r>
              <a:rPr lang="lt-LT" sz="1800" u="sng" noProof="0"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Europos diena</a:t>
            </a: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Ta proga pasakytoje kalboje R. Šumanas pasiūlė įvesti bendrą anglių ir plieno, svarbiausių medžiagų ginkluotės pramonėje, gamybos kontrolę. Pagrindinė mintis buvo ta, kad negalintys kontroliuoti anglių ir plieno gamybos negalės ir kariauti.</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5</a:t>
            </a:fld>
            <a:endParaRPr lang="en-IE"/>
          </a:p>
        </p:txBody>
      </p:sp>
    </p:spTree>
    <p:extLst>
      <p:ext uri="{BB962C8B-B14F-4D97-AF65-F5344CB8AC3E}">
        <p14:creationId xmlns:p14="http://schemas.microsoft.com/office/powerpoint/2010/main" val="37596896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„Odė džiaugsmui“ yra ištrauka iš 1823 m. Liudviko van Bethoveno sukurtos Devintosios simfonijos. Himnas simbolizuoja ne tik Europos Sąjungą, bet ir Europą platesne prasme. Poemoje „Odė džiaugsmui“ išreiškiama F. Schillerio idealistinė žmonijos brolybės vizija. Himnas patvirtintas 1985 m.</a:t>
            </a:r>
          </a:p>
          <a:p>
            <a:endParaRPr lang="lt-LT" sz="1800" noProof="0" dirty="0">
              <a:effectLst/>
              <a:latin typeface="Calibri Light" panose="020F03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ES vėliavoje yra 12 apskritimu išdėstytų aukso spalvos žvaigždučių mėlyname fone. Jos simbolizuoja Europos tautų vienybės, solidarumo ir darnos idealus. Žvaigždučių skaičius neturi nieko bendra su valstybių narių skaičiumi, o apskritimas simbolizuoja vienybę. Vėliava buvo sukurta ir Europos Tarybos patvirtinta 1955 m. Oficialia ES vėliava ji tapo 1985 m.</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endParaRPr lang="lt-LT"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Europos dieną, kuri švenčiama kasmet gegužės 9-ąją, džiaugiamasi taika ir vienybe Europoje. Ši data žymi istorinės Šumano deklaracijos, kurioje nustatyta nauja politinio bendradarbiavimo Europoje forma, metines.</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endParaRPr lang="lt-LT"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ES šūkis „suvienijusi įvairovę“ reiškia, jog europiečiai susivienijo, kad dirbtų taikos ir gerovės labui, ir kartu praturtėjo susipažinę su daugeliu įvairių žemyno kultūrų, tradicijų ir kalbų.</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endParaRPr lang="lt-LT"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lt-LT" sz="1800" i="1" noProof="0" dirty="0">
                <a:effectLst/>
                <a:latin typeface="Calibri Light" panose="020F0302020204030204" pitchFamily="34" charset="0"/>
                <a:ea typeface="Calibri" panose="020F0502020204030204" pitchFamily="34" charset="0"/>
                <a:cs typeface="Times New Roman" panose="02020603050405020304" pitchFamily="18" charset="0"/>
              </a:rPr>
              <a:t>Euro</a:t>
            </a: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yra oficiali 20 iš 27 ES valstybių narių valiuta. Tai yra jūsų kišenėje esantis įrodymas, kad Europos šalys dirba kartu. Euro banknotų ir monetų įvedimas į apyvartą 2002 m. tapo viena didžiausių Europos logistikos operacijų.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6</a:t>
            </a:fld>
            <a:endParaRPr lang="en-IE"/>
          </a:p>
        </p:txBody>
      </p:sp>
    </p:spTree>
    <p:extLst>
      <p:ext uri="{BB962C8B-B14F-4D97-AF65-F5344CB8AC3E}">
        <p14:creationId xmlns:p14="http://schemas.microsoft.com/office/powerpoint/2010/main" val="6130704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Nors ES būdinga įvairovė, jos valstybės narės turi bendras vertybes, vienijančias Europos žmones</a:t>
            </a:r>
          </a:p>
          <a:p>
            <a:pPr>
              <a:lnSpc>
                <a:spcPct val="107000"/>
              </a:lnSpc>
              <a:spcAft>
                <a:spcPts val="800"/>
              </a:spcAft>
            </a:pP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b="1" noProof="0" dirty="0">
                <a:effectLst/>
                <a:latin typeface="Calibri Light" panose="020F0302020204030204" pitchFamily="34" charset="0"/>
                <a:ea typeface="Calibri" panose="020F0502020204030204" pitchFamily="34" charset="0"/>
                <a:cs typeface="Times New Roman" panose="02020603050405020304" pitchFamily="18" charset="0"/>
              </a:rPr>
              <a:t>Neatsiejama europietiško gyvenimo būdo dalimi</a:t>
            </a: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esančios vertybės yra šios:</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Žmogaus orumas</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Laisvė</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Demokratija</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Lygybė</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Teisinė valstybė</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Žmogaus teisės</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Šios vertybės nustatytos Lisabonos sutartyje ir ES pagrindinių teisių chartijoje.</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Žmogaus orumas: žmogaus orumas yra neliečiamas, o tai reiškia, kad jis visada turi būti gerbiamas ir saugomas. Jis yra tikrasis pagrindinių teisių pagrindas.</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Laisvė: asmens laisvės – teisė į privatų gyvenimą, minties, religijos, susirinkimų, saviraiškos ir informacijos laisvės – saugomos ES pagrindinių teisių chartija. Praktinis šios vertybės pavyzdys – laisvė judėti ir laisvai gyventi ES.</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Demokratija: ES veikimas grindžiamas atstovaujamąja demokratija. Būti Europos Sąjungos piliečiu taip pat reiškia naudotis tam tikromis teisėmis. Pavyzdžiui, kiekvienas pilnametis ES pilietis turi teisę kandidatuoti ir balsuoti Europos Parlamento rinkimuose. ES piliečiai gali būti kandidatais ir balsuoti savo gyvenamojoje arba kilmės šalyje.</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Lygybė: lygybė – tai vienodos visų piliečių teisės prieš įstatymą. Moterų ir vyrų lygybės principu pagrįsta visa Europos politika ir jis taikomas visose srityse. Praktiniai šios vertybės pavyzdžiai yra vienodo darbo užmokesčio principas (1957 m. Romos sutartis) arba ES piliečių nediskriminavimo dėl tautybės principas (2009 m. Lisabonos sutartis).</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Teisinės valstybės principas: ES grindžiama teisinės valstybės principu. Kad ir ką ES darytų, visai tai reglamentuojama Sutartimis, kurias laisva valia ir demokratiškai pasirašė jos valstybės narės. Teise ir teisingumu rūpinasi nepriklausomos teisminės institucijos. ES valstybės narės įgaliojo Europos Teisingumo Teismą nagrinėti bylas paskutine instancija ir jo sprendimų turi laikytis visi.</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Žmogaus teisės: žmogaus teisės saugomos ES pagrindinių teisių chartija. Jos apima, be kita ko, teisę nebūti diskriminuojamam dėl lyties, rasinės ar etninės kilmės, religijos ar tikėjimo, negalios, amžiaus arba seksualinės orientacijos, teisę į asmens duomenų apsaugą ir teisę kreiptis į teismą.</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7</a:t>
            </a:fld>
            <a:endParaRPr lang="en-IE"/>
          </a:p>
        </p:txBody>
      </p:sp>
    </p:spTree>
    <p:extLst>
      <p:ext uri="{BB962C8B-B14F-4D97-AF65-F5344CB8AC3E}">
        <p14:creationId xmlns:p14="http://schemas.microsoft.com/office/powerpoint/2010/main" val="6941758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ES įsipareigojimą laikytis bendrų vertybių atspindi jos piliečių turimos teisės.</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solidFill>
                  <a:srgbClr val="FF0000"/>
                </a:solidFill>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ES piliečiai gali laisvai judėti ir gyventi Sąjungoje ir juos saugo ES teisės aktai.</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Jie taip pat gali balsuoti ir kandidatuoti Europos Parlamento rinkimuose.</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Andora, Monakas, San Marinas ir Vatikanas nepriklauso nė vienai iš šių asociacijų. Jų santykiai su ES ir kitomis šalimis grindžiami dvišaliais santykiais. Tačiau Monakas, San Marinas ir Vatikanas </a:t>
            </a:r>
            <a:r>
              <a:rPr lang="lt-LT" sz="1800" i="1" noProof="0" dirty="0">
                <a:effectLst/>
                <a:latin typeface="Calibri Light" panose="020F0302020204030204" pitchFamily="34" charset="0"/>
                <a:ea typeface="Calibri" panose="020F0502020204030204" pitchFamily="34" charset="0"/>
                <a:cs typeface="Times New Roman" panose="02020603050405020304" pitchFamily="18" charset="0"/>
              </a:rPr>
              <a:t>de facto</a:t>
            </a: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priklauso Šengeno erdvei.</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Šveicarija nėra nei ES, nei EEE šalis. Su ES ji yra sudariusi apie 100 konkrečių dvišalių susitarimų, apimančių, pavyzdžiui, daugelį bendrosios rinkos nuostatų. Vienas iš šių susitarimų yra susijęs su Šveicarijos dalyvavimu Šengeno erdvėje.</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b="1" noProof="0" dirty="0">
                <a:effectLst/>
                <a:latin typeface="Calibri Light" panose="020F0302020204030204" pitchFamily="34" charset="0"/>
                <a:ea typeface="Calibri" panose="020F0502020204030204" pitchFamily="34" charset="0"/>
                <a:cs typeface="Times New Roman" panose="02020603050405020304" pitchFamily="18" charset="0"/>
              </a:rPr>
              <a:t>Be 27 valstybių narių</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Europos Sąjungos bendrajai rinkai priklauso Islandija, Lichtenšteinas, Norvegija ir Šveicarija.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solidFill>
                  <a:srgbClr val="FF0000"/>
                </a:solidFill>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Tai reiškia, kad šios šalys yra įsipareigojusios užtikrinti laisvą asmenų, prekių, paslaugų ir pinigų judėjimą.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Šiomis teisėmis visose keturiose šalyse gali naudotis ir ES piliečiai.</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b="1" noProof="0" dirty="0">
                <a:effectLst/>
                <a:latin typeface="Calibri Light" panose="020F0302020204030204" pitchFamily="34" charset="0"/>
                <a:ea typeface="Calibri" panose="020F0502020204030204" pitchFamily="34" charset="0"/>
                <a:cs typeface="Times New Roman" panose="02020603050405020304" pitchFamily="18" charset="0"/>
              </a:rPr>
              <a:t>Šengeno erdvę</a:t>
            </a: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sudaro 23 ES šalys ir 4 ES nepriklausančios šalys, kurios prie savo sienų panaikino pasų kontrolę.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Tai reiškia, kad žmonės gali kirsti sieną tarp bet kurių [dviejų ]iš šių šalių </a:t>
            </a:r>
            <a:r>
              <a:rPr lang="lt-LT" sz="1800" u="sng" noProof="0" dirty="0">
                <a:effectLst/>
                <a:latin typeface="Calibri Light" panose="020F0302020204030204" pitchFamily="34" charset="0"/>
                <a:ea typeface="Calibri" panose="020F0502020204030204" pitchFamily="34" charset="0"/>
                <a:cs typeface="Times New Roman" panose="02020603050405020304" pitchFamily="18" charset="0"/>
              </a:rPr>
              <a:t>nepateikdami paso</a:t>
            </a: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a:t>
            </a:r>
            <a:endParaRPr lang="lt-LT" noProof="0" dirty="0"/>
          </a:p>
        </p:txBody>
      </p:sp>
      <p:sp>
        <p:nvSpPr>
          <p:cNvPr id="4" name="Slide Number Placeholder 3"/>
          <p:cNvSpPr>
            <a:spLocks noGrp="1"/>
          </p:cNvSpPr>
          <p:nvPr>
            <p:ph type="sldNum" sz="quarter" idx="5"/>
          </p:nvPr>
        </p:nvSpPr>
        <p:spPr/>
        <p:txBody>
          <a:bodyPr/>
          <a:lstStyle/>
          <a:p>
            <a:fld id="{99A42D71-CC78-4B06-AD71-D748A717705B}" type="slidenum">
              <a:rPr lang="en-IE" smtClean="0"/>
              <a:t>8</a:t>
            </a:fld>
            <a:endParaRPr lang="en-IE"/>
          </a:p>
        </p:txBody>
      </p:sp>
    </p:spTree>
    <p:extLst>
      <p:ext uri="{BB962C8B-B14F-4D97-AF65-F5344CB8AC3E}">
        <p14:creationId xmlns:p14="http://schemas.microsoft.com/office/powerpoint/2010/main" val="28554437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tabLst>
                <a:tab pos="2238375" algn="l"/>
              </a:tabLs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Toliau trumpai pažvelkime į ES istoriją, o konkrečiai – apžvelkime šalių įstojimo į ES chronologiją.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tabLst>
                <a:tab pos="2238375" algn="l"/>
              </a:tabLs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tabLst>
                <a:tab pos="2238375" algn="l"/>
              </a:tabLst>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Viskas prasidėjo nuo Romos sutartį pasirašiusių šešių šalių:</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Belgija</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Vokietija</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Prancūzija</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Italija</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Liuksemburgas</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pPr>
            <a:r>
              <a:rPr lang="lt-LT" sz="1800" noProof="0" dirty="0">
                <a:effectLst/>
                <a:latin typeface="Calibri Light" panose="020F0302020204030204" pitchFamily="34" charset="0"/>
                <a:ea typeface="Calibri" panose="020F0502020204030204" pitchFamily="34" charset="0"/>
                <a:cs typeface="Times New Roman" panose="02020603050405020304" pitchFamily="18" charset="0"/>
              </a:rPr>
              <a:t>Nyderlandai</a:t>
            </a:r>
            <a:endParaRPr lang="lt-LT" sz="1800" noProof="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9</a:t>
            </a:fld>
            <a:endParaRPr lang="en-IE"/>
          </a:p>
        </p:txBody>
      </p:sp>
    </p:spTree>
    <p:extLst>
      <p:ext uri="{BB962C8B-B14F-4D97-AF65-F5344CB8AC3E}">
        <p14:creationId xmlns:p14="http://schemas.microsoft.com/office/powerpoint/2010/main" val="844689435"/>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jpe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Eu an unique organisation">
    <p:bg>
      <p:bgPr>
        <a:solidFill>
          <a:srgbClr val="17559E"/>
        </a:solidFill>
        <a:effectLst/>
      </p:bgPr>
    </p:bg>
    <p:spTree>
      <p:nvGrpSpPr>
        <p:cNvPr id="1" name=""/>
        <p:cNvGrpSpPr/>
        <p:nvPr/>
      </p:nvGrpSpPr>
      <p:grpSpPr>
        <a:xfrm>
          <a:off x="0" y="0"/>
          <a:ext cx="0" cy="0"/>
          <a:chOff x="0" y="0"/>
          <a:chExt cx="0" cy="0"/>
        </a:xfrm>
      </p:grpSpPr>
      <p:pic>
        <p:nvPicPr>
          <p:cNvPr id="9" name="outline-map" descr="A faint map outline of Europe. "/>
          <p:cNvPicPr>
            <a:picLocks noChangeAspect="1"/>
          </p:cNvPicPr>
          <p:nvPr userDrawn="1"/>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tretch>
            <a:fillRect/>
          </a:stretch>
        </p:blipFill>
        <p:spPr>
          <a:xfrm>
            <a:off x="137962" y="-3313"/>
            <a:ext cx="24319091" cy="13679488"/>
          </a:xfrm>
          <a:prstGeom prst="rect">
            <a:avLst/>
          </a:prstGeom>
        </p:spPr>
      </p:pic>
      <p:sp>
        <p:nvSpPr>
          <p:cNvPr id="3" name="category: people"/>
          <p:cNvSpPr txBox="1"/>
          <p:nvPr userDrawn="1"/>
        </p:nvSpPr>
        <p:spPr>
          <a:xfrm>
            <a:off x="1439333" y="1900334"/>
            <a:ext cx="1544010" cy="707886"/>
          </a:xfrm>
          <a:prstGeom prst="rect">
            <a:avLst/>
          </a:prstGeom>
          <a:noFill/>
        </p:spPr>
        <p:txBody>
          <a:bodyPr wrap="square" rtlCol="0">
            <a:spAutoFit/>
          </a:bodyPr>
          <a:lstStyle/>
          <a:p>
            <a:r>
              <a:rPr lang="lt-LT" sz="4000" noProof="0" dirty="0">
                <a:solidFill>
                  <a:srgbClr val="F3CA57"/>
                </a:solidFill>
                <a:latin typeface="Bahnschrift Condensed" panose="020B0502040204020203" pitchFamily="34" charset="0"/>
              </a:rPr>
              <a:t>žmonės</a:t>
            </a:r>
          </a:p>
        </p:txBody>
      </p:sp>
    </p:spTree>
    <p:extLst>
      <p:ext uri="{BB962C8B-B14F-4D97-AF65-F5344CB8AC3E}">
        <p14:creationId xmlns:p14="http://schemas.microsoft.com/office/powerpoint/2010/main" val="1043009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afterEffect">
                                  <p:stCondLst>
                                    <p:cond delay="0"/>
                                  </p:stCondLst>
                                  <p:endCondLst>
                                    <p:cond evt="onNext" delay="0">
                                      <p:tgtEl>
                                        <p:sldTgt/>
                                      </p:tgtEl>
                                    </p:cond>
                                  </p:endCondLst>
                                  <p:childTnLst>
                                    <p:set>
                                      <p:cBhvr rctx="PPT">
                                        <p:cTn id="6" dur="indefinite"/>
                                        <p:tgtEl>
                                          <p:spTgt spid="9"/>
                                        </p:tgtEl>
                                        <p:attrNameLst>
                                          <p:attrName>style.opacity</p:attrName>
                                        </p:attrNameLst>
                                      </p:cBhvr>
                                      <p:to>
                                        <p:strVal val="0.25"/>
                                      </p:to>
                                    </p:set>
                                    <p:animEffect filter="image" prLst="opacity: 0.25">
                                      <p:cBhvr rctx="IE">
                                        <p:cTn id="7" dur="indefinite"/>
                                        <p:tgtEl>
                                          <p:spTgt spid="9"/>
                                        </p:tgtEl>
                                      </p:cBhvr>
                                    </p:animEffect>
                                  </p:childTnLst>
                                </p:cTn>
                              </p:par>
                            </p:childTnLst>
                          </p:cTn>
                        </p:par>
                        <p:par>
                          <p:cTn id="8" fill="hold">
                            <p:stCondLst>
                              <p:cond delay="0"/>
                            </p:stCondLst>
                            <p:childTnLst>
                              <p:par>
                                <p:cTn id="9" presetID="14" presetClass="entr" presetSubtype="5"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vertical)">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otential countries">
    <p:bg>
      <p:bgPr>
        <a:solidFill>
          <a:srgbClr val="5E91C8"/>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IE"/>
          </a:p>
        </p:txBody>
      </p:sp>
      <p:pic>
        <p:nvPicPr>
          <p:cNvPr id="4" name="outline-map"/>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9410" y="-3313"/>
            <a:ext cx="24319092" cy="13679488"/>
          </a:xfrm>
          <a:prstGeom prst="rect">
            <a:avLst/>
          </a:prstGeom>
        </p:spPr>
      </p:pic>
      <p:sp>
        <p:nvSpPr>
          <p:cNvPr id="5" name="category: countries"/>
          <p:cNvSpPr txBox="1"/>
          <p:nvPr userDrawn="1"/>
        </p:nvSpPr>
        <p:spPr>
          <a:xfrm>
            <a:off x="1809352" y="1900334"/>
            <a:ext cx="1221716" cy="707886"/>
          </a:xfrm>
          <a:prstGeom prst="rect">
            <a:avLst/>
          </a:prstGeom>
          <a:noFill/>
        </p:spPr>
        <p:txBody>
          <a:bodyPr wrap="square" rtlCol="0">
            <a:spAutoFit/>
          </a:bodyPr>
          <a:lstStyle/>
          <a:p>
            <a:r>
              <a:rPr lang="lt-LT" sz="4000" noProof="0" dirty="0">
                <a:solidFill>
                  <a:srgbClr val="243C7C"/>
                </a:solidFill>
                <a:latin typeface="Bahnschrift Condensed" panose="020B0502040204020203" pitchFamily="34" charset="0"/>
              </a:rPr>
              <a:t>šalys </a:t>
            </a:r>
          </a:p>
        </p:txBody>
      </p:sp>
    </p:spTree>
    <p:extLst>
      <p:ext uri="{BB962C8B-B14F-4D97-AF65-F5344CB8AC3E}">
        <p14:creationId xmlns:p14="http://schemas.microsoft.com/office/powerpoint/2010/main" val="866358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4308" userDrawn="1">
          <p15:clr>
            <a:srgbClr val="FBAE40"/>
          </p15:clr>
        </p15:guide>
        <p15:guide id="2" pos="771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EU history">
    <p:bg>
      <p:bgPr>
        <a:solidFill>
          <a:srgbClr val="E6483C"/>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IE"/>
          </a:p>
        </p:txBody>
      </p:sp>
      <p:pic>
        <p:nvPicPr>
          <p:cNvPr id="4" name="woman" hidden="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709" y="0"/>
            <a:ext cx="24319090" cy="13679488"/>
          </a:xfrm>
          <a:prstGeom prst="rect">
            <a:avLst/>
          </a:prstGeom>
        </p:spPr>
      </p:pic>
      <p:pic>
        <p:nvPicPr>
          <p:cNvPr id="5" name="man" hidden="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3591" y="-30246"/>
            <a:ext cx="24552841" cy="13810973"/>
          </a:xfrm>
          <a:prstGeom prst="rect">
            <a:avLst/>
          </a:prstGeom>
        </p:spPr>
      </p:pic>
      <p:sp>
        <p:nvSpPr>
          <p:cNvPr id="6" name="footer"/>
          <p:cNvSpPr/>
          <p:nvPr userDrawn="1"/>
        </p:nvSpPr>
        <p:spPr>
          <a:xfrm>
            <a:off x="0" y="12530328"/>
            <a:ext cx="24479250" cy="1225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bg1"/>
              </a:solidFill>
            </a:endParaRPr>
          </a:p>
        </p:txBody>
      </p:sp>
      <p:pic>
        <p:nvPicPr>
          <p:cNvPr id="7" name="eu fla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H="1">
            <a:off x="23019996" y="12768071"/>
            <a:ext cx="1124811" cy="750191"/>
          </a:xfrm>
          <a:prstGeom prst="rect">
            <a:avLst/>
          </a:prstGeom>
        </p:spPr>
      </p:pic>
      <p:sp>
        <p:nvSpPr>
          <p:cNvPr id="8" name="category: history"/>
          <p:cNvSpPr txBox="1"/>
          <p:nvPr userDrawn="1"/>
        </p:nvSpPr>
        <p:spPr>
          <a:xfrm>
            <a:off x="1501394" y="1888081"/>
            <a:ext cx="1699012" cy="707886"/>
          </a:xfrm>
          <a:prstGeom prst="rect">
            <a:avLst/>
          </a:prstGeom>
          <a:noFill/>
        </p:spPr>
        <p:txBody>
          <a:bodyPr wrap="square" rtlCol="0">
            <a:spAutoFit/>
          </a:bodyPr>
          <a:lstStyle/>
          <a:p>
            <a:r>
              <a:rPr lang="lt-LT" sz="4000" noProof="0" dirty="0">
                <a:solidFill>
                  <a:schemeClr val="bg1"/>
                </a:solidFill>
                <a:latin typeface="Bahnschrift Condensed" panose="020B0502040204020203" pitchFamily="34" charset="0"/>
              </a:rPr>
              <a:t>istorija</a:t>
            </a:r>
          </a:p>
        </p:txBody>
      </p:sp>
    </p:spTree>
    <p:extLst>
      <p:ext uri="{BB962C8B-B14F-4D97-AF65-F5344CB8AC3E}">
        <p14:creationId xmlns:p14="http://schemas.microsoft.com/office/powerpoint/2010/main" val="3608450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26" presetClass="emph" presetSubtype="0" fill="hold" nodeType="withEffect">
                                  <p:stCondLst>
                                    <p:cond delay="0"/>
                                  </p:stCondLst>
                                  <p:iterate type="lt">
                                    <p:tmPct val="0"/>
                                  </p:iterate>
                                  <p:childTnLst>
                                    <p:animEffect transition="out" filter="fade">
                                      <p:cBhvr>
                                        <p:cTn id="13" dur="500" tmFilter="0, 0; .2, .5; .8, .5; 1, 0"/>
                                        <p:tgtEl>
                                          <p:spTgt spid="7"/>
                                        </p:tgtEl>
                                      </p:cBhvr>
                                    </p:animEffect>
                                    <p:animScale>
                                      <p:cBhvr>
                                        <p:cTn id="14" dur="250" autoRev="1" fill="hold"/>
                                        <p:tgtEl>
                                          <p:spTgt spid="7"/>
                                        </p:tgtEl>
                                      </p:cBhvr>
                                      <p:by x="105000" y="105000"/>
                                    </p:animScale>
                                  </p:childTnLst>
                                </p:cTn>
                              </p:par>
                            </p:childTnLst>
                          </p:cTn>
                        </p:par>
                        <p:par>
                          <p:cTn id="15" fill="hold">
                            <p:stCondLst>
                              <p:cond delay="1000"/>
                            </p:stCondLst>
                            <p:childTnLst>
                              <p:par>
                                <p:cTn id="16" presetID="14" presetClass="entr" presetSubtype="5"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randombar(vertical)">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animBg="1"/>
      <p:bldP spid="8"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pyrights">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IE"/>
          </a:p>
        </p:txBody>
      </p:sp>
    </p:spTree>
    <p:extLst>
      <p:ext uri="{BB962C8B-B14F-4D97-AF65-F5344CB8AC3E}">
        <p14:creationId xmlns:p14="http://schemas.microsoft.com/office/powerpoint/2010/main" val="2567406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U people">
    <p:bg>
      <p:bgPr>
        <a:solidFill>
          <a:srgbClr val="18B6C1"/>
        </a:solidFill>
        <a:effectLst/>
      </p:bgPr>
    </p:bg>
    <p:spTree>
      <p:nvGrpSpPr>
        <p:cNvPr id="1" name=""/>
        <p:cNvGrpSpPr/>
        <p:nvPr/>
      </p:nvGrpSpPr>
      <p:grpSpPr>
        <a:xfrm>
          <a:off x="0" y="0"/>
          <a:ext cx="0" cy="0"/>
          <a:chOff x="0" y="0"/>
          <a:chExt cx="0" cy="0"/>
        </a:xfrm>
      </p:grpSpPr>
      <p:sp>
        <p:nvSpPr>
          <p:cNvPr id="8" name="Footer Placeholder 7"/>
          <p:cNvSpPr>
            <a:spLocks noGrp="1"/>
          </p:cNvSpPr>
          <p:nvPr>
            <p:ph type="ftr" sz="quarter" idx="10"/>
          </p:nvPr>
        </p:nvSpPr>
        <p:spPr/>
        <p:txBody>
          <a:bodyPr/>
          <a:lstStyle/>
          <a:p>
            <a:endParaRPr lang="en-IE"/>
          </a:p>
        </p:txBody>
      </p:sp>
      <p:pic>
        <p:nvPicPr>
          <p:cNvPr id="9" name="outline-map"/>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5262" y="-773"/>
            <a:ext cx="24319091" cy="13679488"/>
          </a:xfrm>
          <a:prstGeom prst="rect">
            <a:avLst/>
          </a:prstGeom>
        </p:spPr>
      </p:pic>
      <p:pic>
        <p:nvPicPr>
          <p:cNvPr id="10" name="blue-map"/>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320" y="-12175"/>
            <a:ext cx="24364295" cy="13704916"/>
          </a:xfrm>
          <a:prstGeom prst="rect">
            <a:avLst/>
          </a:prstGeom>
        </p:spPr>
      </p:pic>
      <p:sp>
        <p:nvSpPr>
          <p:cNvPr id="5" name="category: people"/>
          <p:cNvSpPr txBox="1"/>
          <p:nvPr userDrawn="1"/>
        </p:nvSpPr>
        <p:spPr>
          <a:xfrm>
            <a:off x="1456272" y="1900334"/>
            <a:ext cx="1749326" cy="707886"/>
          </a:xfrm>
          <a:prstGeom prst="rect">
            <a:avLst/>
          </a:prstGeom>
          <a:noFill/>
        </p:spPr>
        <p:txBody>
          <a:bodyPr wrap="square" rtlCol="0">
            <a:spAutoFit/>
          </a:bodyPr>
          <a:lstStyle/>
          <a:p>
            <a:r>
              <a:rPr lang="lt-LT" sz="4000" noProof="0" dirty="0">
                <a:solidFill>
                  <a:srgbClr val="243C7C"/>
                </a:solidFill>
                <a:latin typeface="Bahnschrift Condensed" panose="020B0502040204020203" pitchFamily="34" charset="0"/>
              </a:rPr>
              <a:t>žmonės</a:t>
            </a:r>
          </a:p>
        </p:txBody>
      </p:sp>
    </p:spTree>
    <p:extLst>
      <p:ext uri="{BB962C8B-B14F-4D97-AF65-F5344CB8AC3E}">
        <p14:creationId xmlns:p14="http://schemas.microsoft.com/office/powerpoint/2010/main" val="2598854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4" presetClass="entr" presetSubtype="5"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vertic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U diversity">
    <p:bg>
      <p:bgPr>
        <a:solidFill>
          <a:srgbClr val="F49B3D"/>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IE"/>
          </a:p>
        </p:txBody>
      </p:sp>
      <p:pic>
        <p:nvPicPr>
          <p:cNvPr id="5" name="map"/>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92958" y="-204953"/>
            <a:ext cx="24319088" cy="13679488"/>
          </a:xfrm>
          <a:prstGeom prst="rect">
            <a:avLst/>
          </a:prstGeom>
        </p:spPr>
      </p:pic>
      <p:sp>
        <p:nvSpPr>
          <p:cNvPr id="4" name="category: diversity"/>
          <p:cNvSpPr txBox="1"/>
          <p:nvPr userDrawn="1"/>
        </p:nvSpPr>
        <p:spPr>
          <a:xfrm>
            <a:off x="1414262" y="1904410"/>
            <a:ext cx="1803062" cy="707886"/>
          </a:xfrm>
          <a:prstGeom prst="rect">
            <a:avLst/>
          </a:prstGeom>
          <a:noFill/>
        </p:spPr>
        <p:txBody>
          <a:bodyPr wrap="square" rtlCol="0">
            <a:spAutoFit/>
          </a:bodyPr>
          <a:lstStyle>
            <a:defPPr>
              <a:defRPr lang="en-US"/>
            </a:defPPr>
            <a:lvl1pPr>
              <a:defRPr sz="4000">
                <a:solidFill>
                  <a:srgbClr val="243C7C"/>
                </a:solidFill>
                <a:latin typeface="Bahnschrift Condensed" panose="020B0502040204020203" pitchFamily="34" charset="0"/>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lang="lt-LT" sz="4000" kern="1200" noProof="0" dirty="0">
                <a:solidFill>
                  <a:srgbClr val="243C7C"/>
                </a:solidFill>
                <a:effectLst/>
                <a:latin typeface="Bahnschrift Condensed" panose="020B0502040204020203" pitchFamily="34" charset="0"/>
                <a:ea typeface="+mn-ea"/>
                <a:cs typeface="+mn-cs"/>
              </a:rPr>
              <a:t>įvairovė</a:t>
            </a:r>
          </a:p>
        </p:txBody>
      </p:sp>
    </p:spTree>
    <p:extLst>
      <p:ext uri="{BB962C8B-B14F-4D97-AF65-F5344CB8AC3E}">
        <p14:creationId xmlns:p14="http://schemas.microsoft.com/office/powerpoint/2010/main" val="1014560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U languages">
    <p:bg>
      <p:bgPr>
        <a:solidFill>
          <a:srgbClr val="F3CA57"/>
        </a:solidFill>
        <a:effectLst/>
      </p:bgPr>
    </p:bg>
    <p:spTree>
      <p:nvGrpSpPr>
        <p:cNvPr id="1" name=""/>
        <p:cNvGrpSpPr/>
        <p:nvPr/>
      </p:nvGrpSpPr>
      <p:grpSpPr>
        <a:xfrm>
          <a:off x="0" y="0"/>
          <a:ext cx="0" cy="0"/>
          <a:chOff x="0" y="0"/>
          <a:chExt cx="0" cy="0"/>
        </a:xfrm>
      </p:grpSpPr>
      <p:grpSp>
        <p:nvGrpSpPr>
          <p:cNvPr id="2" name="Group 1" hidden="1"/>
          <p:cNvGrpSpPr/>
          <p:nvPr userDrawn="1"/>
        </p:nvGrpSpPr>
        <p:grpSpPr>
          <a:xfrm>
            <a:off x="-122754" y="-79277"/>
            <a:ext cx="24602003" cy="13743642"/>
            <a:chOff x="-122754" y="-79277"/>
            <a:chExt cx="24602003" cy="13743642"/>
          </a:xfrm>
        </p:grpSpPr>
        <p:pic>
          <p:nvPicPr>
            <p:cNvPr id="6" name="character red"/>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2754" y="-14713"/>
              <a:ext cx="24318361" cy="13679078"/>
            </a:xfrm>
            <a:prstGeom prst="rect">
              <a:avLst/>
            </a:prstGeom>
          </p:spPr>
        </p:pic>
        <p:pic>
          <p:nvPicPr>
            <p:cNvPr id="7" name="character pink"/>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2295" y="-79277"/>
              <a:ext cx="24366954" cy="13706411"/>
            </a:xfrm>
            <a:prstGeom prst="rect">
              <a:avLst/>
            </a:prstGeom>
          </p:spPr>
        </p:pic>
      </p:grpSp>
      <p:sp>
        <p:nvSpPr>
          <p:cNvPr id="4" name="footer"/>
          <p:cNvSpPr/>
          <p:nvPr userDrawn="1"/>
        </p:nvSpPr>
        <p:spPr>
          <a:xfrm>
            <a:off x="0" y="12530328"/>
            <a:ext cx="24479250" cy="1225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bg1"/>
              </a:solidFill>
            </a:endParaRPr>
          </a:p>
        </p:txBody>
      </p:sp>
      <p:sp>
        <p:nvSpPr>
          <p:cNvPr id="8" name="category: languages"/>
          <p:cNvSpPr txBox="1"/>
          <p:nvPr userDrawn="1"/>
        </p:nvSpPr>
        <p:spPr>
          <a:xfrm>
            <a:off x="1617200" y="1888081"/>
            <a:ext cx="1935635" cy="707886"/>
          </a:xfrm>
          <a:prstGeom prst="rect">
            <a:avLst/>
          </a:prstGeom>
          <a:noFill/>
        </p:spPr>
        <p:txBody>
          <a:bodyPr wrap="square" rtlCol="0">
            <a:spAutoFit/>
          </a:bodyPr>
          <a:lstStyle/>
          <a:p>
            <a:r>
              <a:rPr lang="lt-LT" sz="4000" noProof="0" dirty="0">
                <a:solidFill>
                  <a:srgbClr val="243C7C"/>
                </a:solidFill>
                <a:latin typeface="Bahnschrift Condensed" panose="020B0502040204020203" pitchFamily="34" charset="0"/>
              </a:rPr>
              <a:t>kalbos</a:t>
            </a:r>
          </a:p>
        </p:txBody>
      </p:sp>
    </p:spTree>
    <p:extLst>
      <p:ext uri="{BB962C8B-B14F-4D97-AF65-F5344CB8AC3E}">
        <p14:creationId xmlns:p14="http://schemas.microsoft.com/office/powerpoint/2010/main" val="1349329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vertical)">
                                      <p:cBhvr>
                                        <p:cTn id="7" dur="3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animBg="1"/>
      <p:bldP spid="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U pioneers">
    <p:bg>
      <p:bgPr>
        <a:solidFill>
          <a:srgbClr val="17559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60232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U pioneers">
    <p:bg>
      <p:bgPr>
        <a:solidFill>
          <a:srgbClr val="17559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9555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U symbols">
    <p:bg>
      <p:bgPr>
        <a:solidFill>
          <a:srgbClr val="17559E"/>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IE"/>
          </a:p>
        </p:txBody>
      </p:sp>
      <p:sp>
        <p:nvSpPr>
          <p:cNvPr id="6" name="footer"/>
          <p:cNvSpPr/>
          <p:nvPr userDrawn="1"/>
        </p:nvSpPr>
        <p:spPr>
          <a:xfrm>
            <a:off x="0" y="12530328"/>
            <a:ext cx="24479250" cy="1225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bg1"/>
              </a:solidFill>
            </a:endParaRPr>
          </a:p>
        </p:txBody>
      </p:sp>
      <p:pic>
        <p:nvPicPr>
          <p:cNvPr id="7" name="eu fla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23019996" y="12768071"/>
            <a:ext cx="1124811" cy="750191"/>
          </a:xfrm>
          <a:prstGeom prst="rect">
            <a:avLst/>
          </a:prstGeom>
        </p:spPr>
      </p:pic>
      <p:sp>
        <p:nvSpPr>
          <p:cNvPr id="8" name="category"/>
          <p:cNvSpPr txBox="1"/>
          <p:nvPr userDrawn="1"/>
        </p:nvSpPr>
        <p:spPr>
          <a:xfrm>
            <a:off x="1229254" y="1888081"/>
            <a:ext cx="1920354" cy="707886"/>
          </a:xfrm>
          <a:prstGeom prst="rect">
            <a:avLst/>
          </a:prstGeom>
          <a:noFill/>
        </p:spPr>
        <p:txBody>
          <a:bodyPr wrap="square" rtlCol="0">
            <a:spAutoFit/>
          </a:bodyPr>
          <a:lstStyle/>
          <a:p>
            <a:r>
              <a:rPr lang="lt-LT" sz="4000" noProof="0" dirty="0">
                <a:solidFill>
                  <a:srgbClr val="F3CA57"/>
                </a:solidFill>
                <a:latin typeface="Bahnschrift Condensed" panose="020B0502040204020203" pitchFamily="34" charset="0"/>
              </a:rPr>
              <a:t>simboliai</a:t>
            </a:r>
            <a:r>
              <a:rPr lang="en-150" sz="4000" dirty="0">
                <a:solidFill>
                  <a:srgbClr val="F3CA57"/>
                </a:solidFill>
                <a:latin typeface="Bahnschrift Condensed" panose="020B0502040204020203" pitchFamily="34" charset="0"/>
              </a:rPr>
              <a:t> </a:t>
            </a:r>
            <a:endParaRPr lang="en-IE" sz="4000" dirty="0">
              <a:solidFill>
                <a:srgbClr val="F3CA57"/>
              </a:solidFill>
              <a:latin typeface="Bahnschrift Condensed" panose="020B0502040204020203" pitchFamily="34" charset="0"/>
            </a:endParaRPr>
          </a:p>
        </p:txBody>
      </p:sp>
    </p:spTree>
    <p:extLst>
      <p:ext uri="{BB962C8B-B14F-4D97-AF65-F5344CB8AC3E}">
        <p14:creationId xmlns:p14="http://schemas.microsoft.com/office/powerpoint/2010/main" val="2470579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iterate type="lt">
                                    <p:tmPct val="0"/>
                                  </p:iterate>
                                  <p:childTnLst>
                                    <p:animEffect transition="out" filter="fade">
                                      <p:cBhvr>
                                        <p:cTn id="6" dur="500" tmFilter="0, 0; .2, .5; .8, .5; 1, 0"/>
                                        <p:tgtEl>
                                          <p:spTgt spid="7"/>
                                        </p:tgtEl>
                                      </p:cBhvr>
                                    </p:animEffect>
                                    <p:animScale>
                                      <p:cBhvr>
                                        <p:cTn id="7"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2"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U values">
    <p:spTree>
      <p:nvGrpSpPr>
        <p:cNvPr id="1" name=""/>
        <p:cNvGrpSpPr/>
        <p:nvPr/>
      </p:nvGrpSpPr>
      <p:grpSpPr>
        <a:xfrm>
          <a:off x="0" y="0"/>
          <a:ext cx="0" cy="0"/>
          <a:chOff x="0" y="0"/>
          <a:chExt cx="0" cy="0"/>
        </a:xfrm>
      </p:grpSpPr>
      <p:pic>
        <p:nvPicPr>
          <p:cNvPr id="5" name="background" descr="Two women facing the camera, holding hands in the air in a sign of solidarity."/>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4479248" cy="13665475"/>
          </a:xfrm>
          <a:prstGeom prst="rect">
            <a:avLst/>
          </a:prstGeom>
        </p:spPr>
      </p:pic>
      <p:sp>
        <p:nvSpPr>
          <p:cNvPr id="3" name="Footer Placeholder 2"/>
          <p:cNvSpPr>
            <a:spLocks noGrp="1"/>
          </p:cNvSpPr>
          <p:nvPr>
            <p:ph type="ftr" sz="quarter" idx="10"/>
          </p:nvPr>
        </p:nvSpPr>
        <p:spPr/>
        <p:txBody>
          <a:bodyPr/>
          <a:lstStyle/>
          <a:p>
            <a:endParaRPr lang="en-IE"/>
          </a:p>
        </p:txBody>
      </p:sp>
      <p:sp>
        <p:nvSpPr>
          <p:cNvPr id="4" name="Title 3" hidden="1"/>
          <p:cNvSpPr>
            <a:spLocks noGrp="1"/>
          </p:cNvSpPr>
          <p:nvPr>
            <p:ph type="title" hasCustomPrompt="1"/>
          </p:nvPr>
        </p:nvSpPr>
        <p:spPr>
          <a:xfrm>
            <a:off x="1682750" y="728663"/>
            <a:ext cx="21113750" cy="2643187"/>
          </a:xfrm>
          <a:prstGeom prst="rect">
            <a:avLst/>
          </a:prstGeom>
        </p:spPr>
        <p:txBody>
          <a:bodyPr/>
          <a:lstStyle/>
          <a:p>
            <a:r>
              <a:rPr lang="en-150" sz="9600">
                <a:solidFill>
                  <a:schemeClr val="bg1"/>
                </a:solidFill>
                <a:latin typeface="Bahnschrift bold" panose="020B0502040204020203" pitchFamily="34" charset="0"/>
              </a:rPr>
              <a:t>The EU’s values</a:t>
            </a:r>
            <a:endParaRPr lang="en-IE"/>
          </a:p>
        </p:txBody>
      </p:sp>
      <p:sp>
        <p:nvSpPr>
          <p:cNvPr id="9" name="footer"/>
          <p:cNvSpPr/>
          <p:nvPr userDrawn="1"/>
        </p:nvSpPr>
        <p:spPr>
          <a:xfrm>
            <a:off x="0" y="12417552"/>
            <a:ext cx="24479250" cy="12728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bg1"/>
              </a:solidFill>
            </a:endParaRPr>
          </a:p>
        </p:txBody>
      </p:sp>
      <p:pic>
        <p:nvPicPr>
          <p:cNvPr id="10" name="eu fla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a:off x="23019996" y="12702757"/>
            <a:ext cx="1124811" cy="750191"/>
          </a:xfrm>
          <a:prstGeom prst="rect">
            <a:avLst/>
          </a:prstGeom>
        </p:spPr>
      </p:pic>
      <p:sp>
        <p:nvSpPr>
          <p:cNvPr id="11" name="eu logo"/>
          <p:cNvSpPr txBox="1"/>
          <p:nvPr userDrawn="1"/>
        </p:nvSpPr>
        <p:spPr>
          <a:xfrm>
            <a:off x="622505" y="437459"/>
            <a:ext cx="2493228" cy="1938992"/>
          </a:xfrm>
          <a:prstGeom prst="rect">
            <a:avLst/>
          </a:prstGeom>
          <a:noFill/>
        </p:spPr>
        <p:txBody>
          <a:bodyPr wrap="square" rtlCol="0">
            <a:spAutoFit/>
          </a:bodyPr>
          <a:lstStyle/>
          <a:p>
            <a:r>
              <a:rPr lang="lt-LT" sz="12000" noProof="0" dirty="0">
                <a:solidFill>
                  <a:schemeClr val="bg1"/>
                </a:solidFill>
                <a:latin typeface="Arial Black" panose="020B0A04020102020204" pitchFamily="34" charset="0"/>
              </a:rPr>
              <a:t>ES</a:t>
            </a:r>
          </a:p>
        </p:txBody>
      </p:sp>
      <p:sp>
        <p:nvSpPr>
          <p:cNvPr id="8" name="category: values"/>
          <p:cNvSpPr txBox="1"/>
          <p:nvPr userDrawn="1"/>
        </p:nvSpPr>
        <p:spPr>
          <a:xfrm>
            <a:off x="1286939" y="1888081"/>
            <a:ext cx="1811865" cy="707886"/>
          </a:xfrm>
          <a:prstGeom prst="rect">
            <a:avLst/>
          </a:prstGeom>
          <a:noFill/>
        </p:spPr>
        <p:txBody>
          <a:bodyPr wrap="square" rtlCol="0">
            <a:spAutoFit/>
          </a:bodyPr>
          <a:lstStyle/>
          <a:p>
            <a:r>
              <a:rPr lang="lt-LT" sz="4000" noProof="0" dirty="0">
                <a:solidFill>
                  <a:schemeClr val="bg1"/>
                </a:solidFill>
                <a:latin typeface="Bahnschrift Condensed" panose="020B0502040204020203" pitchFamily="34" charset="0"/>
              </a:rPr>
              <a:t>vertybės</a:t>
            </a:r>
          </a:p>
        </p:txBody>
      </p:sp>
    </p:spTree>
    <p:extLst>
      <p:ext uri="{BB962C8B-B14F-4D97-AF65-F5344CB8AC3E}">
        <p14:creationId xmlns:p14="http://schemas.microsoft.com/office/powerpoint/2010/main" val="4059449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iterate type="lt">
                                    <p:tmPct val="0"/>
                                  </p:iterate>
                                  <p:childTnLst>
                                    <p:animEffect transition="out" filter="fade">
                                      <p:cBhvr>
                                        <p:cTn id="6" dur="500" tmFilter="0, 0; .2, .5; .8, .5; 1, 0"/>
                                        <p:tgtEl>
                                          <p:spTgt spid="10"/>
                                        </p:tgtEl>
                                      </p:cBhvr>
                                    </p:animEffect>
                                    <p:animScale>
                                      <p:cBhvr>
                                        <p:cTn id="7" dur="250" autoRev="1" fill="hold"/>
                                        <p:tgtEl>
                                          <p:spTgt spid="10"/>
                                        </p:tgtEl>
                                      </p:cBhvr>
                                      <p:by x="105000" y="105000"/>
                                    </p:animScale>
                                  </p:childTnLst>
                                </p:cTn>
                              </p:par>
                            </p:childTnLst>
                          </p:cTn>
                        </p:par>
                        <p:par>
                          <p:cTn id="8" fill="hold">
                            <p:stCondLst>
                              <p:cond delay="500"/>
                            </p:stCondLst>
                            <p:childTnLst>
                              <p:par>
                                <p:cTn id="9" presetID="26" presetClass="emph" presetSubtype="0" fill="hold" grpId="0" nodeType="afterEffect">
                                  <p:stCondLst>
                                    <p:cond delay="0"/>
                                  </p:stCondLst>
                                  <p:iterate type="lt">
                                    <p:tmPct val="0"/>
                                  </p:iterate>
                                  <p:childTnLst>
                                    <p:animEffect transition="out" filter="fade">
                                      <p:cBhvr>
                                        <p:cTn id="10" dur="500" tmFilter="0, 0; .2, .5; .8, .5; 1, 0"/>
                                        <p:tgtEl>
                                          <p:spTgt spid="11"/>
                                        </p:tgtEl>
                                      </p:cBhvr>
                                    </p:animEffect>
                                    <p:animScale>
                                      <p:cBhvr>
                                        <p:cTn id="11" dur="250" autoRev="1" fill="hold"/>
                                        <p:tgtEl>
                                          <p:spTgt spid="11"/>
                                        </p:tgtEl>
                                      </p:cBhvr>
                                      <p:by x="105000" y="105000"/>
                                    </p:animScale>
                                  </p:childTnLst>
                                </p:cTn>
                              </p:par>
                            </p:childTnLst>
                          </p:cTn>
                        </p:par>
                        <p:par>
                          <p:cTn id="12" fill="hold">
                            <p:stCondLst>
                              <p:cond delay="1000"/>
                            </p:stCondLst>
                            <p:childTnLst>
                              <p:par>
                                <p:cTn id="13" presetID="14" presetClass="entr" presetSubtype="5"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vertical)">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2" animBg="1"/>
      <p:bldP spid="11" grpId="0"/>
      <p:bldP spid="11" grpId="2"/>
      <p:bldP spid="8"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U countries">
    <p:bg>
      <p:bgPr>
        <a:solidFill>
          <a:srgbClr val="5E91C8"/>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IE"/>
          </a:p>
        </p:txBody>
      </p:sp>
      <p:pic>
        <p:nvPicPr>
          <p:cNvPr id="4" name="outline-map"/>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7962" y="-3313"/>
            <a:ext cx="24319091" cy="13679488"/>
          </a:xfrm>
          <a:prstGeom prst="rect">
            <a:avLst/>
          </a:prstGeom>
        </p:spPr>
      </p:pic>
      <p:sp>
        <p:nvSpPr>
          <p:cNvPr id="5" name="category: countries"/>
          <p:cNvSpPr txBox="1"/>
          <p:nvPr userDrawn="1"/>
        </p:nvSpPr>
        <p:spPr>
          <a:xfrm>
            <a:off x="1841098" y="1849534"/>
            <a:ext cx="1173035" cy="707886"/>
          </a:xfrm>
          <a:prstGeom prst="rect">
            <a:avLst/>
          </a:prstGeom>
          <a:noFill/>
        </p:spPr>
        <p:txBody>
          <a:bodyPr wrap="square" rtlCol="0">
            <a:spAutoFit/>
          </a:bodyPr>
          <a:lstStyle/>
          <a:p>
            <a:r>
              <a:rPr lang="lt-LT" sz="4000" noProof="0" dirty="0">
                <a:solidFill>
                  <a:srgbClr val="243C7C"/>
                </a:solidFill>
                <a:latin typeface="Bahnschrift Condensed" panose="020B0502040204020203" pitchFamily="34" charset="0"/>
              </a:rPr>
              <a:t>šalys</a:t>
            </a:r>
            <a:r>
              <a:rPr lang="mt-MT" sz="4000" noProof="0" dirty="0">
                <a:solidFill>
                  <a:srgbClr val="243C7C"/>
                </a:solidFill>
                <a:latin typeface="Bahnschrift Condensed" panose="020B0502040204020203" pitchFamily="34" charset="0"/>
              </a:rPr>
              <a:t> </a:t>
            </a:r>
            <a:r>
              <a:rPr lang="en-IE" sz="4000" dirty="0">
                <a:solidFill>
                  <a:srgbClr val="243C7C"/>
                </a:solidFill>
                <a:latin typeface="Bahnschrift Condensed" panose="020B0502040204020203" pitchFamily="34" charset="0"/>
              </a:rPr>
              <a:t> </a:t>
            </a:r>
          </a:p>
        </p:txBody>
      </p:sp>
    </p:spTree>
    <p:extLst>
      <p:ext uri="{BB962C8B-B14F-4D97-AF65-F5344CB8AC3E}">
        <p14:creationId xmlns:p14="http://schemas.microsoft.com/office/powerpoint/2010/main" val="38372239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Footer Placeholder 7"/>
          <p:cNvSpPr>
            <a:spLocks noGrp="1"/>
          </p:cNvSpPr>
          <p:nvPr>
            <p:ph type="ftr" sz="quarter" idx="3"/>
          </p:nvPr>
        </p:nvSpPr>
        <p:spPr>
          <a:xfrm>
            <a:off x="0" y="12547600"/>
            <a:ext cx="24479250" cy="120808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E"/>
          </a:p>
        </p:txBody>
      </p:sp>
      <p:sp>
        <p:nvSpPr>
          <p:cNvPr id="9" name="footer"/>
          <p:cNvSpPr/>
          <p:nvPr userDrawn="1"/>
        </p:nvSpPr>
        <p:spPr>
          <a:xfrm>
            <a:off x="0" y="12530328"/>
            <a:ext cx="24479250" cy="1225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bg1"/>
              </a:solidFill>
            </a:endParaRPr>
          </a:p>
        </p:txBody>
      </p:sp>
      <p:pic>
        <p:nvPicPr>
          <p:cNvPr id="10" name="eu flag"/>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flipH="1">
            <a:off x="23019996" y="12768071"/>
            <a:ext cx="1124811" cy="750191"/>
          </a:xfrm>
          <a:prstGeom prst="rect">
            <a:avLst/>
          </a:prstGeom>
        </p:spPr>
      </p:pic>
      <p:sp>
        <p:nvSpPr>
          <p:cNvPr id="7" name="eu logo"/>
          <p:cNvSpPr txBox="1"/>
          <p:nvPr userDrawn="1"/>
        </p:nvSpPr>
        <p:spPr>
          <a:xfrm>
            <a:off x="622505" y="437459"/>
            <a:ext cx="2831896" cy="1938992"/>
          </a:xfrm>
          <a:prstGeom prst="rect">
            <a:avLst/>
          </a:prstGeom>
          <a:noFill/>
        </p:spPr>
        <p:txBody>
          <a:bodyPr wrap="square" rtlCol="0">
            <a:spAutoFit/>
          </a:bodyPr>
          <a:lstStyle/>
          <a:p>
            <a:r>
              <a:rPr lang="lt-LT" sz="12000" noProof="0" dirty="0">
                <a:solidFill>
                  <a:schemeClr val="bg1"/>
                </a:solidFill>
                <a:latin typeface="Arial Black" panose="020B0A04020102020204" pitchFamily="34" charset="0"/>
              </a:rPr>
              <a:t>ES</a:t>
            </a:r>
          </a:p>
        </p:txBody>
      </p:sp>
    </p:spTree>
    <p:extLst>
      <p:ext uri="{BB962C8B-B14F-4D97-AF65-F5344CB8AC3E}">
        <p14:creationId xmlns:p14="http://schemas.microsoft.com/office/powerpoint/2010/main" val="401450058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72" r:id="rId5"/>
    <p:sldLayoutId id="2147483665" r:id="rId6"/>
    <p:sldLayoutId id="2147483666" r:id="rId7"/>
    <p:sldLayoutId id="2147483667" r:id="rId8"/>
    <p:sldLayoutId id="2147483668" r:id="rId9"/>
    <p:sldLayoutId id="2147483669" r:id="rId10"/>
    <p:sldLayoutId id="2147483670" r:id="rId11"/>
    <p:sldLayoutId id="2147483671" r:id="rId12"/>
  </p:sldLayoutIdLst>
  <p:hf sldNum="0" hdr="0" dt="0"/>
  <p:txStyles>
    <p:titleStyle>
      <a:lvl1pPr algn="l" defTabSz="1823954" rtl="0" eaLnBrk="1" latinLnBrk="0" hangingPunct="1">
        <a:lnSpc>
          <a:spcPct val="90000"/>
        </a:lnSpc>
        <a:spcBef>
          <a:spcPct val="0"/>
        </a:spcBef>
        <a:buNone/>
        <a:defRPr sz="8777" kern="1200">
          <a:solidFill>
            <a:schemeClr val="tx1"/>
          </a:solidFill>
          <a:latin typeface="+mj-lt"/>
          <a:ea typeface="+mj-ea"/>
          <a:cs typeface="+mj-cs"/>
        </a:defRPr>
      </a:lvl1pPr>
    </p:titleStyle>
    <p:bodyStyle>
      <a:lvl1pPr marL="455988" indent="-455988" algn="l" defTabSz="1823954" rtl="0" eaLnBrk="1" latinLnBrk="0" hangingPunct="1">
        <a:lnSpc>
          <a:spcPct val="90000"/>
        </a:lnSpc>
        <a:spcBef>
          <a:spcPts val="1995"/>
        </a:spcBef>
        <a:buFont typeface="Arial" panose="020B0604020202020204" pitchFamily="34" charset="0"/>
        <a:buChar char="•"/>
        <a:defRPr sz="5585" kern="1200">
          <a:solidFill>
            <a:schemeClr val="tx1"/>
          </a:solidFill>
          <a:latin typeface="+mn-lt"/>
          <a:ea typeface="+mn-ea"/>
          <a:cs typeface="+mn-cs"/>
        </a:defRPr>
      </a:lvl1pPr>
      <a:lvl2pPr marL="1367965" indent="-455988" algn="l" defTabSz="1823954" rtl="0" eaLnBrk="1" latinLnBrk="0" hangingPunct="1">
        <a:lnSpc>
          <a:spcPct val="90000"/>
        </a:lnSpc>
        <a:spcBef>
          <a:spcPts val="997"/>
        </a:spcBef>
        <a:buFont typeface="Arial" panose="020B0604020202020204" pitchFamily="34" charset="0"/>
        <a:buChar char="•"/>
        <a:defRPr sz="4787" kern="1200">
          <a:solidFill>
            <a:schemeClr val="tx1"/>
          </a:solidFill>
          <a:latin typeface="+mn-lt"/>
          <a:ea typeface="+mn-ea"/>
          <a:cs typeface="+mn-cs"/>
        </a:defRPr>
      </a:lvl2pPr>
      <a:lvl3pPr marL="2279942" indent="-455988" algn="l" defTabSz="1823954" rtl="0" eaLnBrk="1" latinLnBrk="0" hangingPunct="1">
        <a:lnSpc>
          <a:spcPct val="90000"/>
        </a:lnSpc>
        <a:spcBef>
          <a:spcPts val="997"/>
        </a:spcBef>
        <a:buFont typeface="Arial" panose="020B0604020202020204" pitchFamily="34" charset="0"/>
        <a:buChar char="•"/>
        <a:defRPr sz="3989" kern="1200">
          <a:solidFill>
            <a:schemeClr val="tx1"/>
          </a:solidFill>
          <a:latin typeface="+mn-lt"/>
          <a:ea typeface="+mn-ea"/>
          <a:cs typeface="+mn-cs"/>
        </a:defRPr>
      </a:lvl3pPr>
      <a:lvl4pPr marL="3191919"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4pPr>
      <a:lvl5pPr marL="4103896"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5pPr>
      <a:lvl6pPr marL="5015873"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6pPr>
      <a:lvl7pPr marL="5927849"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7pPr>
      <a:lvl8pPr marL="6839826"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8pPr>
      <a:lvl9pPr marL="7751803"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9pPr>
    </p:bodyStyle>
    <p:otherStyle>
      <a:defPPr>
        <a:defRPr lang="en-US"/>
      </a:defPPr>
      <a:lvl1pPr marL="0" algn="l" defTabSz="1823954" rtl="0" eaLnBrk="1" latinLnBrk="0" hangingPunct="1">
        <a:defRPr sz="3590" kern="1200">
          <a:solidFill>
            <a:schemeClr val="tx1"/>
          </a:solidFill>
          <a:latin typeface="+mn-lt"/>
          <a:ea typeface="+mn-ea"/>
          <a:cs typeface="+mn-cs"/>
        </a:defRPr>
      </a:lvl1pPr>
      <a:lvl2pPr marL="911977" algn="l" defTabSz="1823954" rtl="0" eaLnBrk="1" latinLnBrk="0" hangingPunct="1">
        <a:defRPr sz="3590" kern="1200">
          <a:solidFill>
            <a:schemeClr val="tx1"/>
          </a:solidFill>
          <a:latin typeface="+mn-lt"/>
          <a:ea typeface="+mn-ea"/>
          <a:cs typeface="+mn-cs"/>
        </a:defRPr>
      </a:lvl2pPr>
      <a:lvl3pPr marL="1823954" algn="l" defTabSz="1823954" rtl="0" eaLnBrk="1" latinLnBrk="0" hangingPunct="1">
        <a:defRPr sz="3590" kern="1200">
          <a:solidFill>
            <a:schemeClr val="tx1"/>
          </a:solidFill>
          <a:latin typeface="+mn-lt"/>
          <a:ea typeface="+mn-ea"/>
          <a:cs typeface="+mn-cs"/>
        </a:defRPr>
      </a:lvl3pPr>
      <a:lvl4pPr marL="2735931" algn="l" defTabSz="1823954" rtl="0" eaLnBrk="1" latinLnBrk="0" hangingPunct="1">
        <a:defRPr sz="3590" kern="1200">
          <a:solidFill>
            <a:schemeClr val="tx1"/>
          </a:solidFill>
          <a:latin typeface="+mn-lt"/>
          <a:ea typeface="+mn-ea"/>
          <a:cs typeface="+mn-cs"/>
        </a:defRPr>
      </a:lvl4pPr>
      <a:lvl5pPr marL="3647907" algn="l" defTabSz="1823954" rtl="0" eaLnBrk="1" latinLnBrk="0" hangingPunct="1">
        <a:defRPr sz="3590" kern="1200">
          <a:solidFill>
            <a:schemeClr val="tx1"/>
          </a:solidFill>
          <a:latin typeface="+mn-lt"/>
          <a:ea typeface="+mn-ea"/>
          <a:cs typeface="+mn-cs"/>
        </a:defRPr>
      </a:lvl5pPr>
      <a:lvl6pPr marL="4559884" algn="l" defTabSz="1823954" rtl="0" eaLnBrk="1" latinLnBrk="0" hangingPunct="1">
        <a:defRPr sz="3590" kern="1200">
          <a:solidFill>
            <a:schemeClr val="tx1"/>
          </a:solidFill>
          <a:latin typeface="+mn-lt"/>
          <a:ea typeface="+mn-ea"/>
          <a:cs typeface="+mn-cs"/>
        </a:defRPr>
      </a:lvl6pPr>
      <a:lvl7pPr marL="5471861" algn="l" defTabSz="1823954" rtl="0" eaLnBrk="1" latinLnBrk="0" hangingPunct="1">
        <a:defRPr sz="3590" kern="1200">
          <a:solidFill>
            <a:schemeClr val="tx1"/>
          </a:solidFill>
          <a:latin typeface="+mn-lt"/>
          <a:ea typeface="+mn-ea"/>
          <a:cs typeface="+mn-cs"/>
        </a:defRPr>
      </a:lvl7pPr>
      <a:lvl8pPr marL="6383838" algn="l" defTabSz="1823954" rtl="0" eaLnBrk="1" latinLnBrk="0" hangingPunct="1">
        <a:defRPr sz="3590" kern="1200">
          <a:solidFill>
            <a:schemeClr val="tx1"/>
          </a:solidFill>
          <a:latin typeface="+mn-lt"/>
          <a:ea typeface="+mn-ea"/>
          <a:cs typeface="+mn-cs"/>
        </a:defRPr>
      </a:lvl8pPr>
      <a:lvl9pPr marL="7295815" algn="l" defTabSz="1823954" rtl="0" eaLnBrk="1" latinLnBrk="0" hangingPunct="1">
        <a:defRPr sz="359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9.xml"/><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11.xml"/><Relationship Id="rId6" Type="http://schemas.openxmlformats.org/officeDocument/2006/relationships/image" Target="../media/image1.jpeg"/><Relationship Id="rId5" Type="http://schemas.openxmlformats.org/officeDocument/2006/relationships/image" Target="../media/image16.png"/><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jpeg"/><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7.jpg"/><Relationship Id="rId7"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8.jpg"/></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jpeg"/><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p:cNvSpPr>
            <a:spLocks noGrp="1"/>
          </p:cNvSpPr>
          <p:nvPr>
            <p:ph type="ctrTitle" idx="4294967295"/>
          </p:nvPr>
        </p:nvSpPr>
        <p:spPr>
          <a:xfrm>
            <a:off x="771516" y="3607214"/>
            <a:ext cx="7813963" cy="4747005"/>
          </a:xfrm>
          <a:prstGeom prst="rect">
            <a:avLst/>
          </a:prstGeom>
        </p:spPr>
        <p:txBody>
          <a:bodyPr>
            <a:noAutofit/>
          </a:bodyPr>
          <a:lstStyle/>
          <a:p>
            <a:r>
              <a:rPr lang="lt-LT" sz="12000" dirty="0">
                <a:solidFill>
                  <a:schemeClr val="bg1"/>
                </a:solidFill>
                <a:latin typeface="Bahnschrift bold" panose="020B0502040204020203" pitchFamily="34" charset="0"/>
              </a:rPr>
              <a:t>Europos Sąjunga</a:t>
            </a:r>
          </a:p>
        </p:txBody>
      </p:sp>
      <p:sp>
        <p:nvSpPr>
          <p:cNvPr id="12" name="Paantraštė"/>
          <p:cNvSpPr txBox="1"/>
          <p:nvPr/>
        </p:nvSpPr>
        <p:spPr>
          <a:xfrm>
            <a:off x="771515" y="8512884"/>
            <a:ext cx="9400330" cy="1354217"/>
          </a:xfrm>
          <a:prstGeom prst="rect">
            <a:avLst/>
          </a:prstGeom>
          <a:noFill/>
          <a:ln>
            <a:noFill/>
          </a:ln>
        </p:spPr>
        <p:txBody>
          <a:bodyPr wrap="none" rtlCol="0">
            <a:spAutoFit/>
          </a:bodyPr>
          <a:lstStyle/>
          <a:p>
            <a:r>
              <a:rPr lang="lt-LT" sz="8200" dirty="0">
                <a:solidFill>
                  <a:schemeClr val="bg1"/>
                </a:solidFill>
                <a:latin typeface="Bahnschrift Light" panose="020B0502040204020203" pitchFamily="34" charset="0"/>
              </a:rPr>
              <a:t>Unikali organizacija</a:t>
            </a:r>
          </a:p>
        </p:txBody>
      </p:sp>
      <p:sp>
        <p:nvSpPr>
          <p:cNvPr id="3" name="Citata"/>
          <p:cNvSpPr>
            <a:spLocks noGrp="1"/>
          </p:cNvSpPr>
          <p:nvPr>
            <p:ph type="subTitle" idx="4294967295"/>
          </p:nvPr>
        </p:nvSpPr>
        <p:spPr>
          <a:xfrm>
            <a:off x="11916665" y="5980716"/>
            <a:ext cx="11694805" cy="1857879"/>
          </a:xfrm>
          <a:prstGeom prst="rect">
            <a:avLst/>
          </a:prstGeom>
        </p:spPr>
        <p:txBody>
          <a:bodyPr lIns="91440" tIns="45720" rIns="91440" bIns="45720" anchor="t">
            <a:noAutofit/>
          </a:bodyPr>
          <a:lstStyle/>
          <a:p>
            <a:pPr marL="0" indent="0">
              <a:lnSpc>
                <a:spcPct val="70000"/>
              </a:lnSpc>
              <a:buNone/>
            </a:pPr>
            <a:r>
              <a:rPr lang="lt-LT" sz="4400" dirty="0">
                <a:solidFill>
                  <a:srgbClr val="F3CA57"/>
                </a:solidFill>
                <a:latin typeface="Bahnschrift SemiBold" panose="020B0502040204020203" pitchFamily="34" charset="0"/>
              </a:rPr>
              <a:t>Taika pasaulyje negali būti garantuota be kūrybiškų pastangų, atsveriančių jai gresiančius pavojus.“</a:t>
            </a:r>
            <a:endParaRPr lang="en-150" sz="4400" dirty="0">
              <a:solidFill>
                <a:srgbClr val="F3CA57"/>
              </a:solidFill>
              <a:latin typeface="Bahnschrift SemiBold" panose="020B0502040204020203" pitchFamily="34" charset="0"/>
            </a:endParaRPr>
          </a:p>
        </p:txBody>
      </p:sp>
      <p:sp>
        <p:nvSpPr>
          <p:cNvPr id="4" name="Citatos šaltinis"/>
          <p:cNvSpPr/>
          <p:nvPr/>
        </p:nvSpPr>
        <p:spPr>
          <a:xfrm>
            <a:off x="19021254" y="7989664"/>
            <a:ext cx="4984057" cy="523220"/>
          </a:xfrm>
          <a:prstGeom prst="rect">
            <a:avLst/>
          </a:prstGeom>
        </p:spPr>
        <p:txBody>
          <a:bodyPr wrap="none">
            <a:spAutoFit/>
          </a:bodyPr>
          <a:lstStyle/>
          <a:p>
            <a:r>
              <a:rPr lang="lt-LT" sz="2800" dirty="0">
                <a:solidFill>
                  <a:srgbClr val="F3CA57"/>
                </a:solidFill>
                <a:latin typeface="Bahnschrift SemiBold" panose="020B0502040204020203" pitchFamily="34" charset="0"/>
              </a:rPr>
              <a:t>Robertas Schumanas, 1950 m.</a:t>
            </a:r>
          </a:p>
        </p:txBody>
      </p:sp>
    </p:spTree>
    <p:extLst>
      <p:ext uri="{BB962C8B-B14F-4D97-AF65-F5344CB8AC3E}">
        <p14:creationId xmlns:p14="http://schemas.microsoft.com/office/powerpoint/2010/main" val="4024825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300"/>
                                        <p:tgtEl>
                                          <p:spTgt spid="2"/>
                                        </p:tgtEl>
                                      </p:cBhvr>
                                    </p:animEffect>
                                  </p:childTnLst>
                                </p:cTn>
                              </p:par>
                            </p:childTnLst>
                          </p:cTn>
                        </p:par>
                        <p:par>
                          <p:cTn id="12" fill="hold">
                            <p:stCondLst>
                              <p:cond delay="800"/>
                            </p:stCondLst>
                            <p:childTnLst>
                              <p:par>
                                <p:cTn id="13" presetID="47"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300"/>
                                        <p:tgtEl>
                                          <p:spTgt spid="12"/>
                                        </p:tgtEl>
                                      </p:cBhvr>
                                    </p:animEffect>
                                    <p:anim calcmode="lin" valueType="num">
                                      <p:cBhvr>
                                        <p:cTn id="16" dur="300" fill="hold"/>
                                        <p:tgtEl>
                                          <p:spTgt spid="12"/>
                                        </p:tgtEl>
                                        <p:attrNameLst>
                                          <p:attrName>ppt_x</p:attrName>
                                        </p:attrNameLst>
                                      </p:cBhvr>
                                      <p:tavLst>
                                        <p:tav tm="0">
                                          <p:val>
                                            <p:strVal val="#ppt_x"/>
                                          </p:val>
                                        </p:tav>
                                        <p:tav tm="100000">
                                          <p:val>
                                            <p:strVal val="#ppt_x"/>
                                          </p:val>
                                        </p:tav>
                                      </p:tavLst>
                                    </p:anim>
                                    <p:anim calcmode="lin" valueType="num">
                                      <p:cBhvr>
                                        <p:cTn id="17" dur="300" fill="hold"/>
                                        <p:tgtEl>
                                          <p:spTgt spid="12"/>
                                        </p:tgtEl>
                                        <p:attrNameLst>
                                          <p:attrName>ppt_y</p:attrName>
                                        </p:attrNameLst>
                                      </p:cBhvr>
                                      <p:tavLst>
                                        <p:tav tm="0">
                                          <p:val>
                                            <p:strVal val="#ppt_y-.1"/>
                                          </p:val>
                                        </p:tav>
                                        <p:tav tm="100000">
                                          <p:val>
                                            <p:strVal val="#ppt_y"/>
                                          </p:val>
                                        </p:tav>
                                      </p:tavLst>
                                    </p:anim>
                                  </p:childTnLst>
                                </p:cTn>
                              </p:par>
                            </p:childTnLst>
                          </p:cTn>
                        </p:par>
                        <p:par>
                          <p:cTn id="18" fill="hold">
                            <p:stCondLst>
                              <p:cond delay="1100"/>
                            </p:stCondLst>
                            <p:childTnLst>
                              <p:par>
                                <p:cTn id="19" presetID="42"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300"/>
                                        <p:tgtEl>
                                          <p:spTgt spid="4"/>
                                        </p:tgtEl>
                                      </p:cBhvr>
                                    </p:animEffect>
                                    <p:anim calcmode="lin" valueType="num">
                                      <p:cBhvr>
                                        <p:cTn id="22" dur="300" fill="hold"/>
                                        <p:tgtEl>
                                          <p:spTgt spid="4"/>
                                        </p:tgtEl>
                                        <p:attrNameLst>
                                          <p:attrName>ppt_x</p:attrName>
                                        </p:attrNameLst>
                                      </p:cBhvr>
                                      <p:tavLst>
                                        <p:tav tm="0">
                                          <p:val>
                                            <p:strVal val="#ppt_x"/>
                                          </p:val>
                                        </p:tav>
                                        <p:tav tm="100000">
                                          <p:val>
                                            <p:strVal val="#ppt_x"/>
                                          </p:val>
                                        </p:tav>
                                      </p:tavLst>
                                    </p:anim>
                                    <p:anim calcmode="lin" valueType="num">
                                      <p:cBhvr>
                                        <p:cTn id="23" dur="3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3" grpId="0" build="p" advAuto="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antraštė"/>
          <p:cNvSpPr>
            <a:spLocks noGrp="1"/>
          </p:cNvSpPr>
          <p:nvPr>
            <p:ph type="ctrTitle" idx="4294967295"/>
          </p:nvPr>
        </p:nvSpPr>
        <p:spPr>
          <a:xfrm>
            <a:off x="0" y="-5097463"/>
            <a:ext cx="20607338" cy="2998788"/>
          </a:xfrm>
          <a:prstGeom prst="rect">
            <a:avLst/>
          </a:prstGeom>
        </p:spPr>
        <p:txBody>
          <a:bodyPr>
            <a:noAutofit/>
          </a:bodyPr>
          <a:lstStyle/>
          <a:p>
            <a:pPr algn="l"/>
            <a:r>
              <a:rPr lang="lt-LT" sz="8800" dirty="0">
                <a:solidFill>
                  <a:schemeClr val="bg1"/>
                </a:solidFill>
                <a:latin typeface="Bahnschrift bold" panose="020B0502040204020203" pitchFamily="34" charset="0"/>
              </a:rPr>
              <a:t>Europos integracija 1973 m.: Airija, Danija ir Jungtinė Karalystė</a:t>
            </a:r>
            <a:endParaRPr lang="en-150" sz="8800" dirty="0">
              <a:solidFill>
                <a:schemeClr val="bg1"/>
              </a:solidFill>
              <a:latin typeface="Bahnschrift bold" panose="020B0502040204020203" pitchFamily="34" charset="0"/>
            </a:endParaRPr>
          </a:p>
        </p:txBody>
      </p:sp>
      <p:sp>
        <p:nvSpPr>
          <p:cNvPr id="3" name="Antraštė">
            <a:extLst>
              <a:ext uri="{FF2B5EF4-FFF2-40B4-BE49-F238E27FC236}">
                <a16:creationId xmlns:a16="http://schemas.microsoft.com/office/drawing/2014/main" id="{5C115564-BD89-85F8-6C3E-FCA38B80BF95}"/>
              </a:ext>
            </a:extLst>
          </p:cNvPr>
          <p:cNvSpPr txBox="1">
            <a:spLocks/>
          </p:cNvSpPr>
          <p:nvPr/>
        </p:nvSpPr>
        <p:spPr>
          <a:xfrm>
            <a:off x="518968" y="4682329"/>
            <a:ext cx="8625031"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lt-LT" sz="12000" dirty="0">
                <a:solidFill>
                  <a:schemeClr val="bg1"/>
                </a:solidFill>
                <a:latin typeface="Bahnschrift bold" panose="020B0502040204020203" pitchFamily="34" charset="0"/>
              </a:rPr>
              <a:t>Europos integracija</a:t>
            </a:r>
          </a:p>
        </p:txBody>
      </p:sp>
      <p:sp>
        <p:nvSpPr>
          <p:cNvPr id="22" name="Data"/>
          <p:cNvSpPr txBox="1">
            <a:spLocks/>
          </p:cNvSpPr>
          <p:nvPr/>
        </p:nvSpPr>
        <p:spPr>
          <a:xfrm>
            <a:off x="486310" y="8070278"/>
            <a:ext cx="3356348" cy="1121875"/>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70000"/>
              </a:lnSpc>
            </a:pPr>
            <a:r>
              <a:rPr lang="lt-LT" sz="12000" dirty="0">
                <a:solidFill>
                  <a:srgbClr val="243C7C"/>
                </a:solidFill>
                <a:latin typeface="Bahnschrift bold" panose="020B0502040204020203" pitchFamily="34" charset="0"/>
              </a:rPr>
              <a:t>1973</a:t>
            </a:r>
          </a:p>
        </p:txBody>
      </p:sp>
      <p:sp>
        <p:nvSpPr>
          <p:cNvPr id="25" name="Tekstas"/>
          <p:cNvSpPr/>
          <p:nvPr/>
        </p:nvSpPr>
        <p:spPr>
          <a:xfrm>
            <a:off x="600735" y="9524141"/>
            <a:ext cx="9207295" cy="954107"/>
          </a:xfrm>
          <a:prstGeom prst="rect">
            <a:avLst/>
          </a:prstGeom>
        </p:spPr>
        <p:txBody>
          <a:bodyPr wrap="square">
            <a:spAutoFit/>
          </a:bodyPr>
          <a:lstStyle/>
          <a:p>
            <a:r>
              <a:rPr lang="lt-LT" sz="2800" b="1" dirty="0">
                <a:solidFill>
                  <a:schemeClr val="bg1"/>
                </a:solidFill>
                <a:latin typeface="Bahnschrift" panose="020B0502040204020203" pitchFamily="34" charset="0"/>
              </a:rPr>
              <a:t>1973</a:t>
            </a:r>
            <a:r>
              <a:rPr lang="lt-LT" sz="2800" dirty="0">
                <a:solidFill>
                  <a:schemeClr val="bg1"/>
                </a:solidFill>
                <a:latin typeface="Bahnschrift" panose="020B0502040204020203" pitchFamily="34" charset="0"/>
              </a:rPr>
              <a:t> m. į Bendriją įstojo </a:t>
            </a:r>
            <a:r>
              <a:rPr lang="lt-LT" sz="2800" b="1" dirty="0">
                <a:solidFill>
                  <a:schemeClr val="bg1"/>
                </a:solidFill>
                <a:latin typeface="Bahnschrift" panose="020B0502040204020203" pitchFamily="34" charset="0"/>
              </a:rPr>
              <a:t>Danija, Airija </a:t>
            </a:r>
            <a:r>
              <a:rPr lang="lt-LT" sz="2800" dirty="0">
                <a:solidFill>
                  <a:schemeClr val="bg1"/>
                </a:solidFill>
                <a:latin typeface="Bahnschrift" panose="020B0502040204020203" pitchFamily="34" charset="0"/>
              </a:rPr>
              <a:t>ir </a:t>
            </a:r>
            <a:r>
              <a:rPr lang="lt-LT" sz="2800" b="1" dirty="0">
                <a:solidFill>
                  <a:schemeClr val="bg1"/>
                </a:solidFill>
                <a:latin typeface="Bahnschrift" panose="020B0502040204020203" pitchFamily="34" charset="0"/>
              </a:rPr>
              <a:t>Jungtinė Karalystė</a:t>
            </a:r>
            <a:r>
              <a:rPr lang="lt-LT" sz="2800" dirty="0">
                <a:solidFill>
                  <a:schemeClr val="bg1"/>
                </a:solidFill>
                <a:latin typeface="Bahnschrift" panose="020B0502040204020203" pitchFamily="34" charset="0"/>
              </a:rPr>
              <a:t>*.</a:t>
            </a:r>
            <a:endParaRPr lang="en-150" sz="2800" dirty="0">
              <a:solidFill>
                <a:schemeClr val="bg1"/>
              </a:solidFill>
              <a:latin typeface="Bahnschrift" panose="020B0502040204020203" pitchFamily="34" charset="0"/>
            </a:endParaRPr>
          </a:p>
        </p:txBody>
      </p:sp>
      <p:sp>
        <p:nvSpPr>
          <p:cNvPr id="4" name="Pastaba"/>
          <p:cNvSpPr/>
          <p:nvPr/>
        </p:nvSpPr>
        <p:spPr>
          <a:xfrm>
            <a:off x="622505" y="11525935"/>
            <a:ext cx="6603090" cy="369332"/>
          </a:xfrm>
          <a:prstGeom prst="rect">
            <a:avLst/>
          </a:prstGeom>
        </p:spPr>
        <p:txBody>
          <a:bodyPr wrap="none">
            <a:spAutoFit/>
          </a:bodyPr>
          <a:lstStyle/>
          <a:p>
            <a:r>
              <a:rPr lang="lt-LT" dirty="0">
                <a:solidFill>
                  <a:schemeClr val="bg1"/>
                </a:solidFill>
                <a:latin typeface="Bahnschrift" panose="020B0502040204020203" pitchFamily="34" charset="0"/>
              </a:rPr>
              <a:t>* 2020 m. Jungtinė Karalystė iš Europos Sąjungos pasitraukė. </a:t>
            </a:r>
            <a:endParaRPr lang="en-150" dirty="0">
              <a:solidFill>
                <a:schemeClr val="bg1"/>
              </a:solidFill>
              <a:latin typeface="Bahnschrift" panose="020B0502040204020203" pitchFamily="34" charset="0"/>
            </a:endParaRPr>
          </a:p>
        </p:txBody>
      </p:sp>
      <p:pic>
        <p:nvPicPr>
          <p:cNvPr id="27" name="Iliustracija" descr="Europos žemėlapis, kuriame parodytos 1973 m. ES sudariusios valstybės narės: Belgija, Italija, Liuksemburgas, Nyderlandai, Prancūzija ir Vokietija, Airija, Danija ir Jungtinė Karalystė."/>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0786" y="-76981"/>
            <a:ext cx="24319088" cy="13679487"/>
          </a:xfrm>
          <a:prstGeom prst="rect">
            <a:avLst/>
          </a:prstGeom>
        </p:spPr>
      </p:pic>
    </p:spTree>
    <p:extLst>
      <p:ext uri="{BB962C8B-B14F-4D97-AF65-F5344CB8AC3E}">
        <p14:creationId xmlns:p14="http://schemas.microsoft.com/office/powerpoint/2010/main" val="730512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1" nodeType="withEffect">
                                  <p:stCondLst>
                                    <p:cond delay="0"/>
                                  </p:stCondLst>
                                  <p:iterate type="lt">
                                    <p:tmPct val="0"/>
                                  </p:iterate>
                                  <p:childTnLst>
                                    <p:set>
                                      <p:cBhvr>
                                        <p:cTn id="6" dur="1" fill="hold">
                                          <p:stCondLst>
                                            <p:cond delay="0"/>
                                          </p:stCondLst>
                                        </p:cTn>
                                        <p:tgtEl>
                                          <p:spTgt spid="22">
                                            <p:txEl>
                                              <p:pRg st="0" end="0"/>
                                            </p:txEl>
                                          </p:spTgt>
                                        </p:tgtEl>
                                        <p:attrNameLst>
                                          <p:attrName>style.visibility</p:attrName>
                                        </p:attrNameLst>
                                      </p:cBhvr>
                                      <p:to>
                                        <p:strVal val="visible"/>
                                      </p:to>
                                    </p:set>
                                    <p:animEffect transition="in" filter="barn(inVertical)">
                                      <p:cBhvr>
                                        <p:cTn id="7" dur="300"/>
                                        <p:tgtEl>
                                          <p:spTgt spid="22">
                                            <p:txEl>
                                              <p:pRg st="0" end="0"/>
                                            </p:txEl>
                                          </p:spTgt>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200" fill="hold"/>
                                        <p:tgtEl>
                                          <p:spTgt spid="25"/>
                                        </p:tgtEl>
                                        <p:attrNameLst>
                                          <p:attrName>ppt_x</p:attrName>
                                        </p:attrNameLst>
                                      </p:cBhvr>
                                      <p:tavLst>
                                        <p:tav tm="0">
                                          <p:val>
                                            <p:strVal val="#ppt_x"/>
                                          </p:val>
                                        </p:tav>
                                        <p:tav tm="100000">
                                          <p:val>
                                            <p:strVal val="#ppt_x"/>
                                          </p:val>
                                        </p:tav>
                                      </p:tavLst>
                                    </p:anim>
                                    <p:anim calcmode="lin" valueType="num">
                                      <p:cBhvr additive="base">
                                        <p:cTn id="12" dur="200" fill="hold"/>
                                        <p:tgtEl>
                                          <p:spTgt spid="2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1" build="allAtOnce"/>
      <p:bldP spid="25"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antraštė"/>
          <p:cNvSpPr>
            <a:spLocks noGrp="1"/>
          </p:cNvSpPr>
          <p:nvPr>
            <p:ph type="ctrTitle" idx="4294967295"/>
          </p:nvPr>
        </p:nvSpPr>
        <p:spPr>
          <a:xfrm>
            <a:off x="-1547813" y="-5682342"/>
            <a:ext cx="26027063" cy="3645580"/>
          </a:xfrm>
          <a:prstGeom prst="rect">
            <a:avLst/>
          </a:prstGeom>
        </p:spPr>
        <p:txBody>
          <a:bodyPr>
            <a:noAutofit/>
          </a:bodyPr>
          <a:lstStyle/>
          <a:p>
            <a:pPr algn="l"/>
            <a:r>
              <a:rPr lang="lt-LT" sz="12000" dirty="0">
                <a:solidFill>
                  <a:schemeClr val="bg1"/>
                </a:solidFill>
                <a:latin typeface="Bahnschrift bold" panose="020B0502040204020203" pitchFamily="34" charset="0"/>
              </a:rPr>
              <a:t>Europos integracija 1981 m.: į ES įstoja Graikija</a:t>
            </a:r>
          </a:p>
        </p:txBody>
      </p:sp>
      <p:sp>
        <p:nvSpPr>
          <p:cNvPr id="3" name="Antraštė">
            <a:extLst>
              <a:ext uri="{FF2B5EF4-FFF2-40B4-BE49-F238E27FC236}">
                <a16:creationId xmlns:a16="http://schemas.microsoft.com/office/drawing/2014/main" id="{D2DD8F28-CB5A-7F4A-D178-93F1D3BF472C}"/>
              </a:ext>
            </a:extLst>
          </p:cNvPr>
          <p:cNvSpPr txBox="1">
            <a:spLocks/>
          </p:cNvSpPr>
          <p:nvPr/>
        </p:nvSpPr>
        <p:spPr>
          <a:xfrm>
            <a:off x="518969" y="4649672"/>
            <a:ext cx="7906574"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lt-LT" sz="12000" dirty="0">
                <a:solidFill>
                  <a:schemeClr val="bg1"/>
                </a:solidFill>
                <a:latin typeface="Bahnschrift bold" panose="020B0502040204020203" pitchFamily="34" charset="0"/>
              </a:rPr>
              <a:t>Europos integracija</a:t>
            </a:r>
          </a:p>
        </p:txBody>
      </p:sp>
      <p:sp>
        <p:nvSpPr>
          <p:cNvPr id="28" name="Data"/>
          <p:cNvSpPr txBox="1">
            <a:spLocks/>
          </p:cNvSpPr>
          <p:nvPr/>
        </p:nvSpPr>
        <p:spPr>
          <a:xfrm>
            <a:off x="508082" y="8026736"/>
            <a:ext cx="3356348" cy="1121875"/>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70000"/>
              </a:lnSpc>
            </a:pPr>
            <a:r>
              <a:rPr lang="lt-LT" sz="12000" dirty="0">
                <a:solidFill>
                  <a:srgbClr val="243C7C"/>
                </a:solidFill>
                <a:latin typeface="Bahnschrift bold" panose="020B0502040204020203" pitchFamily="34" charset="0"/>
              </a:rPr>
              <a:t>1981</a:t>
            </a:r>
          </a:p>
        </p:txBody>
      </p:sp>
      <p:sp>
        <p:nvSpPr>
          <p:cNvPr id="29" name="Tekstas"/>
          <p:cNvSpPr/>
          <p:nvPr/>
        </p:nvSpPr>
        <p:spPr>
          <a:xfrm>
            <a:off x="589850" y="9513256"/>
            <a:ext cx="9207295" cy="954107"/>
          </a:xfrm>
          <a:prstGeom prst="rect">
            <a:avLst/>
          </a:prstGeom>
        </p:spPr>
        <p:txBody>
          <a:bodyPr wrap="square">
            <a:spAutoFit/>
          </a:bodyPr>
          <a:lstStyle/>
          <a:p>
            <a:r>
              <a:rPr lang="lt-LT" sz="2800" b="1" dirty="0">
                <a:solidFill>
                  <a:schemeClr val="bg1"/>
                </a:solidFill>
                <a:latin typeface="Bahnschrift" panose="020B0502040204020203" pitchFamily="34" charset="0"/>
              </a:rPr>
              <a:t>1981</a:t>
            </a:r>
            <a:r>
              <a:rPr lang="lt-LT" sz="2800" dirty="0">
                <a:solidFill>
                  <a:schemeClr val="bg1"/>
                </a:solidFill>
                <a:latin typeface="Bahnschrift" panose="020B0502040204020203" pitchFamily="34" charset="0"/>
              </a:rPr>
              <a:t> m. </a:t>
            </a:r>
            <a:r>
              <a:rPr lang="lt-LT" sz="2800" b="1" dirty="0">
                <a:solidFill>
                  <a:schemeClr val="bg1"/>
                </a:solidFill>
                <a:latin typeface="Bahnschrift" panose="020B0502040204020203" pitchFamily="34" charset="0"/>
              </a:rPr>
              <a:t>Graikijos </a:t>
            </a:r>
            <a:r>
              <a:rPr lang="lt-LT" sz="2800" dirty="0">
                <a:solidFill>
                  <a:schemeClr val="bg1"/>
                </a:solidFill>
                <a:latin typeface="Bahnschrift" panose="020B0502040204020203" pitchFamily="34" charset="0"/>
              </a:rPr>
              <a:t>įstojimas padėjo įtvirtinti demokratiją šioje šalyje.</a:t>
            </a:r>
            <a:endParaRPr lang="en-150" sz="2800" dirty="0">
              <a:solidFill>
                <a:schemeClr val="bg1"/>
              </a:solidFill>
              <a:latin typeface="Bahnschrift" panose="020B0502040204020203" pitchFamily="34" charset="0"/>
            </a:endParaRPr>
          </a:p>
        </p:txBody>
      </p:sp>
      <p:pic>
        <p:nvPicPr>
          <p:cNvPr id="30" name="Iliustracija" descr="Europos žemėlapis, kuriame parodytos 1981 m. ES sudariusios valstybės narės: Belgija, Italija, Liuksemburgas, Nyderlandai, Prancūzija ir Vokietija, Airija, Danija, Jungtinė Karalystė ir Graikija."/>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84170" y="-81490"/>
            <a:ext cx="24319088" cy="13679487"/>
          </a:xfrm>
          <a:prstGeom prst="rect">
            <a:avLst/>
          </a:prstGeom>
        </p:spPr>
      </p:pic>
    </p:spTree>
    <p:extLst>
      <p:ext uri="{BB962C8B-B14F-4D97-AF65-F5344CB8AC3E}">
        <p14:creationId xmlns:p14="http://schemas.microsoft.com/office/powerpoint/2010/main" val="3466465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1" nodeType="withEffect">
                                  <p:stCondLst>
                                    <p:cond delay="0"/>
                                  </p:stCondLst>
                                  <p:iterate type="lt">
                                    <p:tmPct val="0"/>
                                  </p:iterate>
                                  <p:childTnLst>
                                    <p:set>
                                      <p:cBhvr>
                                        <p:cTn id="6" dur="1" fill="hold">
                                          <p:stCondLst>
                                            <p:cond delay="0"/>
                                          </p:stCondLst>
                                        </p:cTn>
                                        <p:tgtEl>
                                          <p:spTgt spid="28">
                                            <p:txEl>
                                              <p:pRg st="0" end="0"/>
                                            </p:txEl>
                                          </p:spTgt>
                                        </p:tgtEl>
                                        <p:attrNameLst>
                                          <p:attrName>style.visibility</p:attrName>
                                        </p:attrNameLst>
                                      </p:cBhvr>
                                      <p:to>
                                        <p:strVal val="visible"/>
                                      </p:to>
                                    </p:set>
                                    <p:animEffect transition="in" filter="barn(inVertical)">
                                      <p:cBhvr>
                                        <p:cTn id="7" dur="300"/>
                                        <p:tgtEl>
                                          <p:spTgt spid="28">
                                            <p:txEl>
                                              <p:pRg st="0" end="0"/>
                                            </p:txEl>
                                          </p:spTgt>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200" fill="hold"/>
                                        <p:tgtEl>
                                          <p:spTgt spid="29"/>
                                        </p:tgtEl>
                                        <p:attrNameLst>
                                          <p:attrName>ppt_x</p:attrName>
                                        </p:attrNameLst>
                                      </p:cBhvr>
                                      <p:tavLst>
                                        <p:tav tm="0">
                                          <p:val>
                                            <p:strVal val="#ppt_x"/>
                                          </p:val>
                                        </p:tav>
                                        <p:tav tm="100000">
                                          <p:val>
                                            <p:strVal val="#ppt_x"/>
                                          </p:val>
                                        </p:tav>
                                      </p:tavLst>
                                    </p:anim>
                                    <p:anim calcmode="lin" valueType="num">
                                      <p:cBhvr additive="base">
                                        <p:cTn id="12" dur="2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1" build="allAtOnce"/>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antraštė"/>
          <p:cNvSpPr>
            <a:spLocks noGrp="1"/>
          </p:cNvSpPr>
          <p:nvPr>
            <p:ph type="ctrTitle" idx="4294967295"/>
          </p:nvPr>
        </p:nvSpPr>
        <p:spPr>
          <a:xfrm>
            <a:off x="160338" y="-6172200"/>
            <a:ext cx="24318912" cy="3749675"/>
          </a:xfrm>
          <a:prstGeom prst="rect">
            <a:avLst/>
          </a:prstGeom>
        </p:spPr>
        <p:txBody>
          <a:bodyPr>
            <a:noAutofit/>
          </a:bodyPr>
          <a:lstStyle/>
          <a:p>
            <a:pPr algn="l"/>
            <a:r>
              <a:rPr lang="lt-LT" sz="12000" dirty="0">
                <a:solidFill>
                  <a:schemeClr val="bg1"/>
                </a:solidFill>
                <a:latin typeface="Bahnschrift bold" panose="020B0502040204020203" pitchFamily="34" charset="0"/>
              </a:rPr>
              <a:t>Europos integracija 1986 m.: Ispanija ir Portugalija</a:t>
            </a:r>
          </a:p>
        </p:txBody>
      </p:sp>
      <p:sp>
        <p:nvSpPr>
          <p:cNvPr id="3" name="Antraštė">
            <a:extLst>
              <a:ext uri="{FF2B5EF4-FFF2-40B4-BE49-F238E27FC236}">
                <a16:creationId xmlns:a16="http://schemas.microsoft.com/office/drawing/2014/main" id="{8C521C3C-630A-317B-BF92-D4CEBDF0ACFF}"/>
              </a:ext>
            </a:extLst>
          </p:cNvPr>
          <p:cNvSpPr txBox="1">
            <a:spLocks/>
          </p:cNvSpPr>
          <p:nvPr/>
        </p:nvSpPr>
        <p:spPr>
          <a:xfrm>
            <a:off x="518969" y="4649672"/>
            <a:ext cx="8527060"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lt-LT" sz="12000" dirty="0">
                <a:solidFill>
                  <a:schemeClr val="bg1"/>
                </a:solidFill>
                <a:latin typeface="Bahnschrift bold" panose="020B0502040204020203" pitchFamily="34" charset="0"/>
              </a:rPr>
              <a:t>Europos integracija</a:t>
            </a:r>
          </a:p>
        </p:txBody>
      </p:sp>
      <p:sp>
        <p:nvSpPr>
          <p:cNvPr id="32" name="Data"/>
          <p:cNvSpPr txBox="1">
            <a:spLocks/>
          </p:cNvSpPr>
          <p:nvPr/>
        </p:nvSpPr>
        <p:spPr>
          <a:xfrm>
            <a:off x="497197" y="8015851"/>
            <a:ext cx="3356348" cy="1121875"/>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70000"/>
              </a:lnSpc>
            </a:pPr>
            <a:r>
              <a:rPr lang="lt-LT" sz="12000" dirty="0">
                <a:solidFill>
                  <a:srgbClr val="243C7C"/>
                </a:solidFill>
                <a:latin typeface="Bahnschrift bold" panose="020B0502040204020203" pitchFamily="34" charset="0"/>
              </a:rPr>
              <a:t>1986</a:t>
            </a:r>
          </a:p>
        </p:txBody>
      </p:sp>
      <p:sp>
        <p:nvSpPr>
          <p:cNvPr id="33" name="Tekstas"/>
          <p:cNvSpPr/>
          <p:nvPr/>
        </p:nvSpPr>
        <p:spPr>
          <a:xfrm>
            <a:off x="578965" y="9535028"/>
            <a:ext cx="9207295" cy="954107"/>
          </a:xfrm>
          <a:prstGeom prst="rect">
            <a:avLst/>
          </a:prstGeom>
        </p:spPr>
        <p:txBody>
          <a:bodyPr wrap="square">
            <a:spAutoFit/>
          </a:bodyPr>
          <a:lstStyle/>
          <a:p>
            <a:r>
              <a:rPr lang="lt-LT" sz="2800" b="1" dirty="0">
                <a:solidFill>
                  <a:schemeClr val="bg1"/>
                </a:solidFill>
                <a:latin typeface="Bahnschrift" panose="020B0502040204020203" pitchFamily="34" charset="0"/>
              </a:rPr>
              <a:t>1986 m. įstojus Ispanijai ir Portugalijai</a:t>
            </a:r>
            <a:r>
              <a:rPr lang="lt-LT" sz="2800" dirty="0">
                <a:solidFill>
                  <a:schemeClr val="bg1"/>
                </a:solidFill>
                <a:latin typeface="Bahnschrift" panose="020B0502040204020203" pitchFamily="34" charset="0"/>
              </a:rPr>
              <a:t>, ES, vis dar vadinta Europos bendrija, išsiplėtė į pietus.</a:t>
            </a:r>
            <a:endParaRPr lang="en-150" sz="2800" dirty="0">
              <a:solidFill>
                <a:schemeClr val="bg1"/>
              </a:solidFill>
              <a:latin typeface="Bahnschrift" panose="020B0502040204020203" pitchFamily="34" charset="0"/>
            </a:endParaRPr>
          </a:p>
        </p:txBody>
      </p:sp>
      <p:pic>
        <p:nvPicPr>
          <p:cNvPr id="34" name="Iliustracija" descr="Europos žemėlapis, kuriame parodytos 1986 m. ES sudariusios valstybės narės: Belgija, Italija, Liuksemburgas, Nyderlandai, Prancūzija ir Vokietija, Airija, Danija, Jungtinė Karalystė, Graikija, Ispanija ir Portugalij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0084" y="-79706"/>
            <a:ext cx="24319088" cy="13679487"/>
          </a:xfrm>
          <a:prstGeom prst="rect">
            <a:avLst/>
          </a:prstGeom>
        </p:spPr>
      </p:pic>
    </p:spTree>
    <p:extLst>
      <p:ext uri="{BB962C8B-B14F-4D97-AF65-F5344CB8AC3E}">
        <p14:creationId xmlns:p14="http://schemas.microsoft.com/office/powerpoint/2010/main" val="28447511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1" nodeType="withEffect">
                                  <p:stCondLst>
                                    <p:cond delay="0"/>
                                  </p:stCondLst>
                                  <p:iterate type="lt">
                                    <p:tmPct val="0"/>
                                  </p:iterate>
                                  <p:childTnLst>
                                    <p:set>
                                      <p:cBhvr>
                                        <p:cTn id="6" dur="1" fill="hold">
                                          <p:stCondLst>
                                            <p:cond delay="0"/>
                                          </p:stCondLst>
                                        </p:cTn>
                                        <p:tgtEl>
                                          <p:spTgt spid="32">
                                            <p:txEl>
                                              <p:pRg st="0" end="0"/>
                                            </p:txEl>
                                          </p:spTgt>
                                        </p:tgtEl>
                                        <p:attrNameLst>
                                          <p:attrName>style.visibility</p:attrName>
                                        </p:attrNameLst>
                                      </p:cBhvr>
                                      <p:to>
                                        <p:strVal val="visible"/>
                                      </p:to>
                                    </p:set>
                                    <p:animEffect transition="in" filter="barn(inVertical)">
                                      <p:cBhvr>
                                        <p:cTn id="7" dur="300"/>
                                        <p:tgtEl>
                                          <p:spTgt spid="32">
                                            <p:txEl>
                                              <p:pRg st="0" end="0"/>
                                            </p:txEl>
                                          </p:spTgt>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200" fill="hold"/>
                                        <p:tgtEl>
                                          <p:spTgt spid="33"/>
                                        </p:tgtEl>
                                        <p:attrNameLst>
                                          <p:attrName>ppt_x</p:attrName>
                                        </p:attrNameLst>
                                      </p:cBhvr>
                                      <p:tavLst>
                                        <p:tav tm="0">
                                          <p:val>
                                            <p:strVal val="#ppt_x"/>
                                          </p:val>
                                        </p:tav>
                                        <p:tav tm="100000">
                                          <p:val>
                                            <p:strVal val="#ppt_x"/>
                                          </p:val>
                                        </p:tav>
                                      </p:tavLst>
                                    </p:anim>
                                    <p:anim calcmode="lin" valueType="num">
                                      <p:cBhvr additive="base">
                                        <p:cTn id="12" dur="2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1" build="allAtOnce"/>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antraštė"/>
          <p:cNvSpPr>
            <a:spLocks noGrp="1"/>
          </p:cNvSpPr>
          <p:nvPr>
            <p:ph type="ctrTitle" idx="4294967295"/>
          </p:nvPr>
        </p:nvSpPr>
        <p:spPr>
          <a:xfrm>
            <a:off x="138113" y="-5355770"/>
            <a:ext cx="24341137" cy="3541258"/>
          </a:xfrm>
          <a:prstGeom prst="rect">
            <a:avLst/>
          </a:prstGeom>
        </p:spPr>
        <p:txBody>
          <a:bodyPr>
            <a:noAutofit/>
          </a:bodyPr>
          <a:lstStyle/>
          <a:p>
            <a:pPr algn="l"/>
            <a:r>
              <a:rPr lang="lt-LT" sz="12000" dirty="0">
                <a:solidFill>
                  <a:schemeClr val="bg1"/>
                </a:solidFill>
                <a:latin typeface="Bahnschrift bold" panose="020B0502040204020203" pitchFamily="34" charset="0"/>
              </a:rPr>
              <a:t>Europos integracija 1995 m.: Austrija, Suomija ir Švedija</a:t>
            </a:r>
          </a:p>
        </p:txBody>
      </p:sp>
      <p:sp>
        <p:nvSpPr>
          <p:cNvPr id="3" name="Antraštė">
            <a:extLst>
              <a:ext uri="{FF2B5EF4-FFF2-40B4-BE49-F238E27FC236}">
                <a16:creationId xmlns:a16="http://schemas.microsoft.com/office/drawing/2014/main" id="{CA58966D-AA2A-67AE-64CB-872896582152}"/>
              </a:ext>
            </a:extLst>
          </p:cNvPr>
          <p:cNvSpPr txBox="1">
            <a:spLocks/>
          </p:cNvSpPr>
          <p:nvPr/>
        </p:nvSpPr>
        <p:spPr>
          <a:xfrm>
            <a:off x="518968" y="4649672"/>
            <a:ext cx="8167831"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lt-LT" sz="12000" dirty="0">
                <a:solidFill>
                  <a:schemeClr val="bg1"/>
                </a:solidFill>
                <a:latin typeface="Bahnschrift bold" panose="020B0502040204020203" pitchFamily="34" charset="0"/>
              </a:rPr>
              <a:t>Europos integracija</a:t>
            </a:r>
          </a:p>
        </p:txBody>
      </p:sp>
      <p:sp>
        <p:nvSpPr>
          <p:cNvPr id="35" name="Data"/>
          <p:cNvSpPr txBox="1">
            <a:spLocks/>
          </p:cNvSpPr>
          <p:nvPr/>
        </p:nvSpPr>
        <p:spPr>
          <a:xfrm>
            <a:off x="486312" y="8004966"/>
            <a:ext cx="3356348" cy="1121875"/>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70000"/>
              </a:lnSpc>
            </a:pPr>
            <a:r>
              <a:rPr lang="lt-LT" sz="12000" dirty="0">
                <a:solidFill>
                  <a:srgbClr val="243C7C"/>
                </a:solidFill>
                <a:latin typeface="Bahnschrift bold" panose="020B0502040204020203" pitchFamily="34" charset="0"/>
              </a:rPr>
              <a:t>1995</a:t>
            </a:r>
          </a:p>
        </p:txBody>
      </p:sp>
      <p:sp>
        <p:nvSpPr>
          <p:cNvPr id="36" name="Tekstas"/>
          <p:cNvSpPr/>
          <p:nvPr/>
        </p:nvSpPr>
        <p:spPr>
          <a:xfrm>
            <a:off x="568080" y="9524143"/>
            <a:ext cx="9207295" cy="954107"/>
          </a:xfrm>
          <a:prstGeom prst="rect">
            <a:avLst/>
          </a:prstGeom>
        </p:spPr>
        <p:txBody>
          <a:bodyPr wrap="square">
            <a:spAutoFit/>
          </a:bodyPr>
          <a:lstStyle/>
          <a:p>
            <a:r>
              <a:rPr lang="lt-LT" sz="2800" b="1" dirty="0">
                <a:solidFill>
                  <a:schemeClr val="bg1"/>
                </a:solidFill>
                <a:latin typeface="Bahnschrift" panose="020B0502040204020203" pitchFamily="34" charset="0"/>
              </a:rPr>
              <a:t>1995 </a:t>
            </a:r>
            <a:r>
              <a:rPr lang="lt-LT" sz="2800" dirty="0">
                <a:solidFill>
                  <a:schemeClr val="bg1"/>
                </a:solidFill>
                <a:latin typeface="Bahnschrift" panose="020B0502040204020203" pitchFamily="34" charset="0"/>
              </a:rPr>
              <a:t>m. į Europos Sąjungą įstojo </a:t>
            </a:r>
            <a:r>
              <a:rPr lang="lt-LT" sz="2800" b="1" dirty="0">
                <a:solidFill>
                  <a:schemeClr val="bg1"/>
                </a:solidFill>
                <a:latin typeface="Bahnschrift" panose="020B0502040204020203" pitchFamily="34" charset="0"/>
              </a:rPr>
              <a:t>Austrija, Suomija ir Švedija. </a:t>
            </a:r>
          </a:p>
        </p:txBody>
      </p:sp>
      <p:pic>
        <p:nvPicPr>
          <p:cNvPr id="37" name="Iliustracija"/>
          <p:cNvPicPr>
            <a:picLocks noChangeAspect="1"/>
          </p:cNvPicPr>
          <p:nvPr/>
        </p:nvPicPr>
        <p:blipFill>
          <a:blip r:embed="rId3">
            <a:extLst>
              <a:ext uri="{28A0092B-C50C-407E-A947-70E740481C1C}">
                <a14:useLocalDpi xmlns:a14="http://schemas.microsoft.com/office/drawing/2010/main" val="0"/>
              </a:ext>
            </a:extLst>
          </a:blip>
          <a:srcRect/>
          <a:stretch/>
        </p:blipFill>
        <p:spPr>
          <a:xfrm>
            <a:off x="2584511" y="-81118"/>
            <a:ext cx="24319088" cy="13679487"/>
          </a:xfrm>
          <a:prstGeom prst="rect">
            <a:avLst/>
          </a:prstGeom>
        </p:spPr>
      </p:pic>
    </p:spTree>
    <p:extLst>
      <p:ext uri="{BB962C8B-B14F-4D97-AF65-F5344CB8AC3E}">
        <p14:creationId xmlns:p14="http://schemas.microsoft.com/office/powerpoint/2010/main" val="3814784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1" nodeType="withEffect">
                                  <p:stCondLst>
                                    <p:cond delay="0"/>
                                  </p:stCondLst>
                                  <p:iterate type="lt">
                                    <p:tmPct val="0"/>
                                  </p:iterate>
                                  <p:childTnLst>
                                    <p:set>
                                      <p:cBhvr>
                                        <p:cTn id="6" dur="1" fill="hold">
                                          <p:stCondLst>
                                            <p:cond delay="0"/>
                                          </p:stCondLst>
                                        </p:cTn>
                                        <p:tgtEl>
                                          <p:spTgt spid="35">
                                            <p:txEl>
                                              <p:pRg st="0" end="0"/>
                                            </p:txEl>
                                          </p:spTgt>
                                        </p:tgtEl>
                                        <p:attrNameLst>
                                          <p:attrName>style.visibility</p:attrName>
                                        </p:attrNameLst>
                                      </p:cBhvr>
                                      <p:to>
                                        <p:strVal val="visible"/>
                                      </p:to>
                                    </p:set>
                                    <p:animEffect transition="in" filter="barn(inVertical)">
                                      <p:cBhvr>
                                        <p:cTn id="7" dur="300"/>
                                        <p:tgtEl>
                                          <p:spTgt spid="35">
                                            <p:txEl>
                                              <p:pRg st="0" end="0"/>
                                            </p:txEl>
                                          </p:spTgt>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200" fill="hold"/>
                                        <p:tgtEl>
                                          <p:spTgt spid="36"/>
                                        </p:tgtEl>
                                        <p:attrNameLst>
                                          <p:attrName>ppt_x</p:attrName>
                                        </p:attrNameLst>
                                      </p:cBhvr>
                                      <p:tavLst>
                                        <p:tav tm="0">
                                          <p:val>
                                            <p:strVal val="#ppt_x"/>
                                          </p:val>
                                        </p:tav>
                                        <p:tav tm="100000">
                                          <p:val>
                                            <p:strVal val="#ppt_x"/>
                                          </p:val>
                                        </p:tav>
                                      </p:tavLst>
                                    </p:anim>
                                    <p:anim calcmode="lin" valueType="num">
                                      <p:cBhvr additive="base">
                                        <p:cTn id="12" dur="2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1" build="allAtOnce"/>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antraštė"/>
          <p:cNvSpPr>
            <a:spLocks noGrp="1"/>
          </p:cNvSpPr>
          <p:nvPr>
            <p:ph type="ctrTitle" idx="4294967295"/>
          </p:nvPr>
        </p:nvSpPr>
        <p:spPr>
          <a:xfrm>
            <a:off x="0" y="-5355770"/>
            <a:ext cx="24457025" cy="3515858"/>
          </a:xfrm>
          <a:prstGeom prst="rect">
            <a:avLst/>
          </a:prstGeom>
        </p:spPr>
        <p:txBody>
          <a:bodyPr>
            <a:noAutofit/>
          </a:bodyPr>
          <a:lstStyle/>
          <a:p>
            <a:pPr algn="l"/>
            <a:r>
              <a:rPr lang="lt-LT" sz="12000" dirty="0">
                <a:solidFill>
                  <a:schemeClr val="bg1"/>
                </a:solidFill>
                <a:latin typeface="Bahnschrift bold" panose="020B0502040204020203" pitchFamily="34" charset="0"/>
              </a:rPr>
              <a:t>Europos integracija 2004 m.: į ES įstoja dešimt šalių</a:t>
            </a:r>
          </a:p>
        </p:txBody>
      </p:sp>
      <p:sp>
        <p:nvSpPr>
          <p:cNvPr id="3" name="Antraštė">
            <a:extLst>
              <a:ext uri="{FF2B5EF4-FFF2-40B4-BE49-F238E27FC236}">
                <a16:creationId xmlns:a16="http://schemas.microsoft.com/office/drawing/2014/main" id="{E06BD6AB-6B0D-5044-CECB-11A76E19451F}"/>
              </a:ext>
            </a:extLst>
          </p:cNvPr>
          <p:cNvSpPr txBox="1">
            <a:spLocks/>
          </p:cNvSpPr>
          <p:nvPr/>
        </p:nvSpPr>
        <p:spPr>
          <a:xfrm>
            <a:off x="518968" y="4682329"/>
            <a:ext cx="8690345"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lt-LT" sz="12000" dirty="0">
                <a:solidFill>
                  <a:schemeClr val="bg1"/>
                </a:solidFill>
                <a:latin typeface="Bahnschrift bold" panose="020B0502040204020203" pitchFamily="34" charset="0"/>
              </a:rPr>
              <a:t>Europos integracija</a:t>
            </a:r>
          </a:p>
        </p:txBody>
      </p:sp>
      <p:sp>
        <p:nvSpPr>
          <p:cNvPr id="38" name="Data"/>
          <p:cNvSpPr txBox="1">
            <a:spLocks/>
          </p:cNvSpPr>
          <p:nvPr/>
        </p:nvSpPr>
        <p:spPr>
          <a:xfrm>
            <a:off x="508084" y="8026738"/>
            <a:ext cx="3682926" cy="1150890"/>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70000"/>
              </a:lnSpc>
            </a:pPr>
            <a:r>
              <a:rPr lang="lt-LT" sz="12000" dirty="0">
                <a:solidFill>
                  <a:srgbClr val="243C7C"/>
                </a:solidFill>
                <a:latin typeface="Bahnschrift bold" panose="020B0502040204020203" pitchFamily="34" charset="0"/>
              </a:rPr>
              <a:t>2004</a:t>
            </a:r>
          </a:p>
        </p:txBody>
      </p:sp>
      <p:sp>
        <p:nvSpPr>
          <p:cNvPr id="39" name="Tekstas"/>
          <p:cNvSpPr/>
          <p:nvPr/>
        </p:nvSpPr>
        <p:spPr>
          <a:xfrm>
            <a:off x="557195" y="9513258"/>
            <a:ext cx="9207295" cy="954107"/>
          </a:xfrm>
          <a:prstGeom prst="rect">
            <a:avLst/>
          </a:prstGeom>
        </p:spPr>
        <p:txBody>
          <a:bodyPr wrap="square">
            <a:spAutoFit/>
          </a:bodyPr>
          <a:lstStyle/>
          <a:p>
            <a:r>
              <a:rPr lang="lt-LT" sz="2800" dirty="0">
                <a:solidFill>
                  <a:schemeClr val="bg1"/>
                </a:solidFill>
                <a:latin typeface="Bahnschrift" panose="020B0502040204020203" pitchFamily="34" charset="0"/>
              </a:rPr>
              <a:t>Po Berlyno sienos griūties ir Sovietų Sąjungos žlugimo </a:t>
            </a:r>
            <a:r>
              <a:rPr lang="lt-LT" sz="2800" b="1" dirty="0">
                <a:solidFill>
                  <a:schemeClr val="bg1"/>
                </a:solidFill>
                <a:latin typeface="Bahnschrift" panose="020B0502040204020203" pitchFamily="34" charset="0"/>
              </a:rPr>
              <a:t>2004</a:t>
            </a:r>
            <a:r>
              <a:rPr lang="lt-LT" sz="2800" dirty="0">
                <a:solidFill>
                  <a:schemeClr val="bg1"/>
                </a:solidFill>
                <a:latin typeface="Bahnschrift" panose="020B0502040204020203" pitchFamily="34" charset="0"/>
              </a:rPr>
              <a:t> m. plėtra padėjo vėl suvienyti žemyną. </a:t>
            </a:r>
            <a:endParaRPr lang="en-150" sz="2800" dirty="0">
              <a:solidFill>
                <a:schemeClr val="bg1"/>
              </a:solidFill>
              <a:latin typeface="Bahnschrift" panose="020B0502040204020203" pitchFamily="34" charset="0"/>
            </a:endParaRPr>
          </a:p>
        </p:txBody>
      </p:sp>
      <p:pic>
        <p:nvPicPr>
          <p:cNvPr id="40" name="Iliustracija"/>
          <p:cNvPicPr>
            <a:picLocks noChangeAspect="1"/>
          </p:cNvPicPr>
          <p:nvPr/>
        </p:nvPicPr>
        <p:blipFill>
          <a:blip r:embed="rId3">
            <a:extLst>
              <a:ext uri="{28A0092B-C50C-407E-A947-70E740481C1C}">
                <a14:useLocalDpi xmlns:a14="http://schemas.microsoft.com/office/drawing/2010/main" val="0"/>
              </a:ext>
            </a:extLst>
          </a:blip>
          <a:srcRect/>
          <a:stretch/>
        </p:blipFill>
        <p:spPr>
          <a:xfrm>
            <a:off x="2584836" y="-79331"/>
            <a:ext cx="24319088" cy="13679487"/>
          </a:xfrm>
          <a:prstGeom prst="rect">
            <a:avLst/>
          </a:prstGeom>
        </p:spPr>
      </p:pic>
    </p:spTree>
    <p:extLst>
      <p:ext uri="{BB962C8B-B14F-4D97-AF65-F5344CB8AC3E}">
        <p14:creationId xmlns:p14="http://schemas.microsoft.com/office/powerpoint/2010/main" val="1629743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1" nodeType="withEffect">
                                  <p:stCondLst>
                                    <p:cond delay="0"/>
                                  </p:stCondLst>
                                  <p:iterate type="lt">
                                    <p:tmPct val="0"/>
                                  </p:iterate>
                                  <p:childTnLst>
                                    <p:set>
                                      <p:cBhvr>
                                        <p:cTn id="6" dur="1" fill="hold">
                                          <p:stCondLst>
                                            <p:cond delay="0"/>
                                          </p:stCondLst>
                                        </p:cTn>
                                        <p:tgtEl>
                                          <p:spTgt spid="38">
                                            <p:txEl>
                                              <p:pRg st="0" end="0"/>
                                            </p:txEl>
                                          </p:spTgt>
                                        </p:tgtEl>
                                        <p:attrNameLst>
                                          <p:attrName>style.visibility</p:attrName>
                                        </p:attrNameLst>
                                      </p:cBhvr>
                                      <p:to>
                                        <p:strVal val="visible"/>
                                      </p:to>
                                    </p:set>
                                    <p:animEffect transition="in" filter="barn(inVertical)">
                                      <p:cBhvr>
                                        <p:cTn id="7" dur="300"/>
                                        <p:tgtEl>
                                          <p:spTgt spid="38">
                                            <p:txEl>
                                              <p:pRg st="0" end="0"/>
                                            </p:txEl>
                                          </p:spTgt>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200" fill="hold"/>
                                        <p:tgtEl>
                                          <p:spTgt spid="39"/>
                                        </p:tgtEl>
                                        <p:attrNameLst>
                                          <p:attrName>ppt_x</p:attrName>
                                        </p:attrNameLst>
                                      </p:cBhvr>
                                      <p:tavLst>
                                        <p:tav tm="0">
                                          <p:val>
                                            <p:strVal val="#ppt_x"/>
                                          </p:val>
                                        </p:tav>
                                        <p:tav tm="100000">
                                          <p:val>
                                            <p:strVal val="#ppt_x"/>
                                          </p:val>
                                        </p:tav>
                                      </p:tavLst>
                                    </p:anim>
                                    <p:anim calcmode="lin" valueType="num">
                                      <p:cBhvr additive="base">
                                        <p:cTn id="12" dur="2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1" build="allAtOnce"/>
      <p:bldP spid="3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antraštė"/>
          <p:cNvSpPr>
            <a:spLocks noGrp="1"/>
          </p:cNvSpPr>
          <p:nvPr>
            <p:ph type="ctrTitle" idx="4294967295"/>
          </p:nvPr>
        </p:nvSpPr>
        <p:spPr>
          <a:xfrm>
            <a:off x="0" y="-5486399"/>
            <a:ext cx="24479250" cy="3598862"/>
          </a:xfrm>
          <a:prstGeom prst="rect">
            <a:avLst/>
          </a:prstGeom>
        </p:spPr>
        <p:txBody>
          <a:bodyPr>
            <a:noAutofit/>
          </a:bodyPr>
          <a:lstStyle/>
          <a:p>
            <a:pPr algn="l"/>
            <a:r>
              <a:rPr lang="lt-LT" sz="12000" dirty="0">
                <a:solidFill>
                  <a:schemeClr val="bg1"/>
                </a:solidFill>
                <a:latin typeface="Bahnschrift bold" panose="020B0502040204020203" pitchFamily="34" charset="0"/>
              </a:rPr>
              <a:t>Europos integracija 2007 m.: Bulgarija ir Rumunija</a:t>
            </a:r>
          </a:p>
        </p:txBody>
      </p:sp>
      <p:sp>
        <p:nvSpPr>
          <p:cNvPr id="7" name="Antraštė">
            <a:extLst>
              <a:ext uri="{FF2B5EF4-FFF2-40B4-BE49-F238E27FC236}">
                <a16:creationId xmlns:a16="http://schemas.microsoft.com/office/drawing/2014/main" id="{C7DE3D9B-5C22-1E33-B3D2-8C014BDF9022}"/>
              </a:ext>
            </a:extLst>
          </p:cNvPr>
          <p:cNvSpPr txBox="1">
            <a:spLocks/>
          </p:cNvSpPr>
          <p:nvPr/>
        </p:nvSpPr>
        <p:spPr>
          <a:xfrm>
            <a:off x="518969" y="4649672"/>
            <a:ext cx="8853631"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lt-LT" sz="12000" dirty="0">
                <a:solidFill>
                  <a:schemeClr val="bg1"/>
                </a:solidFill>
                <a:latin typeface="Bahnschrift bold" panose="020B0502040204020203" pitchFamily="34" charset="0"/>
              </a:rPr>
              <a:t>Europos integracija</a:t>
            </a:r>
          </a:p>
        </p:txBody>
      </p:sp>
      <p:sp>
        <p:nvSpPr>
          <p:cNvPr id="41" name="Data"/>
          <p:cNvSpPr txBox="1">
            <a:spLocks/>
          </p:cNvSpPr>
          <p:nvPr/>
        </p:nvSpPr>
        <p:spPr>
          <a:xfrm>
            <a:off x="529856" y="8015853"/>
            <a:ext cx="3682926" cy="1150890"/>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70000"/>
              </a:lnSpc>
            </a:pPr>
            <a:r>
              <a:rPr lang="lt-LT" sz="12000" dirty="0">
                <a:solidFill>
                  <a:srgbClr val="243C7C"/>
                </a:solidFill>
                <a:latin typeface="Bahnschrift bold" panose="020B0502040204020203" pitchFamily="34" charset="0"/>
              </a:rPr>
              <a:t>2007</a:t>
            </a:r>
          </a:p>
        </p:txBody>
      </p:sp>
      <p:sp>
        <p:nvSpPr>
          <p:cNvPr id="42" name="Tekstas"/>
          <p:cNvSpPr/>
          <p:nvPr/>
        </p:nvSpPr>
        <p:spPr>
          <a:xfrm>
            <a:off x="546310" y="9535030"/>
            <a:ext cx="9207295" cy="523220"/>
          </a:xfrm>
          <a:prstGeom prst="rect">
            <a:avLst/>
          </a:prstGeom>
        </p:spPr>
        <p:txBody>
          <a:bodyPr wrap="square">
            <a:spAutoFit/>
          </a:bodyPr>
          <a:lstStyle/>
          <a:p>
            <a:r>
              <a:rPr lang="lt-LT" sz="2800" dirty="0">
                <a:solidFill>
                  <a:schemeClr val="bg1"/>
                </a:solidFill>
                <a:latin typeface="Bahnschrift" panose="020B0502040204020203" pitchFamily="34" charset="0"/>
              </a:rPr>
              <a:t>2007 m. </a:t>
            </a:r>
            <a:r>
              <a:rPr lang="lt-LT" sz="2800" b="1" dirty="0">
                <a:solidFill>
                  <a:schemeClr val="bg1"/>
                </a:solidFill>
                <a:latin typeface="Bahnschrift" panose="020B0502040204020203" pitchFamily="34" charset="0"/>
              </a:rPr>
              <a:t>valstybėmis narėmis tapo Bulgarija ir Rumunija</a:t>
            </a:r>
            <a:r>
              <a:rPr lang="lt-LT" sz="2800" dirty="0">
                <a:solidFill>
                  <a:schemeClr val="bg1"/>
                </a:solidFill>
                <a:latin typeface="Bahnschrift" panose="020B0502040204020203" pitchFamily="34" charset="0"/>
              </a:rPr>
              <a:t>.</a:t>
            </a:r>
            <a:endParaRPr lang="en-150" sz="2800" dirty="0">
              <a:solidFill>
                <a:schemeClr val="bg1"/>
              </a:solidFill>
              <a:latin typeface="Bahnschrift" panose="020B0502040204020203" pitchFamily="34" charset="0"/>
            </a:endParaRPr>
          </a:p>
        </p:txBody>
      </p:sp>
      <p:pic>
        <p:nvPicPr>
          <p:cNvPr id="43" name="Iliustracija"/>
          <p:cNvPicPr>
            <a:picLocks noChangeAspect="1"/>
          </p:cNvPicPr>
          <p:nvPr/>
        </p:nvPicPr>
        <p:blipFill>
          <a:blip r:embed="rId3">
            <a:extLst>
              <a:ext uri="{28A0092B-C50C-407E-A947-70E740481C1C}">
                <a14:useLocalDpi xmlns:a14="http://schemas.microsoft.com/office/drawing/2010/main" val="0"/>
              </a:ext>
            </a:extLst>
          </a:blip>
          <a:srcRect/>
          <a:stretch/>
        </p:blipFill>
        <p:spPr>
          <a:xfrm>
            <a:off x="2582886" y="-81017"/>
            <a:ext cx="24319088" cy="13679487"/>
          </a:xfrm>
          <a:prstGeom prst="rect">
            <a:avLst/>
          </a:prstGeom>
        </p:spPr>
      </p:pic>
    </p:spTree>
    <p:extLst>
      <p:ext uri="{BB962C8B-B14F-4D97-AF65-F5344CB8AC3E}">
        <p14:creationId xmlns:p14="http://schemas.microsoft.com/office/powerpoint/2010/main" val="1919215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1" nodeType="withEffect">
                                  <p:stCondLst>
                                    <p:cond delay="0"/>
                                  </p:stCondLst>
                                  <p:iterate type="lt">
                                    <p:tmPct val="0"/>
                                  </p:iterate>
                                  <p:childTnLst>
                                    <p:set>
                                      <p:cBhvr>
                                        <p:cTn id="6" dur="1" fill="hold">
                                          <p:stCondLst>
                                            <p:cond delay="0"/>
                                          </p:stCondLst>
                                        </p:cTn>
                                        <p:tgtEl>
                                          <p:spTgt spid="41">
                                            <p:txEl>
                                              <p:pRg st="0" end="0"/>
                                            </p:txEl>
                                          </p:spTgt>
                                        </p:tgtEl>
                                        <p:attrNameLst>
                                          <p:attrName>style.visibility</p:attrName>
                                        </p:attrNameLst>
                                      </p:cBhvr>
                                      <p:to>
                                        <p:strVal val="visible"/>
                                      </p:to>
                                    </p:set>
                                    <p:animEffect transition="in" filter="barn(inVertical)">
                                      <p:cBhvr>
                                        <p:cTn id="7" dur="300"/>
                                        <p:tgtEl>
                                          <p:spTgt spid="41">
                                            <p:txEl>
                                              <p:pRg st="0" end="0"/>
                                            </p:txEl>
                                          </p:spTgt>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200" fill="hold"/>
                                        <p:tgtEl>
                                          <p:spTgt spid="42"/>
                                        </p:tgtEl>
                                        <p:attrNameLst>
                                          <p:attrName>ppt_x</p:attrName>
                                        </p:attrNameLst>
                                      </p:cBhvr>
                                      <p:tavLst>
                                        <p:tav tm="0">
                                          <p:val>
                                            <p:strVal val="#ppt_x"/>
                                          </p:val>
                                        </p:tav>
                                        <p:tav tm="100000">
                                          <p:val>
                                            <p:strVal val="#ppt_x"/>
                                          </p:val>
                                        </p:tav>
                                      </p:tavLst>
                                    </p:anim>
                                    <p:anim calcmode="lin" valueType="num">
                                      <p:cBhvr additive="base">
                                        <p:cTn id="12" dur="2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1" build="allAtOnce"/>
      <p:bldP spid="4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antraštė"/>
          <p:cNvSpPr>
            <a:spLocks noGrp="1"/>
          </p:cNvSpPr>
          <p:nvPr>
            <p:ph type="ctrTitle" idx="4294967295"/>
          </p:nvPr>
        </p:nvSpPr>
        <p:spPr>
          <a:xfrm>
            <a:off x="0" y="-5486400"/>
            <a:ext cx="24479250" cy="3562350"/>
          </a:xfrm>
          <a:prstGeom prst="rect">
            <a:avLst/>
          </a:prstGeom>
        </p:spPr>
        <p:txBody>
          <a:bodyPr>
            <a:noAutofit/>
          </a:bodyPr>
          <a:lstStyle/>
          <a:p>
            <a:pPr algn="l"/>
            <a:r>
              <a:rPr lang="lt-LT" sz="12000" dirty="0">
                <a:solidFill>
                  <a:schemeClr val="bg1"/>
                </a:solidFill>
                <a:latin typeface="Bahnschrift bold" panose="020B0502040204020203" pitchFamily="34" charset="0"/>
              </a:rPr>
              <a:t>Europos integracija 2013 m.: į ES įstoja Kroatija</a:t>
            </a:r>
          </a:p>
        </p:txBody>
      </p:sp>
      <p:sp>
        <p:nvSpPr>
          <p:cNvPr id="3" name="Antraštė">
            <a:extLst>
              <a:ext uri="{FF2B5EF4-FFF2-40B4-BE49-F238E27FC236}">
                <a16:creationId xmlns:a16="http://schemas.microsoft.com/office/drawing/2014/main" id="{C459A95A-48C6-A64C-FB33-3334ED465080}"/>
              </a:ext>
            </a:extLst>
          </p:cNvPr>
          <p:cNvSpPr txBox="1">
            <a:spLocks/>
          </p:cNvSpPr>
          <p:nvPr/>
        </p:nvSpPr>
        <p:spPr>
          <a:xfrm>
            <a:off x="518968" y="4649672"/>
            <a:ext cx="9765021"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lt-LT" sz="12000" dirty="0">
                <a:solidFill>
                  <a:schemeClr val="bg1"/>
                </a:solidFill>
                <a:latin typeface="Bahnschrift bold" panose="020B0502040204020203" pitchFamily="34" charset="0"/>
              </a:rPr>
              <a:t>Europos integracija</a:t>
            </a:r>
          </a:p>
        </p:txBody>
      </p:sp>
      <p:sp>
        <p:nvSpPr>
          <p:cNvPr id="44" name="Data"/>
          <p:cNvSpPr txBox="1">
            <a:spLocks/>
          </p:cNvSpPr>
          <p:nvPr/>
        </p:nvSpPr>
        <p:spPr>
          <a:xfrm>
            <a:off x="518971" y="8004968"/>
            <a:ext cx="3682926" cy="1150890"/>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70000"/>
              </a:lnSpc>
            </a:pPr>
            <a:r>
              <a:rPr lang="lt-LT" sz="12000" dirty="0">
                <a:solidFill>
                  <a:srgbClr val="243C7C"/>
                </a:solidFill>
                <a:latin typeface="Bahnschrift bold" panose="020B0502040204020203" pitchFamily="34" charset="0"/>
              </a:rPr>
              <a:t>2013</a:t>
            </a:r>
          </a:p>
        </p:txBody>
      </p:sp>
      <p:sp>
        <p:nvSpPr>
          <p:cNvPr id="45" name="Tekstas"/>
          <p:cNvSpPr/>
          <p:nvPr/>
        </p:nvSpPr>
        <p:spPr>
          <a:xfrm>
            <a:off x="535425" y="9497251"/>
            <a:ext cx="9765022" cy="523220"/>
          </a:xfrm>
          <a:prstGeom prst="rect">
            <a:avLst/>
          </a:prstGeom>
        </p:spPr>
        <p:txBody>
          <a:bodyPr wrap="square">
            <a:spAutoFit/>
          </a:bodyPr>
          <a:lstStyle/>
          <a:p>
            <a:r>
              <a:rPr lang="lt-LT" sz="2800" dirty="0">
                <a:solidFill>
                  <a:schemeClr val="bg1"/>
                </a:solidFill>
                <a:latin typeface="Bahnschrift" panose="020B0502040204020203" pitchFamily="34" charset="0"/>
              </a:rPr>
              <a:t>2013 m. Kroatija tapo naujausia Sąjungos nare.</a:t>
            </a:r>
          </a:p>
        </p:txBody>
      </p:sp>
      <p:pic>
        <p:nvPicPr>
          <p:cNvPr id="46" name="Iliustracija"/>
          <p:cNvPicPr>
            <a:picLocks noChangeAspect="1"/>
          </p:cNvPicPr>
          <p:nvPr/>
        </p:nvPicPr>
        <p:blipFill>
          <a:blip r:embed="rId3">
            <a:extLst>
              <a:ext uri="{28A0092B-C50C-407E-A947-70E740481C1C}">
                <a14:useLocalDpi xmlns:a14="http://schemas.microsoft.com/office/drawing/2010/main" val="0"/>
              </a:ext>
            </a:extLst>
          </a:blip>
          <a:srcRect/>
          <a:stretch/>
        </p:blipFill>
        <p:spPr>
          <a:xfrm>
            <a:off x="2582002" y="-82197"/>
            <a:ext cx="24319088" cy="13679487"/>
          </a:xfrm>
          <a:prstGeom prst="rect">
            <a:avLst/>
          </a:prstGeom>
        </p:spPr>
      </p:pic>
    </p:spTree>
    <p:extLst>
      <p:ext uri="{BB962C8B-B14F-4D97-AF65-F5344CB8AC3E}">
        <p14:creationId xmlns:p14="http://schemas.microsoft.com/office/powerpoint/2010/main" val="1659772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iterate type="lt">
                                    <p:tmPct val="0"/>
                                  </p:iterate>
                                  <p:childTnLst>
                                    <p:set>
                                      <p:cBhvr>
                                        <p:cTn id="6" dur="1" fill="hold">
                                          <p:stCondLst>
                                            <p:cond delay="0"/>
                                          </p:stCondLst>
                                        </p:cTn>
                                        <p:tgtEl>
                                          <p:spTgt spid="44">
                                            <p:txEl>
                                              <p:pRg st="0" end="0"/>
                                            </p:txEl>
                                          </p:spTgt>
                                        </p:tgtEl>
                                        <p:attrNameLst>
                                          <p:attrName>style.visibility</p:attrName>
                                        </p:attrNameLst>
                                      </p:cBhvr>
                                      <p:to>
                                        <p:strVal val="visible"/>
                                      </p:to>
                                    </p:set>
                                    <p:animEffect transition="in" filter="barn(inVertical)">
                                      <p:cBhvr>
                                        <p:cTn id="7" dur="300"/>
                                        <p:tgtEl>
                                          <p:spTgt spid="44">
                                            <p:txEl>
                                              <p:pRg st="0" end="0"/>
                                            </p:txEl>
                                          </p:spTgt>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200" fill="hold"/>
                                        <p:tgtEl>
                                          <p:spTgt spid="45"/>
                                        </p:tgtEl>
                                        <p:attrNameLst>
                                          <p:attrName>ppt_x</p:attrName>
                                        </p:attrNameLst>
                                      </p:cBhvr>
                                      <p:tavLst>
                                        <p:tav tm="0">
                                          <p:val>
                                            <p:strVal val="#ppt_x"/>
                                          </p:val>
                                        </p:tav>
                                        <p:tav tm="100000">
                                          <p:val>
                                            <p:strVal val="#ppt_x"/>
                                          </p:val>
                                        </p:tav>
                                      </p:tavLst>
                                    </p:anim>
                                    <p:anim calcmode="lin" valueType="num">
                                      <p:cBhvr additive="base">
                                        <p:cTn id="12" dur="2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build="allAtOnce"/>
      <p:bldP spid="4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kaidrės antraštė">
            <a:extLst>
              <a:ext uri="{FF2B5EF4-FFF2-40B4-BE49-F238E27FC236}">
                <a16:creationId xmlns:a16="http://schemas.microsoft.com/office/drawing/2014/main" id="{C7FA6861-0506-1BAA-A052-94E535080F0E}"/>
              </a:ext>
            </a:extLst>
          </p:cNvPr>
          <p:cNvSpPr>
            <a:spLocks noGrp="1"/>
          </p:cNvSpPr>
          <p:nvPr>
            <p:ph type="ctrTitle" idx="4294967295"/>
          </p:nvPr>
        </p:nvSpPr>
        <p:spPr>
          <a:xfrm>
            <a:off x="0" y="-4762500"/>
            <a:ext cx="18361025" cy="2214562"/>
          </a:xfrm>
          <a:prstGeom prst="rect">
            <a:avLst/>
          </a:prstGeom>
        </p:spPr>
        <p:txBody>
          <a:bodyPr vert="horz" lIns="91440" tIns="45720" rIns="91440" bIns="45720" rtlCol="0" anchor="b">
            <a:normAutofit/>
          </a:bodyPr>
          <a:lstStyle/>
          <a:p>
            <a:r>
              <a:rPr lang="lt-LT" dirty="0"/>
              <a:t>Euras ir euro zona</a:t>
            </a:r>
          </a:p>
        </p:txBody>
      </p:sp>
      <p:sp>
        <p:nvSpPr>
          <p:cNvPr id="47" name="Antraštė"/>
          <p:cNvSpPr txBox="1">
            <a:spLocks/>
          </p:cNvSpPr>
          <p:nvPr/>
        </p:nvSpPr>
        <p:spPr>
          <a:xfrm>
            <a:off x="547784" y="4255986"/>
            <a:ext cx="7976194" cy="4695276"/>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lt-LT" sz="12000" dirty="0">
                <a:solidFill>
                  <a:schemeClr val="bg1"/>
                </a:solidFill>
                <a:latin typeface="Bahnschrift bold" panose="020B0502040204020203" pitchFamily="34" charset="0"/>
              </a:rPr>
              <a:t>Euras ir euro zona</a:t>
            </a:r>
          </a:p>
        </p:txBody>
      </p:sp>
      <p:sp>
        <p:nvSpPr>
          <p:cNvPr id="48" name="Tekstas"/>
          <p:cNvSpPr/>
          <p:nvPr/>
        </p:nvSpPr>
        <p:spPr>
          <a:xfrm>
            <a:off x="526461" y="9470991"/>
            <a:ext cx="9773986" cy="954107"/>
          </a:xfrm>
          <a:prstGeom prst="rect">
            <a:avLst/>
          </a:prstGeom>
        </p:spPr>
        <p:txBody>
          <a:bodyPr wrap="square">
            <a:spAutoFit/>
          </a:bodyPr>
          <a:lstStyle/>
          <a:p>
            <a:r>
              <a:rPr lang="lt-LT" sz="2800" dirty="0">
                <a:solidFill>
                  <a:schemeClr val="bg1"/>
                </a:solidFill>
                <a:latin typeface="Bahnschrift" panose="020B0502040204020203" pitchFamily="34" charset="0"/>
              </a:rPr>
              <a:t>Euras yra </a:t>
            </a:r>
            <a:r>
              <a:rPr lang="lt-LT" sz="2800" b="1" dirty="0">
                <a:solidFill>
                  <a:schemeClr val="bg1"/>
                </a:solidFill>
                <a:latin typeface="Bahnschrift" panose="020B0502040204020203" pitchFamily="34" charset="0"/>
              </a:rPr>
              <a:t>20 ES šalių</a:t>
            </a:r>
            <a:r>
              <a:rPr lang="lt-LT" sz="2800" dirty="0">
                <a:solidFill>
                  <a:schemeClr val="bg1"/>
                </a:solidFill>
                <a:latin typeface="Bahnschrift" panose="020B0502040204020203" pitchFamily="34" charset="0"/>
              </a:rPr>
              <a:t>, kurios sudaro vadinamąją euro zoną, oficiali valiuta.</a:t>
            </a:r>
            <a:endParaRPr lang="en-150" sz="2800" dirty="0">
              <a:solidFill>
                <a:schemeClr val="bg1"/>
              </a:solidFill>
              <a:latin typeface="Bahnschrift" panose="020B0502040204020203" pitchFamily="34" charset="0"/>
            </a:endParaRPr>
          </a:p>
        </p:txBody>
      </p:sp>
      <p:pic>
        <p:nvPicPr>
          <p:cNvPr id="49" name="Iliustracija"/>
          <p:cNvPicPr>
            <a:picLocks noChangeAspect="1"/>
          </p:cNvPicPr>
          <p:nvPr/>
        </p:nvPicPr>
        <p:blipFill>
          <a:blip r:embed="rId3">
            <a:extLst>
              <a:ext uri="{28A0092B-C50C-407E-A947-70E740481C1C}">
                <a14:useLocalDpi xmlns:a14="http://schemas.microsoft.com/office/drawing/2010/main" val="0"/>
              </a:ext>
            </a:extLst>
          </a:blip>
          <a:srcRect/>
          <a:stretch/>
        </p:blipFill>
        <p:spPr>
          <a:xfrm>
            <a:off x="1962350" y="554086"/>
            <a:ext cx="23073210" cy="12978680"/>
          </a:xfrm>
          <a:prstGeom prst="rect">
            <a:avLst/>
          </a:prstGeom>
        </p:spPr>
      </p:pic>
    </p:spTree>
    <p:extLst>
      <p:ext uri="{BB962C8B-B14F-4D97-AF65-F5344CB8AC3E}">
        <p14:creationId xmlns:p14="http://schemas.microsoft.com/office/powerpoint/2010/main" val="1737267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300"/>
                                        <p:tgtEl>
                                          <p:spTgt spid="47"/>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200" fill="hold"/>
                                        <p:tgtEl>
                                          <p:spTgt spid="48"/>
                                        </p:tgtEl>
                                        <p:attrNameLst>
                                          <p:attrName>ppt_x</p:attrName>
                                        </p:attrNameLst>
                                      </p:cBhvr>
                                      <p:tavLst>
                                        <p:tav tm="0">
                                          <p:val>
                                            <p:strVal val="#ppt_x"/>
                                          </p:val>
                                        </p:tav>
                                        <p:tav tm="100000">
                                          <p:val>
                                            <p:strVal val="#ppt_x"/>
                                          </p:val>
                                        </p:tav>
                                      </p:tavLst>
                                    </p:anim>
                                    <p:anim calcmode="lin" valueType="num">
                                      <p:cBhvr additive="base">
                                        <p:cTn id="12" dur="200" fill="hold"/>
                                        <p:tgtEl>
                                          <p:spTgt spid="48"/>
                                        </p:tgtEl>
                                        <p:attrNameLst>
                                          <p:attrName>ppt_y</p:attrName>
                                        </p:attrNameLst>
                                      </p:cBhvr>
                                      <p:tavLst>
                                        <p:tav tm="0">
                                          <p:val>
                                            <p:strVal val="1+#ppt_h/2"/>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antraštė">
            <a:extLst>
              <a:ext uri="{FF2B5EF4-FFF2-40B4-BE49-F238E27FC236}">
                <a16:creationId xmlns:a16="http://schemas.microsoft.com/office/drawing/2014/main" id="{25810E57-50F5-C80B-5EC8-263BE3E68C52}"/>
              </a:ext>
            </a:extLst>
          </p:cNvPr>
          <p:cNvSpPr>
            <a:spLocks noGrp="1"/>
          </p:cNvSpPr>
          <p:nvPr>
            <p:ph type="ctrTitle" idx="4294967295"/>
          </p:nvPr>
        </p:nvSpPr>
        <p:spPr>
          <a:xfrm>
            <a:off x="0" y="-4762500"/>
            <a:ext cx="18361025" cy="2312987"/>
          </a:xfrm>
          <a:prstGeom prst="rect">
            <a:avLst/>
          </a:prstGeom>
        </p:spPr>
        <p:txBody>
          <a:bodyPr vert="horz" lIns="91440" tIns="45720" rIns="91440" bIns="45720" rtlCol="0" anchor="b">
            <a:normAutofit/>
          </a:bodyPr>
          <a:lstStyle/>
          <a:p>
            <a:r>
              <a:rPr lang="lt-LT" dirty="0"/>
              <a:t>ES plėtra</a:t>
            </a:r>
            <a:endParaRPr lang="en-150" dirty="0"/>
          </a:p>
        </p:txBody>
      </p:sp>
      <p:sp>
        <p:nvSpPr>
          <p:cNvPr id="47" name="Antraštė"/>
          <p:cNvSpPr txBox="1">
            <a:spLocks/>
          </p:cNvSpPr>
          <p:nvPr/>
        </p:nvSpPr>
        <p:spPr>
          <a:xfrm>
            <a:off x="584359" y="4807625"/>
            <a:ext cx="9151387" cy="3268919"/>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lt-LT" sz="12000" dirty="0">
                <a:solidFill>
                  <a:schemeClr val="bg1"/>
                </a:solidFill>
                <a:latin typeface="Bahnschrift bold" panose="020B0502040204020203" pitchFamily="34" charset="0"/>
              </a:rPr>
              <a:t>ES plėtra</a:t>
            </a:r>
            <a:endParaRPr lang="en-150" sz="12000" dirty="0">
              <a:solidFill>
                <a:schemeClr val="bg1"/>
              </a:solidFill>
              <a:latin typeface="Bahnschrift bold" panose="020B0502040204020203" pitchFamily="34" charset="0"/>
            </a:endParaRPr>
          </a:p>
        </p:txBody>
      </p:sp>
      <p:sp>
        <p:nvSpPr>
          <p:cNvPr id="48" name="Tekstas"/>
          <p:cNvSpPr/>
          <p:nvPr/>
        </p:nvSpPr>
        <p:spPr>
          <a:xfrm>
            <a:off x="563037" y="8224795"/>
            <a:ext cx="9773986" cy="1384995"/>
          </a:xfrm>
          <a:prstGeom prst="rect">
            <a:avLst/>
          </a:prstGeom>
        </p:spPr>
        <p:txBody>
          <a:bodyPr wrap="square">
            <a:spAutoFit/>
          </a:bodyPr>
          <a:lstStyle/>
          <a:p>
            <a:r>
              <a:rPr lang="lt-LT" sz="2800" dirty="0">
                <a:solidFill>
                  <a:schemeClr val="bg1"/>
                </a:solidFill>
                <a:latin typeface="Bahnschrift" panose="020B0502040204020203" pitchFamily="34" charset="0"/>
              </a:rPr>
              <a:t>Bet kuri </a:t>
            </a:r>
            <a:r>
              <a:rPr lang="lt-LT" sz="2800" b="1" dirty="0">
                <a:solidFill>
                  <a:schemeClr val="bg1"/>
                </a:solidFill>
                <a:latin typeface="Bahnschrift" panose="020B0502040204020203" pitchFamily="34" charset="0"/>
              </a:rPr>
              <a:t>Europos šalis </a:t>
            </a:r>
            <a:r>
              <a:rPr lang="lt-LT" sz="2800" dirty="0">
                <a:solidFill>
                  <a:schemeClr val="bg1"/>
                </a:solidFill>
                <a:latin typeface="Bahnschrift" panose="020B0502040204020203" pitchFamily="34" charset="0"/>
              </a:rPr>
              <a:t>gali teikti narystės  ES paraišką, jeigu ji </a:t>
            </a:r>
            <a:r>
              <a:rPr lang="lt-LT" sz="2800" b="1" dirty="0">
                <a:solidFill>
                  <a:schemeClr val="bg1"/>
                </a:solidFill>
                <a:latin typeface="Bahnschrift" panose="020B0502040204020203" pitchFamily="34" charset="0"/>
              </a:rPr>
              <a:t>gerbia ES demokratines vertybes </a:t>
            </a:r>
            <a:r>
              <a:rPr lang="lt-LT" sz="2800" dirty="0">
                <a:solidFill>
                  <a:schemeClr val="bg1"/>
                </a:solidFill>
                <a:latin typeface="Bahnschrift" panose="020B0502040204020203" pitchFamily="34" charset="0"/>
              </a:rPr>
              <a:t>ir įsipareigoja jas puoselėti.</a:t>
            </a:r>
            <a:endParaRPr lang="en-150" sz="2800" dirty="0">
              <a:solidFill>
                <a:schemeClr val="bg1"/>
              </a:solidFill>
              <a:latin typeface="Bahnschrift" panose="020B0502040204020203" pitchFamily="34" charset="0"/>
            </a:endParaRPr>
          </a:p>
        </p:txBody>
      </p:sp>
    </p:spTree>
    <p:extLst>
      <p:ext uri="{BB962C8B-B14F-4D97-AF65-F5344CB8AC3E}">
        <p14:creationId xmlns:p14="http://schemas.microsoft.com/office/powerpoint/2010/main" val="2699210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300"/>
                                        <p:tgtEl>
                                          <p:spTgt spid="47"/>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200" fill="hold"/>
                                        <p:tgtEl>
                                          <p:spTgt spid="48"/>
                                        </p:tgtEl>
                                        <p:attrNameLst>
                                          <p:attrName>ppt_x</p:attrName>
                                        </p:attrNameLst>
                                      </p:cBhvr>
                                      <p:tavLst>
                                        <p:tav tm="0">
                                          <p:val>
                                            <p:strVal val="#ppt_x"/>
                                          </p:val>
                                        </p:tav>
                                        <p:tav tm="100000">
                                          <p:val>
                                            <p:strVal val="#ppt_x"/>
                                          </p:val>
                                        </p:tav>
                                      </p:tavLst>
                                    </p:anim>
                                    <p:anim calcmode="lin" valueType="num">
                                      <p:cBhvr additive="base">
                                        <p:cTn id="12" dur="2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kaidrės antraštė" descr="Šalys kandidatės">
            <a:extLst>
              <a:ext uri="{FF2B5EF4-FFF2-40B4-BE49-F238E27FC236}">
                <a16:creationId xmlns:a16="http://schemas.microsoft.com/office/drawing/2014/main" id="{C0E1E017-C529-5A88-4FF7-A9CCD3493798}"/>
              </a:ext>
            </a:extLst>
          </p:cNvPr>
          <p:cNvSpPr>
            <a:spLocks noGrp="1"/>
          </p:cNvSpPr>
          <p:nvPr>
            <p:ph type="ctrTitle" idx="4294967295"/>
          </p:nvPr>
        </p:nvSpPr>
        <p:spPr>
          <a:xfrm>
            <a:off x="0" y="-4762500"/>
            <a:ext cx="18361025" cy="2346325"/>
          </a:xfrm>
          <a:prstGeom prst="rect">
            <a:avLst/>
          </a:prstGeom>
        </p:spPr>
        <p:txBody>
          <a:bodyPr vert="horz" lIns="91440" tIns="45720" rIns="91440" bIns="45720" rtlCol="0" anchor="b">
            <a:normAutofit/>
          </a:bodyPr>
          <a:lstStyle/>
          <a:p>
            <a:r>
              <a:rPr lang="lt-LT" dirty="0"/>
              <a:t>Šalys kandidatės</a:t>
            </a:r>
            <a:endParaRPr lang="en-150" dirty="0"/>
          </a:p>
        </p:txBody>
      </p:sp>
      <p:sp>
        <p:nvSpPr>
          <p:cNvPr id="11" name="Antraštė" descr="Šalys kandidatės "/>
          <p:cNvSpPr txBox="1">
            <a:spLocks/>
          </p:cNvSpPr>
          <p:nvPr/>
        </p:nvSpPr>
        <p:spPr>
          <a:xfrm>
            <a:off x="536898" y="3845764"/>
            <a:ext cx="12134073" cy="3268919"/>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lt-LT" sz="12000" dirty="0">
                <a:solidFill>
                  <a:schemeClr val="bg1"/>
                </a:solidFill>
                <a:latin typeface="Bahnschrift bold" panose="020B0502040204020203" pitchFamily="34" charset="0"/>
              </a:rPr>
              <a:t>Šalys kandidatės</a:t>
            </a:r>
          </a:p>
        </p:txBody>
      </p:sp>
      <p:sp>
        <p:nvSpPr>
          <p:cNvPr id="18" name="Tekstas"/>
          <p:cNvSpPr/>
          <p:nvPr/>
        </p:nvSpPr>
        <p:spPr>
          <a:xfrm>
            <a:off x="548233" y="7262934"/>
            <a:ext cx="9773986" cy="3970318"/>
          </a:xfrm>
          <a:prstGeom prst="rect">
            <a:avLst/>
          </a:prstGeom>
        </p:spPr>
        <p:txBody>
          <a:bodyPr wrap="square">
            <a:spAutoFit/>
          </a:bodyPr>
          <a:lstStyle/>
          <a:p>
            <a:r>
              <a:rPr lang="lt-LT" sz="2800" dirty="0">
                <a:solidFill>
                  <a:schemeClr val="bg1"/>
                </a:solidFill>
                <a:latin typeface="Bahnschrift" panose="020B0502040204020203" pitchFamily="34" charset="0"/>
              </a:rPr>
              <a:t>•	Albanija</a:t>
            </a:r>
          </a:p>
          <a:p>
            <a:r>
              <a:rPr lang="lt-LT" sz="2800" dirty="0">
                <a:solidFill>
                  <a:schemeClr val="bg1"/>
                </a:solidFill>
                <a:latin typeface="Bahnschrift" panose="020B0502040204020203" pitchFamily="34" charset="0"/>
              </a:rPr>
              <a:t>•	Bosnija ir Hercegovina</a:t>
            </a:r>
          </a:p>
          <a:p>
            <a:r>
              <a:rPr lang="lt-LT" sz="2800" dirty="0">
                <a:solidFill>
                  <a:schemeClr val="bg1"/>
                </a:solidFill>
                <a:latin typeface="Bahnschrift" panose="020B0502040204020203" pitchFamily="34" charset="0"/>
              </a:rPr>
              <a:t>•	Moldova</a:t>
            </a:r>
          </a:p>
          <a:p>
            <a:r>
              <a:rPr lang="lt-LT" sz="2800" dirty="0">
                <a:solidFill>
                  <a:schemeClr val="bg1"/>
                </a:solidFill>
                <a:latin typeface="Bahnschrift" panose="020B0502040204020203" pitchFamily="34" charset="0"/>
              </a:rPr>
              <a:t>•	Šiaurės Makedonijos Respublika</a:t>
            </a:r>
          </a:p>
          <a:p>
            <a:r>
              <a:rPr lang="lt-LT" sz="2800" dirty="0">
                <a:solidFill>
                  <a:schemeClr val="bg1"/>
                </a:solidFill>
                <a:latin typeface="Bahnschrift" panose="020B0502040204020203" pitchFamily="34" charset="0"/>
              </a:rPr>
              <a:t>•	Juodkalnija</a:t>
            </a:r>
          </a:p>
          <a:p>
            <a:r>
              <a:rPr lang="lt-LT" sz="2800" dirty="0">
                <a:solidFill>
                  <a:schemeClr val="bg1"/>
                </a:solidFill>
                <a:latin typeface="Bahnschrift" panose="020B0502040204020203" pitchFamily="34" charset="0"/>
              </a:rPr>
              <a:t>•	Serbija</a:t>
            </a:r>
          </a:p>
          <a:p>
            <a:r>
              <a:rPr lang="lt-LT" sz="2800" dirty="0">
                <a:solidFill>
                  <a:schemeClr val="bg1"/>
                </a:solidFill>
                <a:latin typeface="Bahnschrift" panose="020B0502040204020203" pitchFamily="34" charset="0"/>
              </a:rPr>
              <a:t>•	Turkija</a:t>
            </a:r>
          </a:p>
          <a:p>
            <a:r>
              <a:rPr lang="lt-LT" sz="2800" dirty="0">
                <a:solidFill>
                  <a:schemeClr val="bg1"/>
                </a:solidFill>
                <a:latin typeface="Bahnschrift" panose="020B0502040204020203" pitchFamily="34" charset="0"/>
              </a:rPr>
              <a:t>•	Ukraina</a:t>
            </a:r>
            <a:endParaRPr lang="fr-BE" sz="2800" dirty="0">
              <a:solidFill>
                <a:schemeClr val="bg1"/>
              </a:solidFill>
              <a:latin typeface="Bahnschrift" panose="020B0502040204020203" pitchFamily="34" charset="0"/>
            </a:endParaRPr>
          </a:p>
          <a:p>
            <a:pPr marL="457200" indent="-457200">
              <a:buFont typeface="Arial" panose="020B0604020202020204" pitchFamily="34" charset="0"/>
              <a:buChar char="•"/>
            </a:pPr>
            <a:r>
              <a:rPr lang="lt-LT" sz="2800" dirty="0" err="1">
                <a:solidFill>
                  <a:schemeClr val="bg1"/>
                </a:solidFill>
                <a:latin typeface="Bahnschrift" panose="020B0502040204020203" pitchFamily="34" charset="0"/>
              </a:rPr>
              <a:t>Sakartvelas</a:t>
            </a:r>
            <a:endParaRPr lang="lt-LT" sz="2800" dirty="0">
              <a:solidFill>
                <a:schemeClr val="bg1"/>
              </a:solidFill>
              <a:latin typeface="Bahnschrift" panose="020B0502040204020203" pitchFamily="34" charset="0"/>
            </a:endParaRPr>
          </a:p>
        </p:txBody>
      </p:sp>
      <p:pic>
        <p:nvPicPr>
          <p:cNvPr id="29" name="1 iliustracija"/>
          <p:cNvPicPr>
            <a:picLocks noChangeAspect="1"/>
          </p:cNvPicPr>
          <p:nvPr/>
        </p:nvPicPr>
        <p:blipFill>
          <a:blip r:embed="rId3">
            <a:extLst>
              <a:ext uri="{28A0092B-C50C-407E-A947-70E740481C1C}">
                <a14:useLocalDpi xmlns:a14="http://schemas.microsoft.com/office/drawing/2010/main" val="0"/>
              </a:ext>
            </a:extLst>
          </a:blip>
          <a:srcRect/>
          <a:stretch/>
        </p:blipFill>
        <p:spPr>
          <a:xfrm>
            <a:off x="2597451" y="-114674"/>
            <a:ext cx="24319088" cy="13679487"/>
          </a:xfrm>
          <a:prstGeom prst="rect">
            <a:avLst/>
          </a:prstGeom>
        </p:spPr>
      </p:pic>
      <p:pic>
        <p:nvPicPr>
          <p:cNvPr id="2" name="2 iliustracija" descr="Tame pačiame žemėlapyje: išryškinta Bosnija ir Hercegovina.">
            <a:extLst>
              <a:ext uri="{FF2B5EF4-FFF2-40B4-BE49-F238E27FC236}">
                <a16:creationId xmlns:a16="http://schemas.microsoft.com/office/drawing/2014/main" id="{EB4D97EA-E8AB-69AD-03A3-A89D07356D77}"/>
              </a:ext>
            </a:extLst>
          </p:cNvPr>
          <p:cNvPicPr>
            <a:picLocks noChangeAspect="1"/>
          </p:cNvPicPr>
          <p:nvPr/>
        </p:nvPicPr>
        <p:blipFill rotWithShape="1">
          <a:blip r:embed="rId4">
            <a:extLst>
              <a:ext uri="{28A0092B-C50C-407E-A947-70E740481C1C}">
                <a14:useLocalDpi xmlns:a14="http://schemas.microsoft.com/office/drawing/2010/main" val="0"/>
              </a:ext>
            </a:extLst>
          </a:blip>
          <a:srcRect l="69179" r="25808"/>
          <a:stretch/>
        </p:blipFill>
        <p:spPr>
          <a:xfrm>
            <a:off x="17897889" y="-16645"/>
            <a:ext cx="1219200" cy="13679487"/>
          </a:xfrm>
          <a:prstGeom prst="rect">
            <a:avLst/>
          </a:prstGeom>
        </p:spPr>
      </p:pic>
    </p:spTree>
    <p:extLst>
      <p:ext uri="{BB962C8B-B14F-4D97-AF65-F5344CB8AC3E}">
        <p14:creationId xmlns:p14="http://schemas.microsoft.com/office/powerpoint/2010/main" val="212408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300"/>
                                        <p:tgtEl>
                                          <p:spTgt spid="11"/>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200" fill="hold"/>
                                        <p:tgtEl>
                                          <p:spTgt spid="18"/>
                                        </p:tgtEl>
                                        <p:attrNameLst>
                                          <p:attrName>ppt_x</p:attrName>
                                        </p:attrNameLst>
                                      </p:cBhvr>
                                      <p:tavLst>
                                        <p:tav tm="0">
                                          <p:val>
                                            <p:strVal val="#ppt_x"/>
                                          </p:val>
                                        </p:tav>
                                        <p:tav tm="100000">
                                          <p:val>
                                            <p:strVal val="#ppt_x"/>
                                          </p:val>
                                        </p:tav>
                                      </p:tavLst>
                                    </p:anim>
                                    <p:anim calcmode="lin" valueType="num">
                                      <p:cBhvr additive="base">
                                        <p:cTn id="12" dur="200" fill="hold"/>
                                        <p:tgtEl>
                                          <p:spTgt spid="18"/>
                                        </p:tgtEl>
                                        <p:attrNameLst>
                                          <p:attrName>ppt_y</p:attrName>
                                        </p:attrNameLst>
                                      </p:cBhvr>
                                      <p:tavLst>
                                        <p:tav tm="0">
                                          <p:val>
                                            <p:strVal val="1+#ppt_h/2"/>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par>
                                <p:cTn id="16" presetID="10"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p:cNvSpPr>
            <a:spLocks noGrp="1"/>
          </p:cNvSpPr>
          <p:nvPr>
            <p:ph type="title" idx="4294967295"/>
          </p:nvPr>
        </p:nvSpPr>
        <p:spPr>
          <a:xfrm>
            <a:off x="622505" y="3864841"/>
            <a:ext cx="10611552" cy="3450359"/>
          </a:xfrm>
          <a:prstGeom prst="rect">
            <a:avLst/>
          </a:prstGeom>
        </p:spPr>
        <p:txBody>
          <a:bodyPr>
            <a:noAutofit/>
          </a:bodyPr>
          <a:lstStyle/>
          <a:p>
            <a:pPr>
              <a:lnSpc>
                <a:spcPct val="70000"/>
              </a:lnSpc>
            </a:pPr>
            <a:r>
              <a:rPr lang="lt-LT" sz="9600" dirty="0">
                <a:solidFill>
                  <a:schemeClr val="bg1"/>
                </a:solidFill>
                <a:latin typeface="Bahnschrift bold" panose="020B0502040204020203" pitchFamily="34" charset="0"/>
              </a:rPr>
              <a:t>ES yra unikali ekonominė ir politinė sąjunga</a:t>
            </a:r>
            <a:endParaRPr lang="en-150" sz="12000" dirty="0">
              <a:solidFill>
                <a:schemeClr val="bg1"/>
              </a:solidFill>
              <a:latin typeface="Bahnschrift bold" panose="020B0502040204020203" pitchFamily="34" charset="0"/>
            </a:endParaRPr>
          </a:p>
        </p:txBody>
      </p:sp>
      <p:sp>
        <p:nvSpPr>
          <p:cNvPr id="10" name="1 turinys"/>
          <p:cNvSpPr txBox="1"/>
          <p:nvPr/>
        </p:nvSpPr>
        <p:spPr>
          <a:xfrm>
            <a:off x="622505" y="7539280"/>
            <a:ext cx="4283545" cy="1354217"/>
          </a:xfrm>
          <a:prstGeom prst="rect">
            <a:avLst/>
          </a:prstGeom>
          <a:noFill/>
        </p:spPr>
        <p:txBody>
          <a:bodyPr wrap="none" rtlCol="0">
            <a:spAutoFit/>
          </a:bodyPr>
          <a:lstStyle/>
          <a:p>
            <a:r>
              <a:rPr lang="lt-LT" sz="8200" dirty="0">
                <a:solidFill>
                  <a:srgbClr val="243C7C"/>
                </a:solidFill>
                <a:latin typeface="Bahnschrift bold" panose="020B0502040204020203" pitchFamily="34" charset="0"/>
              </a:rPr>
              <a:t>27 šalys </a:t>
            </a:r>
          </a:p>
        </p:txBody>
      </p:sp>
      <p:sp>
        <p:nvSpPr>
          <p:cNvPr id="12" name="2 turinys"/>
          <p:cNvSpPr txBox="1"/>
          <p:nvPr/>
        </p:nvSpPr>
        <p:spPr>
          <a:xfrm>
            <a:off x="497195" y="8686149"/>
            <a:ext cx="8215711" cy="1354217"/>
          </a:xfrm>
          <a:prstGeom prst="rect">
            <a:avLst/>
          </a:prstGeom>
          <a:noFill/>
        </p:spPr>
        <p:txBody>
          <a:bodyPr wrap="none" rtlCol="0">
            <a:spAutoFit/>
          </a:bodyPr>
          <a:lstStyle/>
          <a:p>
            <a:r>
              <a:rPr lang="lt-LT" sz="8200" dirty="0">
                <a:solidFill>
                  <a:srgbClr val="243C7C"/>
                </a:solidFill>
                <a:latin typeface="Bahnschrift bold" panose="020B0502040204020203" pitchFamily="34" charset="0"/>
              </a:rPr>
              <a:t>447 mln. žmonių </a:t>
            </a:r>
            <a:endParaRPr lang="en-150" sz="8200" dirty="0">
              <a:solidFill>
                <a:srgbClr val="243C7C"/>
              </a:solidFill>
              <a:latin typeface="Bahnschrift bold" panose="020B0502040204020203" pitchFamily="34" charset="0"/>
            </a:endParaRPr>
          </a:p>
        </p:txBody>
      </p:sp>
    </p:spTree>
    <p:extLst>
      <p:ext uri="{BB962C8B-B14F-4D97-AF65-F5344CB8AC3E}">
        <p14:creationId xmlns:p14="http://schemas.microsoft.com/office/powerpoint/2010/main" val="8851718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
                                        <p:tgtEl>
                                          <p:spTgt spid="2"/>
                                        </p:tgtEl>
                                      </p:cBhvr>
                                    </p:animEffect>
                                  </p:childTnLst>
                                </p:cTn>
                              </p:par>
                            </p:childTnLst>
                          </p:cTn>
                        </p:par>
                        <p:par>
                          <p:cTn id="8" fill="hold">
                            <p:stCondLst>
                              <p:cond delay="300"/>
                            </p:stCondLst>
                            <p:childTnLst>
                              <p:par>
                                <p:cTn id="9" presetID="10" presetClass="entr" presetSubtype="0" fill="hold" grpId="1" nodeType="afterEffect">
                                  <p:stCondLst>
                                    <p:cond delay="0"/>
                                  </p:stCondLst>
                                  <p:iterate type="lt">
                                    <p:tmPct val="0"/>
                                  </p:iterate>
                                  <p:childTnLst>
                                    <p:set>
                                      <p:cBhvr>
                                        <p:cTn id="10" dur="1" fill="hold">
                                          <p:stCondLst>
                                            <p:cond delay="0"/>
                                          </p:stCondLst>
                                        </p:cTn>
                                        <p:tgtEl>
                                          <p:spTgt spid="10"/>
                                        </p:tgtEl>
                                        <p:attrNameLst>
                                          <p:attrName>style.visibility</p:attrName>
                                        </p:attrNameLst>
                                      </p:cBhvr>
                                      <p:to>
                                        <p:strVal val="visible"/>
                                      </p:to>
                                    </p:set>
                                    <p:animEffect transition="in" filter="fade">
                                      <p:cBhvr>
                                        <p:cTn id="11" dur="300"/>
                                        <p:tgtEl>
                                          <p:spTgt spid="10"/>
                                        </p:tgtEl>
                                      </p:cBhvr>
                                    </p:animEffect>
                                  </p:childTnLst>
                                </p:cTn>
                              </p:par>
                            </p:childTnLst>
                          </p:cTn>
                        </p:par>
                        <p:par>
                          <p:cTn id="12" fill="hold">
                            <p:stCondLst>
                              <p:cond delay="600"/>
                            </p:stCondLst>
                            <p:childTnLst>
                              <p:par>
                                <p:cTn id="13" presetID="10" presetClass="entr" presetSubtype="0" fill="hold" grpId="1" nodeType="afterEffect">
                                  <p:stCondLst>
                                    <p:cond delay="0"/>
                                  </p:stCondLst>
                                  <p:iterate type="lt">
                                    <p:tmPct val="0"/>
                                  </p:iterate>
                                  <p:childTnLst>
                                    <p:set>
                                      <p:cBhvr>
                                        <p:cTn id="14" dur="1" fill="hold">
                                          <p:stCondLst>
                                            <p:cond delay="0"/>
                                          </p:stCondLst>
                                        </p:cTn>
                                        <p:tgtEl>
                                          <p:spTgt spid="12"/>
                                        </p:tgtEl>
                                        <p:attrNameLst>
                                          <p:attrName>style.visibility</p:attrName>
                                        </p:attrNameLst>
                                      </p:cBhvr>
                                      <p:to>
                                        <p:strVal val="visible"/>
                                      </p:to>
                                    </p:set>
                                    <p:animEffect transition="in" filter="fade">
                                      <p:cBhvr>
                                        <p:cTn id="15" dur="2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1"/>
      <p:bldP spid="12"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kaidrės antraštė">
            <a:extLst>
              <a:ext uri="{FF2B5EF4-FFF2-40B4-BE49-F238E27FC236}">
                <a16:creationId xmlns:a16="http://schemas.microsoft.com/office/drawing/2014/main" id="{BBABCC39-2FB6-DE3A-0755-0D2A9B60BD48}"/>
              </a:ext>
            </a:extLst>
          </p:cNvPr>
          <p:cNvSpPr>
            <a:spLocks noGrp="1"/>
          </p:cNvSpPr>
          <p:nvPr>
            <p:ph type="ctrTitle" idx="4294967295"/>
          </p:nvPr>
        </p:nvSpPr>
        <p:spPr>
          <a:xfrm>
            <a:off x="0" y="-4762500"/>
            <a:ext cx="18361025" cy="2073275"/>
          </a:xfrm>
          <a:prstGeom prst="rect">
            <a:avLst/>
          </a:prstGeom>
        </p:spPr>
        <p:txBody>
          <a:bodyPr vert="horz" lIns="91440" tIns="45720" rIns="91440" bIns="45720" rtlCol="0" anchor="b">
            <a:normAutofit/>
          </a:bodyPr>
          <a:lstStyle/>
          <a:p>
            <a:r>
              <a:rPr lang="lt-LT" dirty="0"/>
              <a:t>Potencialios šalys kandidatės</a:t>
            </a:r>
            <a:endParaRPr lang="en-150" dirty="0"/>
          </a:p>
        </p:txBody>
      </p:sp>
      <p:sp>
        <p:nvSpPr>
          <p:cNvPr id="20" name="Antraštė"/>
          <p:cNvSpPr txBox="1">
            <a:spLocks/>
          </p:cNvSpPr>
          <p:nvPr/>
        </p:nvSpPr>
        <p:spPr>
          <a:xfrm>
            <a:off x="526013" y="3867536"/>
            <a:ext cx="11459158" cy="3268919"/>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lt-LT" sz="11500" dirty="0">
                <a:solidFill>
                  <a:schemeClr val="bg1"/>
                </a:solidFill>
                <a:latin typeface="Bahnschrift bold" panose="020B0502040204020203" pitchFamily="34" charset="0"/>
              </a:rPr>
              <a:t>Potencialios šalys kandidatės</a:t>
            </a:r>
            <a:endParaRPr lang="en-150" sz="11500" dirty="0">
              <a:solidFill>
                <a:schemeClr val="bg1"/>
              </a:solidFill>
              <a:latin typeface="Bahnschrift bold" panose="020B0502040204020203" pitchFamily="34" charset="0"/>
            </a:endParaRPr>
          </a:p>
        </p:txBody>
      </p:sp>
      <p:sp>
        <p:nvSpPr>
          <p:cNvPr id="21" name="Tekstas"/>
          <p:cNvSpPr/>
          <p:nvPr/>
        </p:nvSpPr>
        <p:spPr>
          <a:xfrm>
            <a:off x="622505" y="7136455"/>
            <a:ext cx="9773986" cy="523220"/>
          </a:xfrm>
          <a:prstGeom prst="rect">
            <a:avLst/>
          </a:prstGeom>
        </p:spPr>
        <p:txBody>
          <a:bodyPr wrap="square">
            <a:spAutoFit/>
          </a:bodyPr>
          <a:lstStyle/>
          <a:p>
            <a:pPr marL="457200" lvl="0" indent="-457200">
              <a:buFont typeface="Arial" panose="020B0604020202020204" pitchFamily="34" charset="0"/>
              <a:buChar char="•"/>
            </a:pPr>
            <a:r>
              <a:rPr lang="lt-LT" sz="2800" dirty="0">
                <a:solidFill>
                  <a:schemeClr val="bg1"/>
                </a:solidFill>
                <a:latin typeface="Bahnschrift" panose="020B0502040204020203" pitchFamily="34" charset="0"/>
              </a:rPr>
              <a:t>Kosovas*</a:t>
            </a:r>
          </a:p>
        </p:txBody>
      </p:sp>
      <p:sp>
        <p:nvSpPr>
          <p:cNvPr id="2" name="Pastaba"/>
          <p:cNvSpPr/>
          <p:nvPr/>
        </p:nvSpPr>
        <p:spPr>
          <a:xfrm>
            <a:off x="622505" y="11211022"/>
            <a:ext cx="4934364" cy="362215"/>
          </a:xfrm>
          <a:prstGeom prst="rect">
            <a:avLst/>
          </a:prstGeom>
        </p:spPr>
        <p:txBody>
          <a:bodyPr wrap="none">
            <a:spAutoFit/>
          </a:bodyPr>
          <a:lstStyle/>
          <a:p>
            <a:pPr>
              <a:lnSpc>
                <a:spcPct val="107000"/>
              </a:lnSpc>
              <a:spcAft>
                <a:spcPts val="800"/>
              </a:spcAft>
            </a:pPr>
            <a:r>
              <a:rPr lang="lt-LT" dirty="0">
                <a:solidFill>
                  <a:schemeClr val="bg1"/>
                </a:solidFill>
                <a:latin typeface="Bahnschrift" panose="020B0502040204020203" pitchFamily="34" charset="0"/>
                <a:ea typeface="Calibri" panose="020F0502020204030204" pitchFamily="34" charset="0"/>
                <a:cs typeface="Times New Roman" panose="02020603050405020304" pitchFamily="18" charset="0"/>
              </a:rPr>
              <a:t>*Šis pavadinimas nekeičia pozicijų dėl statuso</a:t>
            </a:r>
            <a:endParaRPr lang="en-150" dirty="0">
              <a:solidFill>
                <a:schemeClr val="bg1"/>
              </a:solidFill>
              <a:latin typeface="Bahnschrift" panose="020B0502040204020203" pitchFamily="34" charset="0"/>
              <a:ea typeface="Calibri" panose="020F0502020204030204" pitchFamily="34" charset="0"/>
              <a:cs typeface="Times New Roman" panose="02020603050405020304" pitchFamily="18" charset="0"/>
            </a:endParaRPr>
          </a:p>
        </p:txBody>
      </p:sp>
      <p:pic>
        <p:nvPicPr>
          <p:cNvPr id="4" name="Illustration">
            <a:extLst>
              <a:ext uri="{FF2B5EF4-FFF2-40B4-BE49-F238E27FC236}">
                <a16:creationId xmlns:a16="http://schemas.microsoft.com/office/drawing/2014/main" id="{EDBF1DEC-B6A9-6FD9-2364-A0ACF0A51B5D}"/>
              </a:ext>
            </a:extLst>
          </p:cNvPr>
          <p:cNvPicPr>
            <a:picLocks noChangeAspect="1"/>
          </p:cNvPicPr>
          <p:nvPr/>
        </p:nvPicPr>
        <p:blipFill>
          <a:blip r:embed="rId2">
            <a:extLst>
              <a:ext uri="{28A0092B-C50C-407E-A947-70E740481C1C}">
                <a14:useLocalDpi xmlns:a14="http://schemas.microsoft.com/office/drawing/2010/main" val="0"/>
              </a:ext>
            </a:extLst>
          </a:blip>
          <a:srcRect t="1835" b="1835"/>
          <a:stretch/>
        </p:blipFill>
        <p:spPr>
          <a:xfrm>
            <a:off x="2529700" y="-208726"/>
            <a:ext cx="24369887" cy="13679487"/>
          </a:xfrm>
          <a:prstGeom prst="rect">
            <a:avLst/>
          </a:prstGeom>
        </p:spPr>
      </p:pic>
    </p:spTree>
    <p:extLst>
      <p:ext uri="{BB962C8B-B14F-4D97-AF65-F5344CB8AC3E}">
        <p14:creationId xmlns:p14="http://schemas.microsoft.com/office/powerpoint/2010/main" val="1018426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300"/>
                                        <p:tgtEl>
                                          <p:spTgt spid="20"/>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200" fill="hold"/>
                                        <p:tgtEl>
                                          <p:spTgt spid="21"/>
                                        </p:tgtEl>
                                        <p:attrNameLst>
                                          <p:attrName>ppt_x</p:attrName>
                                        </p:attrNameLst>
                                      </p:cBhvr>
                                      <p:tavLst>
                                        <p:tav tm="0">
                                          <p:val>
                                            <p:strVal val="#ppt_x"/>
                                          </p:val>
                                        </p:tav>
                                        <p:tav tm="100000">
                                          <p:val>
                                            <p:strVal val="#ppt_x"/>
                                          </p:val>
                                        </p:tav>
                                      </p:tavLst>
                                    </p:anim>
                                    <p:anim calcmode="lin" valueType="num">
                                      <p:cBhvr additive="base">
                                        <p:cTn id="12" dur="200" fill="hold"/>
                                        <p:tgtEl>
                                          <p:spTgt spid="21"/>
                                        </p:tgtEl>
                                        <p:attrNameLst>
                                          <p:attrName>ppt_y</p:attrName>
                                        </p:attrNameLst>
                                      </p:cBhvr>
                                      <p:tavLst>
                                        <p:tav tm="0">
                                          <p:val>
                                            <p:strVal val="1+#ppt_h/2"/>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antraštė">
            <a:extLst>
              <a:ext uri="{FF2B5EF4-FFF2-40B4-BE49-F238E27FC236}">
                <a16:creationId xmlns:a16="http://schemas.microsoft.com/office/drawing/2014/main" id="{AFE7F065-5A91-AAE1-2804-FAC47DF43F1C}"/>
              </a:ext>
            </a:extLst>
          </p:cNvPr>
          <p:cNvSpPr>
            <a:spLocks noGrp="1"/>
          </p:cNvSpPr>
          <p:nvPr>
            <p:ph type="ctrTitle" idx="4294967295"/>
          </p:nvPr>
        </p:nvSpPr>
        <p:spPr>
          <a:xfrm>
            <a:off x="0" y="-5243763"/>
            <a:ext cx="18361025" cy="3749675"/>
          </a:xfrm>
          <a:prstGeom prst="rect">
            <a:avLst/>
          </a:prstGeom>
        </p:spPr>
        <p:txBody>
          <a:bodyPr vert="horz" lIns="91440" tIns="45720" rIns="91440" bIns="45720" rtlCol="0" anchor="b">
            <a:normAutofit/>
          </a:bodyPr>
          <a:lstStyle/>
          <a:p>
            <a:r>
              <a:rPr lang="lt-LT" sz="8000" dirty="0"/>
              <a:t>Dėmesys „Brexit’ui“: ES ir JK prekybos susitarimas</a:t>
            </a:r>
            <a:endParaRPr lang="en-150" sz="8000" dirty="0"/>
          </a:p>
        </p:txBody>
      </p:sp>
      <p:sp>
        <p:nvSpPr>
          <p:cNvPr id="47" name="Antraštė"/>
          <p:cNvSpPr txBox="1">
            <a:spLocks/>
          </p:cNvSpPr>
          <p:nvPr/>
        </p:nvSpPr>
        <p:spPr>
          <a:xfrm>
            <a:off x="547784" y="4059077"/>
            <a:ext cx="7976194" cy="3497519"/>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lt-LT" sz="12000" dirty="0">
                <a:solidFill>
                  <a:schemeClr val="bg1"/>
                </a:solidFill>
                <a:latin typeface="Bahnschrift bold" panose="020B0502040204020203" pitchFamily="34" charset="0"/>
              </a:rPr>
              <a:t>Dėmesys </a:t>
            </a:r>
          </a:p>
          <a:p>
            <a:pPr algn="l"/>
            <a:r>
              <a:rPr lang="lt-LT" sz="12000" dirty="0">
                <a:solidFill>
                  <a:schemeClr val="bg1"/>
                </a:solidFill>
                <a:latin typeface="Bahnschrift bold" panose="020B0502040204020203" pitchFamily="34" charset="0"/>
              </a:rPr>
              <a:t>„Brexit’ui“</a:t>
            </a:r>
          </a:p>
        </p:txBody>
      </p:sp>
      <p:sp>
        <p:nvSpPr>
          <p:cNvPr id="12" name="Data"/>
          <p:cNvSpPr txBox="1">
            <a:spLocks/>
          </p:cNvSpPr>
          <p:nvPr/>
        </p:nvSpPr>
        <p:spPr>
          <a:xfrm>
            <a:off x="518971" y="8004968"/>
            <a:ext cx="3682926" cy="1150890"/>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70000"/>
              </a:lnSpc>
            </a:pPr>
            <a:r>
              <a:rPr lang="lt-LT" sz="12000" dirty="0">
                <a:solidFill>
                  <a:srgbClr val="243C7C"/>
                </a:solidFill>
                <a:latin typeface="Bahnschrift bold" panose="020B0502040204020203" pitchFamily="34" charset="0"/>
              </a:rPr>
              <a:t>2021</a:t>
            </a:r>
          </a:p>
        </p:txBody>
      </p:sp>
      <p:sp>
        <p:nvSpPr>
          <p:cNvPr id="48" name="Tekstas"/>
          <p:cNvSpPr/>
          <p:nvPr/>
        </p:nvSpPr>
        <p:spPr>
          <a:xfrm>
            <a:off x="526461" y="9470991"/>
            <a:ext cx="9773986" cy="954107"/>
          </a:xfrm>
          <a:prstGeom prst="rect">
            <a:avLst/>
          </a:prstGeom>
        </p:spPr>
        <p:txBody>
          <a:bodyPr wrap="square">
            <a:spAutoFit/>
          </a:bodyPr>
          <a:lstStyle/>
          <a:p>
            <a:r>
              <a:rPr lang="lt-LT" sz="2800" b="1" dirty="0">
                <a:solidFill>
                  <a:schemeClr val="bg1"/>
                </a:solidFill>
                <a:latin typeface="Bahnschrift" panose="020B0502040204020203" pitchFamily="34" charset="0"/>
              </a:rPr>
              <a:t>ES ir JK prekybos ir bendradarbiavimo susitarimas</a:t>
            </a:r>
            <a:r>
              <a:rPr lang="lt-LT" sz="2800" dirty="0">
                <a:solidFill>
                  <a:schemeClr val="bg1"/>
                </a:solidFill>
                <a:latin typeface="Bahnschrift" panose="020B0502040204020203" pitchFamily="34" charset="0"/>
              </a:rPr>
              <a:t>, kurį sudarė ES ir JK, laikinai taikomas nuo 2021 m. sausio 1 d.</a:t>
            </a:r>
            <a:endParaRPr lang="en-150" sz="2800" dirty="0">
              <a:solidFill>
                <a:schemeClr val="bg1"/>
              </a:solidFill>
              <a:latin typeface="Bahnschrift" panose="020B0502040204020203" pitchFamily="34" charset="0"/>
            </a:endParaRPr>
          </a:p>
        </p:txBody>
      </p:sp>
      <p:pic>
        <p:nvPicPr>
          <p:cNvPr id="3" name="Iliustracija" descr="Europos žemėlapis, kuriame išryškinta Jungtinė Karalystė."/>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61862" y="4287468"/>
            <a:ext cx="8579302" cy="4825857"/>
          </a:xfrm>
          <a:prstGeom prst="rect">
            <a:avLst/>
          </a:prstGeom>
        </p:spPr>
      </p:pic>
    </p:spTree>
    <p:extLst>
      <p:ext uri="{BB962C8B-B14F-4D97-AF65-F5344CB8AC3E}">
        <p14:creationId xmlns:p14="http://schemas.microsoft.com/office/powerpoint/2010/main" val="2466455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300"/>
                                        <p:tgtEl>
                                          <p:spTgt spid="47"/>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200" fill="hold"/>
                                        <p:tgtEl>
                                          <p:spTgt spid="48"/>
                                        </p:tgtEl>
                                        <p:attrNameLst>
                                          <p:attrName>ppt_x</p:attrName>
                                        </p:attrNameLst>
                                      </p:cBhvr>
                                      <p:tavLst>
                                        <p:tav tm="0">
                                          <p:val>
                                            <p:strVal val="#ppt_x"/>
                                          </p:val>
                                        </p:tav>
                                        <p:tav tm="100000">
                                          <p:val>
                                            <p:strVal val="#ppt_x"/>
                                          </p:val>
                                        </p:tav>
                                      </p:tavLst>
                                    </p:anim>
                                    <p:anim calcmode="lin" valueType="num">
                                      <p:cBhvr additive="base">
                                        <p:cTn id="12" dur="200" fill="hold"/>
                                        <p:tgtEl>
                                          <p:spTgt spid="48"/>
                                        </p:tgtEl>
                                        <p:attrNameLst>
                                          <p:attrName>ppt_y</p:attrName>
                                        </p:attrNameLst>
                                      </p:cBhvr>
                                      <p:tavLst>
                                        <p:tav tm="0">
                                          <p:val>
                                            <p:strVal val="1+#ppt_h/2"/>
                                          </p:val>
                                        </p:tav>
                                        <p:tav tm="100000">
                                          <p:val>
                                            <p:strVal val="#ppt_y"/>
                                          </p:val>
                                        </p:tav>
                                      </p:tavLst>
                                    </p:anim>
                                  </p:childTnLst>
                                </p:cTn>
                              </p:par>
                              <p:par>
                                <p:cTn id="13" presetID="16" presetClass="entr" presetSubtype="21" fill="hold" grpId="0" nodeType="withEffect">
                                  <p:stCondLst>
                                    <p:cond delay="0"/>
                                  </p:stCondLst>
                                  <p:iterate type="lt">
                                    <p:tmPct val="0"/>
                                  </p:iterate>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barn(inVertical)">
                                      <p:cBhvr>
                                        <p:cTn id="15" dur="3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12" grpId="0" build="allAtOnce"/>
      <p:bldP spid="4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antraštė"/>
          <p:cNvSpPr>
            <a:spLocks noGrp="1"/>
          </p:cNvSpPr>
          <p:nvPr>
            <p:ph type="ctrTitle" idx="4294967295"/>
          </p:nvPr>
        </p:nvSpPr>
        <p:spPr>
          <a:xfrm>
            <a:off x="342472" y="-5069511"/>
            <a:ext cx="24117300" cy="3000375"/>
          </a:xfrm>
          <a:prstGeom prst="rect">
            <a:avLst/>
          </a:prstGeom>
        </p:spPr>
        <p:txBody>
          <a:bodyPr>
            <a:noAutofit/>
          </a:bodyPr>
          <a:lstStyle/>
          <a:p>
            <a:pPr algn="l"/>
            <a:r>
              <a:rPr lang="lt-LT" sz="12000" dirty="0">
                <a:solidFill>
                  <a:schemeClr val="bg1"/>
                </a:solidFill>
                <a:latin typeface="Bahnschrift bold" panose="020B0502040204020203" pitchFamily="34" charset="0"/>
              </a:rPr>
              <a:t>Viktorina „Kada tai įvyko?“</a:t>
            </a:r>
          </a:p>
        </p:txBody>
      </p:sp>
      <p:sp>
        <p:nvSpPr>
          <p:cNvPr id="8" name="Antraštė">
            <a:extLst>
              <a:ext uri="{FF2B5EF4-FFF2-40B4-BE49-F238E27FC236}">
                <a16:creationId xmlns:a16="http://schemas.microsoft.com/office/drawing/2014/main" id="{6BD6BADB-1F96-E373-C9E5-09FF741ED72E}"/>
              </a:ext>
            </a:extLst>
          </p:cNvPr>
          <p:cNvSpPr txBox="1">
            <a:spLocks/>
          </p:cNvSpPr>
          <p:nvPr/>
        </p:nvSpPr>
        <p:spPr>
          <a:xfrm>
            <a:off x="449070" y="4813818"/>
            <a:ext cx="9014698"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lt-LT" sz="12000" dirty="0">
                <a:solidFill>
                  <a:schemeClr val="bg1"/>
                </a:solidFill>
                <a:latin typeface="Bahnschrift bold" panose="020B0502040204020203" pitchFamily="34" charset="0"/>
              </a:rPr>
              <a:t>Kada tai įvyko?</a:t>
            </a:r>
          </a:p>
        </p:txBody>
      </p:sp>
      <p:pic>
        <p:nvPicPr>
          <p:cNvPr id="28" name="Paveikslėlis su personažais, 2 scena" descr="Moteris ir vyras kalbasi, pasikeisdami vienas kitam užduoda klausimus ir į juos atsak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130" y="0"/>
            <a:ext cx="24715379" cy="13907386"/>
          </a:xfrm>
          <a:prstGeom prst="rect">
            <a:avLst/>
          </a:prstGeom>
        </p:spPr>
      </p:pic>
      <p:grpSp>
        <p:nvGrpSpPr>
          <p:cNvPr id="51" name="1 klausimas" descr="Šešios Europos šalys nusprendžia sukurti anglių ir plieno išteklių pasidalijamojo valdymo bendriją, kad ateityje būtų užkirstas kelias ginklavimosi varžyboms ir užtikrinta taika."/>
          <p:cNvGrpSpPr/>
          <p:nvPr/>
        </p:nvGrpSpPr>
        <p:grpSpPr>
          <a:xfrm>
            <a:off x="-896176" y="-91267"/>
            <a:ext cx="26185292" cy="13792702"/>
            <a:chOff x="834938" y="-240631"/>
            <a:chExt cx="23793694" cy="13792702"/>
          </a:xfrm>
        </p:grpSpPr>
        <p:pic>
          <p:nvPicPr>
            <p:cNvPr id="52"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53" name="text-bubble"/>
            <p:cNvSpPr/>
            <p:nvPr/>
          </p:nvSpPr>
          <p:spPr>
            <a:xfrm>
              <a:off x="15003564" y="2213094"/>
              <a:ext cx="4424276" cy="2456057"/>
            </a:xfrm>
            <a:prstGeom prst="rect">
              <a:avLst/>
            </a:prstGeom>
          </p:spPr>
          <p:txBody>
            <a:bodyPr wrap="square">
              <a:spAutoFit/>
            </a:bodyPr>
            <a:lstStyle/>
            <a:p>
              <a:pPr>
                <a:lnSpc>
                  <a:spcPct val="80000"/>
                </a:lnSpc>
              </a:pPr>
              <a:r>
                <a:rPr lang="lt-LT" sz="3200" dirty="0">
                  <a:latin typeface="Bahnschrift SemiBold Condensed" panose="020B0502040204020203" pitchFamily="34" charset="0"/>
                </a:rPr>
                <a:t>Šešios Europos šalys nusprendžia sukurti anglių ir plieno išteklių pasidalijamojo valdymo bendriją, kad ateityje būtų užkirstas kelias ginklavimosi varžyboms ir užtikrinta taika.</a:t>
              </a:r>
              <a:endParaRPr lang="en-150" sz="3200" dirty="0">
                <a:latin typeface="Bahnschrift SemiBold Condensed" panose="020B0502040204020203" pitchFamily="34" charset="0"/>
              </a:endParaRPr>
            </a:p>
          </p:txBody>
        </p:sp>
      </p:grpSp>
      <p:grpSp>
        <p:nvGrpSpPr>
          <p:cNvPr id="59" name="1 atsakymas" descr="1952 m."/>
          <p:cNvGrpSpPr/>
          <p:nvPr/>
        </p:nvGrpSpPr>
        <p:grpSpPr>
          <a:xfrm>
            <a:off x="731478" y="-1856135"/>
            <a:ext cx="23106822" cy="12997588"/>
            <a:chOff x="742361" y="-1845252"/>
            <a:chExt cx="23106822" cy="12997588"/>
          </a:xfrm>
        </p:grpSpPr>
        <p:pic>
          <p:nvPicPr>
            <p:cNvPr id="60"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61" name="text-bubble"/>
            <p:cNvSpPr/>
            <p:nvPr/>
          </p:nvSpPr>
          <p:spPr>
            <a:xfrm>
              <a:off x="15146426" y="5740612"/>
              <a:ext cx="3766069" cy="938719"/>
            </a:xfrm>
            <a:prstGeom prst="rect">
              <a:avLst/>
            </a:prstGeom>
          </p:spPr>
          <p:txBody>
            <a:bodyPr wrap="square">
              <a:spAutoFit/>
            </a:bodyPr>
            <a:lstStyle/>
            <a:p>
              <a:pPr algn="ctr"/>
              <a:r>
                <a:rPr lang="lt-LT" sz="5500">
                  <a:latin typeface="Bahnschrift SemiBold Condensed" panose="020B0502040204020203" pitchFamily="34" charset="0"/>
                </a:rPr>
                <a:t>1952 m. </a:t>
              </a:r>
              <a:endParaRPr lang="lt-LT" sz="5500">
                <a:latin typeface="Bahnschrift Light SemiCondensed" panose="020B0502040204020203" pitchFamily="34" charset="0"/>
              </a:endParaRPr>
            </a:p>
          </p:txBody>
        </p:sp>
      </p:grpSp>
      <p:grpSp>
        <p:nvGrpSpPr>
          <p:cNvPr id="7" name="2 klausimas" descr="Ekonomikai palankus laikotarpis, iš dalies ir dėl to, kad prekiaudamos tarpusavyje valstybės narės nustojo taikyti muitus. Jos taip pat susitarė dėl bendros maisto gamybos kontrolės, kad maisto Europoje užtektų visiems."/>
          <p:cNvGrpSpPr/>
          <p:nvPr/>
        </p:nvGrpSpPr>
        <p:grpSpPr>
          <a:xfrm>
            <a:off x="8903844" y="-3855191"/>
            <a:ext cx="26185292" cy="13792702"/>
            <a:chOff x="8903844" y="-3855191"/>
            <a:chExt cx="26185292" cy="13792702"/>
          </a:xfrm>
        </p:grpSpPr>
        <p:pic>
          <p:nvPicPr>
            <p:cNvPr id="31"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flipV="1">
              <a:off x="8903844" y="-3855191"/>
              <a:ext cx="26185292" cy="13792702"/>
            </a:xfrm>
            <a:prstGeom prst="rect">
              <a:avLst/>
            </a:prstGeom>
          </p:spPr>
        </p:pic>
        <p:sp>
          <p:nvSpPr>
            <p:cNvPr id="44" name="text-bubble"/>
            <p:cNvSpPr/>
            <p:nvPr/>
          </p:nvSpPr>
          <p:spPr>
            <a:xfrm>
              <a:off x="14607435" y="5082962"/>
              <a:ext cx="4966095" cy="2677656"/>
            </a:xfrm>
            <a:prstGeom prst="rect">
              <a:avLst/>
            </a:prstGeom>
          </p:spPr>
          <p:txBody>
            <a:bodyPr wrap="square">
              <a:spAutoFit/>
            </a:bodyPr>
            <a:lstStyle/>
            <a:p>
              <a:pPr>
                <a:lnSpc>
                  <a:spcPct val="80000"/>
                </a:lnSpc>
              </a:pPr>
              <a:r>
                <a:rPr lang="lt-LT" sz="3000" dirty="0">
                  <a:latin typeface="Bahnschrift SemiBold Condensed" panose="020B0502040204020203" pitchFamily="34" charset="0"/>
                </a:rPr>
                <a:t>Ekonomikai palankus laikotarpis, iš dalies ir dėl to, kad prekiaudamos tarpusavyje valstybės narės nustojo taikyti muitus. Jos taip pat susitarė dėl bendros maisto gamybos kontrolės, kad maisto Europoje užtektų visiems. </a:t>
              </a:r>
              <a:endParaRPr lang="en-150" sz="3000" dirty="0">
                <a:latin typeface="Bahnschrift Light SemiCondensed" panose="020B0502040204020203" pitchFamily="34" charset="0"/>
              </a:endParaRPr>
            </a:p>
          </p:txBody>
        </p:sp>
      </p:grpSp>
      <p:grpSp>
        <p:nvGrpSpPr>
          <p:cNvPr id="45" name="2 atsakymas" descr="XX a. 7-asis dešimtmetis"/>
          <p:cNvGrpSpPr/>
          <p:nvPr/>
        </p:nvGrpSpPr>
        <p:grpSpPr>
          <a:xfrm>
            <a:off x="834940" y="400000"/>
            <a:ext cx="23793694" cy="11589906"/>
            <a:chOff x="834938" y="367341"/>
            <a:chExt cx="23793694" cy="11589906"/>
          </a:xfrm>
        </p:grpSpPr>
        <p:pic>
          <p:nvPicPr>
            <p:cNvPr id="46"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367341"/>
              <a:ext cx="23793694" cy="11589906"/>
            </a:xfrm>
            <a:prstGeom prst="rect">
              <a:avLst/>
            </a:prstGeom>
          </p:spPr>
        </p:pic>
        <p:sp>
          <p:nvSpPr>
            <p:cNvPr id="47" name="text-bubble"/>
            <p:cNvSpPr/>
            <p:nvPr/>
          </p:nvSpPr>
          <p:spPr>
            <a:xfrm>
              <a:off x="14784512" y="2783095"/>
              <a:ext cx="4866704" cy="1569660"/>
            </a:xfrm>
            <a:prstGeom prst="rect">
              <a:avLst/>
            </a:prstGeom>
          </p:spPr>
          <p:txBody>
            <a:bodyPr wrap="square">
              <a:spAutoFit/>
            </a:bodyPr>
            <a:lstStyle/>
            <a:p>
              <a:pPr algn="ctr"/>
              <a:r>
                <a:rPr lang="lt-LT" sz="4800" dirty="0">
                  <a:latin typeface="Bahnschrift SemiBold SemiConden" panose="020B0502040204020203" pitchFamily="34" charset="0"/>
                </a:rPr>
                <a:t>XX a. 7-asis dešimtmetis </a:t>
              </a:r>
              <a:endParaRPr lang="lt-LT" sz="4800" dirty="0">
                <a:latin typeface="Bahnschrift SemiLight SemiConde" panose="020B0502040204020203" pitchFamily="34" charset="0"/>
              </a:endParaRPr>
            </a:p>
          </p:txBody>
        </p:sp>
      </p:grpSp>
      <p:grpSp>
        <p:nvGrpSpPr>
          <p:cNvPr id="50" name="3 klausimas" descr="Europos Sąjunga, vis dar žinoma kaip Europos Bendrijos, plečiasi ir priima pirmąsias naujas nares: Daniją, Airiją ir Jungtinę Karalystę."/>
          <p:cNvGrpSpPr/>
          <p:nvPr/>
        </p:nvGrpSpPr>
        <p:grpSpPr>
          <a:xfrm>
            <a:off x="-880936" y="-76027"/>
            <a:ext cx="26185292" cy="13792702"/>
            <a:chOff x="834938" y="-240631"/>
            <a:chExt cx="23793694" cy="13792702"/>
          </a:xfrm>
        </p:grpSpPr>
        <p:pic>
          <p:nvPicPr>
            <p:cNvPr id="54"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55" name="text-bubble"/>
            <p:cNvSpPr/>
            <p:nvPr/>
          </p:nvSpPr>
          <p:spPr>
            <a:xfrm>
              <a:off x="15003225" y="2312356"/>
              <a:ext cx="4424276" cy="2185214"/>
            </a:xfrm>
            <a:prstGeom prst="rect">
              <a:avLst/>
            </a:prstGeom>
          </p:spPr>
          <p:txBody>
            <a:bodyPr wrap="square">
              <a:spAutoFit/>
            </a:bodyPr>
            <a:lstStyle/>
            <a:p>
              <a:pPr>
                <a:lnSpc>
                  <a:spcPct val="80000"/>
                </a:lnSpc>
              </a:pPr>
              <a:r>
                <a:rPr lang="lt-LT" sz="3400" dirty="0">
                  <a:latin typeface="Bahnschrift SemiBold Condensed" panose="020B0502040204020203" pitchFamily="34" charset="0"/>
                </a:rPr>
                <a:t>Europos Sąjunga, vis dar žinoma kaip Europos Bendrijos, plečiasi ir priima pirmąsias naujas nares: Daniją, Airiją ir Jungtinę Karalystę.</a:t>
              </a:r>
            </a:p>
          </p:txBody>
        </p:sp>
      </p:grpSp>
      <p:grpSp>
        <p:nvGrpSpPr>
          <p:cNvPr id="56" name="3 atsakymas" descr="XX a. 8-asis dešimtmetis"/>
          <p:cNvGrpSpPr/>
          <p:nvPr/>
        </p:nvGrpSpPr>
        <p:grpSpPr>
          <a:xfrm>
            <a:off x="749293" y="-1849471"/>
            <a:ext cx="23106822" cy="12997588"/>
            <a:chOff x="742361" y="-1845252"/>
            <a:chExt cx="23106822" cy="12997588"/>
          </a:xfrm>
        </p:grpSpPr>
        <p:pic>
          <p:nvPicPr>
            <p:cNvPr id="57"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58" name="text-bubble"/>
            <p:cNvSpPr/>
            <p:nvPr/>
          </p:nvSpPr>
          <p:spPr>
            <a:xfrm>
              <a:off x="15076570" y="5447672"/>
              <a:ext cx="3766069" cy="1692771"/>
            </a:xfrm>
            <a:prstGeom prst="rect">
              <a:avLst/>
            </a:prstGeom>
          </p:spPr>
          <p:txBody>
            <a:bodyPr wrap="square">
              <a:spAutoFit/>
            </a:bodyPr>
            <a:lstStyle/>
            <a:p>
              <a:pPr algn="ctr"/>
              <a:r>
                <a:rPr lang="lt-LT" sz="5200" dirty="0">
                  <a:latin typeface="Bahnschrift SemiBold Condensed" panose="020B0502040204020203" pitchFamily="34" charset="0"/>
                </a:rPr>
                <a:t>XX a. 8-asis dešimtmetis</a:t>
              </a:r>
              <a:endParaRPr lang="lt-LT" sz="5200" dirty="0">
                <a:latin typeface="Bahnschrift Light SemiCondensed" panose="020B0502040204020203" pitchFamily="34" charset="0"/>
              </a:endParaRPr>
            </a:p>
          </p:txBody>
        </p:sp>
      </p:grpSp>
      <p:grpSp>
        <p:nvGrpSpPr>
          <p:cNvPr id="62" name="4 klausimas" descr="Šiame dešimtmetyje visoje Europoje žlunga komunizmas. Šis dešimtmetis baigiasi Berlyno sienos griuvimu[ Vokietijoje]."/>
          <p:cNvGrpSpPr/>
          <p:nvPr/>
        </p:nvGrpSpPr>
        <p:grpSpPr>
          <a:xfrm>
            <a:off x="8911281" y="-3836603"/>
            <a:ext cx="26185292" cy="13792702"/>
            <a:chOff x="8903844" y="-3855191"/>
            <a:chExt cx="26185292" cy="13792702"/>
          </a:xfrm>
        </p:grpSpPr>
        <p:pic>
          <p:nvPicPr>
            <p:cNvPr id="63"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flipV="1">
              <a:off x="8903844" y="-3855191"/>
              <a:ext cx="26185292" cy="13792702"/>
            </a:xfrm>
            <a:prstGeom prst="rect">
              <a:avLst/>
            </a:prstGeom>
          </p:spPr>
        </p:pic>
        <p:sp>
          <p:nvSpPr>
            <p:cNvPr id="64" name="text-bubble"/>
            <p:cNvSpPr/>
            <p:nvPr/>
          </p:nvSpPr>
          <p:spPr>
            <a:xfrm>
              <a:off x="14652039" y="5450945"/>
              <a:ext cx="4966095" cy="1668149"/>
            </a:xfrm>
            <a:prstGeom prst="rect">
              <a:avLst/>
            </a:prstGeom>
          </p:spPr>
          <p:txBody>
            <a:bodyPr wrap="square">
              <a:spAutoFit/>
            </a:bodyPr>
            <a:lstStyle/>
            <a:p>
              <a:pPr>
                <a:lnSpc>
                  <a:spcPct val="80000"/>
                </a:lnSpc>
              </a:pPr>
              <a:r>
                <a:rPr lang="lt-LT" sz="3200" dirty="0">
                  <a:latin typeface="Bahnschrift SemiBold Condensed" panose="020B0502040204020203" pitchFamily="34" charset="0"/>
                </a:rPr>
                <a:t>Šiame dešimtmetyje visoje Europoje žlunga komunizmas. Šis dešimtmetis baigiasi Berlyno sienos griuvimu[ Vokietijoje]. </a:t>
              </a:r>
              <a:endParaRPr lang="lt-LT" sz="3200" dirty="0">
                <a:latin typeface="Bahnschrift Light SemiCondensed" panose="020B0502040204020203" pitchFamily="34" charset="0"/>
              </a:endParaRPr>
            </a:p>
          </p:txBody>
        </p:sp>
      </p:grpSp>
      <p:grpSp>
        <p:nvGrpSpPr>
          <p:cNvPr id="65" name="4 atsakymas" descr="XX a. 9-asis dešimtmetis"/>
          <p:cNvGrpSpPr/>
          <p:nvPr/>
        </p:nvGrpSpPr>
        <p:grpSpPr>
          <a:xfrm>
            <a:off x="842377" y="418588"/>
            <a:ext cx="23793694" cy="11589906"/>
            <a:chOff x="834938" y="367341"/>
            <a:chExt cx="23793694" cy="11589906"/>
          </a:xfrm>
        </p:grpSpPr>
        <p:pic>
          <p:nvPicPr>
            <p:cNvPr id="66"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367341"/>
              <a:ext cx="23793694" cy="11589906"/>
            </a:xfrm>
            <a:prstGeom prst="rect">
              <a:avLst/>
            </a:prstGeom>
          </p:spPr>
        </p:pic>
        <p:sp>
          <p:nvSpPr>
            <p:cNvPr id="67" name="text-bubble"/>
            <p:cNvSpPr/>
            <p:nvPr/>
          </p:nvSpPr>
          <p:spPr>
            <a:xfrm>
              <a:off x="14780789" y="2718571"/>
              <a:ext cx="4866704" cy="1569660"/>
            </a:xfrm>
            <a:prstGeom prst="rect">
              <a:avLst/>
            </a:prstGeom>
          </p:spPr>
          <p:txBody>
            <a:bodyPr wrap="square">
              <a:spAutoFit/>
            </a:bodyPr>
            <a:lstStyle/>
            <a:p>
              <a:pPr algn="ctr"/>
              <a:r>
                <a:rPr lang="lt-LT" sz="4800" dirty="0">
                  <a:latin typeface="Bahnschrift SemiBold SemiConden" panose="020B0502040204020203" pitchFamily="34" charset="0"/>
                </a:rPr>
                <a:t>XX a. 9-asis dešimtmetis</a:t>
              </a:r>
              <a:endParaRPr lang="lt-LT" sz="4800" dirty="0">
                <a:latin typeface="Bahnschrift SemiLight SemiConde" panose="020B0502040204020203" pitchFamily="34" charset="0"/>
              </a:endParaRPr>
            </a:p>
          </p:txBody>
        </p:sp>
      </p:grpSp>
      <p:grpSp>
        <p:nvGrpSpPr>
          <p:cNvPr id="6" name="5 klausimas" descr="Šiuo laikotarpiu padėtas pagrindas dviem iš didžiausių ES laimėjimų: laisvam asmenų judėjimui pagal Šengeno susitarimą ir bendrosios rinkos sukūrimui."/>
          <p:cNvGrpSpPr/>
          <p:nvPr/>
        </p:nvGrpSpPr>
        <p:grpSpPr>
          <a:xfrm>
            <a:off x="-892631" y="-87722"/>
            <a:ext cx="26185292" cy="13792702"/>
            <a:chOff x="-892631" y="-66457"/>
            <a:chExt cx="26185292" cy="13792702"/>
          </a:xfrm>
        </p:grpSpPr>
        <p:pic>
          <p:nvPicPr>
            <p:cNvPr id="29"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2631" y="-66457"/>
              <a:ext cx="26185292" cy="13792702"/>
            </a:xfrm>
            <a:prstGeom prst="rect">
              <a:avLst/>
            </a:prstGeom>
          </p:spPr>
        </p:pic>
        <p:sp>
          <p:nvSpPr>
            <p:cNvPr id="37" name="text-bubble"/>
            <p:cNvSpPr/>
            <p:nvPr/>
          </p:nvSpPr>
          <p:spPr>
            <a:xfrm>
              <a:off x="14641930" y="2394845"/>
              <a:ext cx="4938508" cy="2062103"/>
            </a:xfrm>
            <a:prstGeom prst="rect">
              <a:avLst/>
            </a:prstGeom>
          </p:spPr>
          <p:txBody>
            <a:bodyPr wrap="square">
              <a:spAutoFit/>
            </a:bodyPr>
            <a:lstStyle/>
            <a:p>
              <a:pPr>
                <a:lnSpc>
                  <a:spcPct val="80000"/>
                </a:lnSpc>
              </a:pPr>
              <a:r>
                <a:rPr lang="lt-LT" sz="3200" dirty="0">
                  <a:effectLst/>
                  <a:latin typeface="Bahnschrift SemiBold Condensed" panose="020B0502040204020203" pitchFamily="34" charset="0"/>
                  <a:ea typeface="Calibri" panose="020F0502020204030204" pitchFamily="34" charset="0"/>
                  <a:cs typeface="Calibri" panose="020F0502020204030204" pitchFamily="34" charset="0"/>
                </a:rPr>
                <a:t>Šiuo laikotarpiu padėtas pagrindas dviem iš didžiausių ES laimėjimų: laisvam asmenų judėjimui pagal Šengeno susitarimą ir bendrosios rinkos sukūrimui.</a:t>
              </a:r>
              <a:endParaRPr lang="en-IE" sz="3200" dirty="0">
                <a:effectLst/>
                <a:latin typeface="Bahnschrift SemiBold Condensed" panose="020B0502040204020203" pitchFamily="34" charset="0"/>
                <a:ea typeface="Calibri" panose="020F0502020204030204" pitchFamily="34" charset="0"/>
                <a:cs typeface="Times New Roman" panose="02020603050405020304" pitchFamily="18" charset="0"/>
              </a:endParaRPr>
            </a:p>
          </p:txBody>
        </p:sp>
      </p:grpSp>
      <p:grpSp>
        <p:nvGrpSpPr>
          <p:cNvPr id="38" name="5 atsakymas" descr="XX a. 10-asis dešimtmetis"/>
          <p:cNvGrpSpPr/>
          <p:nvPr/>
        </p:nvGrpSpPr>
        <p:grpSpPr>
          <a:xfrm>
            <a:off x="741856" y="-1845757"/>
            <a:ext cx="23106822" cy="12997588"/>
            <a:chOff x="742361" y="-1845252"/>
            <a:chExt cx="23106822" cy="12997588"/>
          </a:xfrm>
        </p:grpSpPr>
        <p:pic>
          <p:nvPicPr>
            <p:cNvPr id="39"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40" name="text-bubble"/>
            <p:cNvSpPr/>
            <p:nvPr/>
          </p:nvSpPr>
          <p:spPr>
            <a:xfrm>
              <a:off x="15145903" y="5446441"/>
              <a:ext cx="3766069" cy="1692771"/>
            </a:xfrm>
            <a:prstGeom prst="rect">
              <a:avLst/>
            </a:prstGeom>
          </p:spPr>
          <p:txBody>
            <a:bodyPr wrap="square">
              <a:spAutoFit/>
            </a:bodyPr>
            <a:lstStyle/>
            <a:p>
              <a:pPr algn="ctr"/>
              <a:r>
                <a:rPr lang="lt-LT" sz="5200" dirty="0">
                  <a:latin typeface="Bahnschrift SemiBold Condensed" panose="020B0502040204020203" pitchFamily="34" charset="0"/>
                </a:rPr>
                <a:t>XX a. 10-asis dešimtmetis</a:t>
              </a:r>
              <a:endParaRPr lang="lt-LT" sz="5200" dirty="0">
                <a:latin typeface="Bahnschrift Light SemiCondensed" panose="020B0502040204020203" pitchFamily="34" charset="0"/>
              </a:endParaRPr>
            </a:p>
          </p:txBody>
        </p:sp>
      </p:grpSp>
      <p:grpSp>
        <p:nvGrpSpPr>
          <p:cNvPr id="33" name="6 klausimas" descr="Dabar euras yra daugelio europiečių valiuta. ES šalys pradeda glaudžiau bendradarbiauti kovoje su nusikalstamumu. Pasaulio ekonomiką sukrečia finansų krizė, o Lisabonos sutartimi ES įsteigiamos šiuolaikiškos institucijos ir užtikrinami veiksmingesni darbo metodai."/>
          <p:cNvGrpSpPr/>
          <p:nvPr/>
        </p:nvGrpSpPr>
        <p:grpSpPr>
          <a:xfrm>
            <a:off x="-885371" y="-80462"/>
            <a:ext cx="26185292" cy="13792702"/>
            <a:chOff x="-892631" y="-66457"/>
            <a:chExt cx="26185292" cy="13792702"/>
          </a:xfrm>
        </p:grpSpPr>
        <p:pic>
          <p:nvPicPr>
            <p:cNvPr id="34"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2631" y="-66457"/>
              <a:ext cx="26185292" cy="13792702"/>
            </a:xfrm>
            <a:prstGeom prst="rect">
              <a:avLst/>
            </a:prstGeom>
          </p:spPr>
        </p:pic>
        <p:sp>
          <p:nvSpPr>
            <p:cNvPr id="35" name="text-bubble"/>
            <p:cNvSpPr/>
            <p:nvPr/>
          </p:nvSpPr>
          <p:spPr>
            <a:xfrm>
              <a:off x="14463185" y="2297981"/>
              <a:ext cx="5431971" cy="2505301"/>
            </a:xfrm>
            <a:prstGeom prst="rect">
              <a:avLst/>
            </a:prstGeom>
          </p:spPr>
          <p:txBody>
            <a:bodyPr wrap="square">
              <a:spAutoFit/>
            </a:bodyPr>
            <a:lstStyle/>
            <a:p>
              <a:pPr>
                <a:lnSpc>
                  <a:spcPct val="80000"/>
                </a:lnSpc>
              </a:pPr>
              <a:r>
                <a:rPr lang="lt-LT" sz="2800" dirty="0">
                  <a:latin typeface="Bahnschrift SemiBold Condensed" panose="020B0502040204020203" pitchFamily="34" charset="0"/>
                </a:rPr>
                <a:t>Dabar euras yra daugelio europiečių valiuta. ES šalys pradeda glaudžiau bendradarbiauti kovoje su nusikalstamumu. Pasaulio ekonomiką sukrečia finansų krizė, o Lisabonos sutartimi ES įsteigiamos šiuolaikiškos institucijos ir užtikrinami veiksmingesni darbo metodai.</a:t>
              </a:r>
              <a:endParaRPr lang="en-150" sz="2800" dirty="0">
                <a:latin typeface="Bahnschrift SemiBold Condensed" panose="020B0502040204020203" pitchFamily="34" charset="0"/>
              </a:endParaRPr>
            </a:p>
          </p:txBody>
        </p:sp>
      </p:grpSp>
      <p:grpSp>
        <p:nvGrpSpPr>
          <p:cNvPr id="36" name="6 atsakymas" descr="2000–2010 m."/>
          <p:cNvGrpSpPr/>
          <p:nvPr/>
        </p:nvGrpSpPr>
        <p:grpSpPr>
          <a:xfrm>
            <a:off x="734602" y="-1838497"/>
            <a:ext cx="23106822" cy="12997588"/>
            <a:chOff x="742361" y="-1845252"/>
            <a:chExt cx="23106822" cy="12997588"/>
          </a:xfrm>
        </p:grpSpPr>
        <p:pic>
          <p:nvPicPr>
            <p:cNvPr id="41"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42" name="text-bubble"/>
            <p:cNvSpPr/>
            <p:nvPr/>
          </p:nvSpPr>
          <p:spPr>
            <a:xfrm>
              <a:off x="15146426" y="5766011"/>
              <a:ext cx="3766069" cy="892552"/>
            </a:xfrm>
            <a:prstGeom prst="rect">
              <a:avLst/>
            </a:prstGeom>
          </p:spPr>
          <p:txBody>
            <a:bodyPr wrap="square">
              <a:spAutoFit/>
            </a:bodyPr>
            <a:lstStyle/>
            <a:p>
              <a:pPr algn="ctr"/>
              <a:r>
                <a:rPr lang="lt-LT" sz="5200" dirty="0">
                  <a:latin typeface="Bahnschrift SemiBold Condensed" panose="020B0502040204020203" pitchFamily="34" charset="0"/>
                </a:rPr>
                <a:t>2000 – 2010 m. </a:t>
              </a:r>
              <a:endParaRPr lang="lt-LT" sz="5200" dirty="0">
                <a:latin typeface="Bahnschrift Light SemiCondensed" panose="020B0502040204020203" pitchFamily="34" charset="0"/>
              </a:endParaRPr>
            </a:p>
          </p:txBody>
        </p:sp>
      </p:grpSp>
      <p:grpSp>
        <p:nvGrpSpPr>
          <p:cNvPr id="43" name="7 klausimas" descr="Tai sudėtingas dešimtmetis, per kurį ES yra priversta reaguoti į pasaulinę finansų krizę, o viena valstybė narė balsuoja už išstojimą."/>
          <p:cNvGrpSpPr/>
          <p:nvPr/>
        </p:nvGrpSpPr>
        <p:grpSpPr>
          <a:xfrm>
            <a:off x="8896416" y="-3829166"/>
            <a:ext cx="26185292" cy="13792702"/>
            <a:chOff x="8903844" y="-3855191"/>
            <a:chExt cx="26185292" cy="13792702"/>
          </a:xfrm>
        </p:grpSpPr>
        <p:pic>
          <p:nvPicPr>
            <p:cNvPr id="48"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flipV="1">
              <a:off x="8903844" y="-3855191"/>
              <a:ext cx="26185292" cy="13792702"/>
            </a:xfrm>
            <a:prstGeom prst="rect">
              <a:avLst/>
            </a:prstGeom>
          </p:spPr>
        </p:pic>
        <p:sp>
          <p:nvSpPr>
            <p:cNvPr id="49" name="text-bubble"/>
            <p:cNvSpPr/>
            <p:nvPr/>
          </p:nvSpPr>
          <p:spPr>
            <a:xfrm>
              <a:off x="14696643" y="5673965"/>
              <a:ext cx="4966095" cy="1471172"/>
            </a:xfrm>
            <a:prstGeom prst="rect">
              <a:avLst/>
            </a:prstGeom>
          </p:spPr>
          <p:txBody>
            <a:bodyPr wrap="square">
              <a:spAutoFit/>
            </a:bodyPr>
            <a:lstStyle/>
            <a:p>
              <a:pPr>
                <a:lnSpc>
                  <a:spcPct val="80000"/>
                </a:lnSpc>
              </a:pPr>
              <a:r>
                <a:rPr lang="lt-LT" sz="2800" dirty="0">
                  <a:latin typeface="Bahnschrift SemiBold Condensed" panose="020B0502040204020203" pitchFamily="34" charset="0"/>
                </a:rPr>
                <a:t>Tai sudėtingas dešimtmetis, per kurį ES yra priversta reaguoti į pasaulinę finansų krizę, o viena valstybė narė balsuoja už išstojimą.</a:t>
              </a:r>
              <a:endParaRPr lang="en-150" sz="2800" dirty="0">
                <a:latin typeface="Bahnschrift Light SemiCondensed" panose="020B0502040204020203" pitchFamily="34" charset="0"/>
              </a:endParaRPr>
            </a:p>
          </p:txBody>
        </p:sp>
      </p:grpSp>
      <p:grpSp>
        <p:nvGrpSpPr>
          <p:cNvPr id="68" name="7 atsakymas" descr="2010–2019 m."/>
          <p:cNvGrpSpPr/>
          <p:nvPr/>
        </p:nvGrpSpPr>
        <p:grpSpPr>
          <a:xfrm>
            <a:off x="838663" y="426025"/>
            <a:ext cx="23793694" cy="11589906"/>
            <a:chOff x="834938" y="367341"/>
            <a:chExt cx="23793694" cy="11589906"/>
          </a:xfrm>
        </p:grpSpPr>
        <p:pic>
          <p:nvPicPr>
            <p:cNvPr id="69"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367341"/>
              <a:ext cx="23793694" cy="11589906"/>
            </a:xfrm>
            <a:prstGeom prst="rect">
              <a:avLst/>
            </a:prstGeom>
          </p:spPr>
        </p:pic>
        <p:sp>
          <p:nvSpPr>
            <p:cNvPr id="70" name="text-bubble"/>
            <p:cNvSpPr/>
            <p:nvPr/>
          </p:nvSpPr>
          <p:spPr>
            <a:xfrm>
              <a:off x="14749354" y="2913093"/>
              <a:ext cx="4866704" cy="830997"/>
            </a:xfrm>
            <a:prstGeom prst="rect">
              <a:avLst/>
            </a:prstGeom>
          </p:spPr>
          <p:txBody>
            <a:bodyPr wrap="square">
              <a:spAutoFit/>
            </a:bodyPr>
            <a:lstStyle/>
            <a:p>
              <a:pPr algn="ctr"/>
              <a:r>
                <a:rPr lang="lt-LT" sz="4800" dirty="0">
                  <a:latin typeface="Bahnschrift SemiBold SemiConden" panose="020B0502040204020203" pitchFamily="34" charset="0"/>
                </a:rPr>
                <a:t>2010–2019 m. </a:t>
              </a:r>
              <a:endParaRPr lang="lt-LT" sz="4800" dirty="0">
                <a:latin typeface="Bahnschrift SemiLight SemiConde" panose="020B0502040204020203" pitchFamily="34" charset="0"/>
              </a:endParaRPr>
            </a:p>
          </p:txBody>
        </p:sp>
      </p:grpSp>
      <p:grpSp>
        <p:nvGrpSpPr>
          <p:cNvPr id="71" name="8 klausimas" descr="ES turi reaguoti į beprecedenčius iššūkius, tokius kaip COVID-19 pandemija ir Rusijos agresijos karas prieš Ukrainą."/>
          <p:cNvGrpSpPr/>
          <p:nvPr/>
        </p:nvGrpSpPr>
        <p:grpSpPr>
          <a:xfrm>
            <a:off x="-895801" y="-79741"/>
            <a:ext cx="26185292" cy="13792702"/>
            <a:chOff x="834938" y="-240631"/>
            <a:chExt cx="23793694" cy="13792702"/>
          </a:xfrm>
        </p:grpSpPr>
        <p:pic>
          <p:nvPicPr>
            <p:cNvPr id="72"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73" name="text-bubble"/>
            <p:cNvSpPr/>
            <p:nvPr/>
          </p:nvSpPr>
          <p:spPr>
            <a:xfrm>
              <a:off x="15003225" y="2312356"/>
              <a:ext cx="4424276" cy="2308324"/>
            </a:xfrm>
            <a:prstGeom prst="rect">
              <a:avLst/>
            </a:prstGeom>
          </p:spPr>
          <p:txBody>
            <a:bodyPr wrap="square">
              <a:spAutoFit/>
            </a:bodyPr>
            <a:lstStyle/>
            <a:p>
              <a:pPr>
                <a:lnSpc>
                  <a:spcPct val="80000"/>
                </a:lnSpc>
              </a:pPr>
              <a:r>
                <a:rPr lang="lt-LT" sz="3600" dirty="0">
                  <a:latin typeface="Bahnschrift SemiBold Condensed" panose="020B0502040204020203" pitchFamily="34" charset="0"/>
                </a:rPr>
                <a:t>ES turi reaguoti į beprecedenčius iššūkius, tokius kaip COVID-19 pandemija ir Rusijos agresijos karas prieš Ukrainą.</a:t>
              </a:r>
            </a:p>
          </p:txBody>
        </p:sp>
      </p:grpSp>
      <p:grpSp>
        <p:nvGrpSpPr>
          <p:cNvPr id="74" name="8 atsakymas" descr="Nuo 2020 m. iki šių dienų"/>
          <p:cNvGrpSpPr/>
          <p:nvPr/>
        </p:nvGrpSpPr>
        <p:grpSpPr>
          <a:xfrm>
            <a:off x="8911281" y="-3836603"/>
            <a:ext cx="26185292" cy="13792702"/>
            <a:chOff x="8903844" y="-3855191"/>
            <a:chExt cx="26185292" cy="13792702"/>
          </a:xfrm>
        </p:grpSpPr>
        <p:pic>
          <p:nvPicPr>
            <p:cNvPr id="75"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flipV="1">
              <a:off x="8903844" y="-3855191"/>
              <a:ext cx="26185292" cy="13792702"/>
            </a:xfrm>
            <a:prstGeom prst="rect">
              <a:avLst/>
            </a:prstGeom>
          </p:spPr>
        </p:pic>
        <p:sp>
          <p:nvSpPr>
            <p:cNvPr id="76" name="text-bubble"/>
            <p:cNvSpPr/>
            <p:nvPr/>
          </p:nvSpPr>
          <p:spPr>
            <a:xfrm>
              <a:off x="15281790" y="5718258"/>
              <a:ext cx="3766069" cy="1274195"/>
            </a:xfrm>
            <a:prstGeom prst="rect">
              <a:avLst/>
            </a:prstGeom>
          </p:spPr>
          <p:txBody>
            <a:bodyPr wrap="square">
              <a:spAutoFit/>
            </a:bodyPr>
            <a:lstStyle/>
            <a:p>
              <a:pPr>
                <a:lnSpc>
                  <a:spcPct val="80000"/>
                </a:lnSpc>
              </a:pPr>
              <a:r>
                <a:rPr lang="lt-LT" sz="4800" dirty="0">
                  <a:latin typeface="Bahnschrift SemiBold Condensed" panose="020B0502040204020203" pitchFamily="34" charset="0"/>
                </a:rPr>
                <a:t>Nuo 2020 m. iki šių dienų</a:t>
              </a:r>
              <a:endParaRPr lang="en-150" sz="4800" dirty="0">
                <a:latin typeface="Bahnschrift Light SemiCondensed" panose="020B0502040204020203" pitchFamily="34" charset="0"/>
              </a:endParaRPr>
            </a:p>
          </p:txBody>
        </p:sp>
      </p:grpSp>
      <p:sp>
        <p:nvSpPr>
          <p:cNvPr id="30" name="footer">
            <a:extLst>
              <a:ext uri="{C183D7F6-B498-43B3-948B-1728B52AA6E4}">
                <adec:decorative xmlns:adec="http://schemas.microsoft.com/office/drawing/2017/decorative" val="1"/>
              </a:ext>
            </a:extLst>
          </p:cNvPr>
          <p:cNvSpPr/>
          <p:nvPr/>
        </p:nvSpPr>
        <p:spPr>
          <a:xfrm>
            <a:off x="0" y="12530328"/>
            <a:ext cx="24479250" cy="1225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150" dirty="0">
              <a:solidFill>
                <a:schemeClr val="bg1"/>
              </a:solidFill>
            </a:endParaRPr>
          </a:p>
        </p:txBody>
      </p:sp>
      <p:pic>
        <p:nvPicPr>
          <p:cNvPr id="32" name="eu flag">
            <a:extLs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23019996" y="12768071"/>
            <a:ext cx="1124811" cy="750191"/>
          </a:xfrm>
          <a:prstGeom prst="rect">
            <a:avLst/>
          </a:prstGeom>
        </p:spPr>
      </p:pic>
    </p:spTree>
    <p:extLst>
      <p:ext uri="{BB962C8B-B14F-4D97-AF65-F5344CB8AC3E}">
        <p14:creationId xmlns:p14="http://schemas.microsoft.com/office/powerpoint/2010/main" val="30544335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fade">
                                      <p:cBhvr>
                                        <p:cTn id="11" dur="500"/>
                                        <p:tgtEl>
                                          <p:spTgt spid="51"/>
                                        </p:tgtEl>
                                      </p:cBhvr>
                                    </p:animEffect>
                                  </p:childTnLst>
                                  <p:subTnLst>
                                    <p:set>
                                      <p:cBhvr override="childStyle">
                                        <p:cTn dur="1" fill="hold" display="0" masterRel="nextClick" afterEffect="1"/>
                                        <p:tgtEl>
                                          <p:spTgt spid="51"/>
                                        </p:tgtEl>
                                        <p:attrNameLst>
                                          <p:attrName>style.visibility</p:attrName>
                                        </p:attrNameLst>
                                      </p:cBhvr>
                                      <p:to>
                                        <p:strVal val="hidden"/>
                                      </p:to>
                                    </p:set>
                                  </p:sub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subTnLst>
                                    <p:set>
                                      <p:cBhvr override="childStyle">
                                        <p:cTn dur="1" fill="hold" display="0" masterRel="nextClick" afterEffect="1"/>
                                        <p:tgtEl>
                                          <p:spTgt spid="59"/>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500"/>
                                        <p:tgtEl>
                                          <p:spTgt spid="45"/>
                                        </p:tgtEl>
                                      </p:cBhvr>
                                    </p:animEffect>
                                  </p:childTnLst>
                                  <p:subTnLst>
                                    <p:set>
                                      <p:cBhvr override="childStyle">
                                        <p:cTn dur="1" fill="hold" display="0" masterRel="nextClick" afterEffect="1"/>
                                        <p:tgtEl>
                                          <p:spTgt spid="45"/>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childTnLst>
                                  <p:subTnLst>
                                    <p:set>
                                      <p:cBhvr override="childStyle">
                                        <p:cTn dur="1" fill="hold" display="0" masterRel="nextClick" afterEffect="1"/>
                                        <p:tgtEl>
                                          <p:spTgt spid="50"/>
                                        </p:tgtEl>
                                        <p:attrNameLst>
                                          <p:attrName>style.visibility</p:attrName>
                                        </p:attrNameLst>
                                      </p:cBhvr>
                                      <p:to>
                                        <p:strVal val="hidden"/>
                                      </p:to>
                                    </p:set>
                                  </p:sub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fade">
                                      <p:cBhvr>
                                        <p:cTn id="36" dur="500"/>
                                        <p:tgtEl>
                                          <p:spTgt spid="56"/>
                                        </p:tgtEl>
                                      </p:cBhvr>
                                    </p:animEffect>
                                  </p:childTnLst>
                                  <p:subTnLst>
                                    <p:set>
                                      <p:cBhvr override="childStyle">
                                        <p:cTn dur="1" fill="hold" display="0" masterRel="nextClick" afterEffect="1"/>
                                        <p:tgtEl>
                                          <p:spTgt spid="56"/>
                                        </p:tgtEl>
                                        <p:attrNameLst>
                                          <p:attrName>style.visibility</p:attrName>
                                        </p:attrNameLst>
                                      </p:cBhvr>
                                      <p:to>
                                        <p:strVal val="hidden"/>
                                      </p:to>
                                    </p:set>
                                  </p:sub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fade">
                                      <p:cBhvr>
                                        <p:cTn id="41" dur="500"/>
                                        <p:tgtEl>
                                          <p:spTgt spid="62"/>
                                        </p:tgtEl>
                                      </p:cBhvr>
                                    </p:animEffect>
                                  </p:childTnLst>
                                  <p:subTnLst>
                                    <p:set>
                                      <p:cBhvr override="childStyle">
                                        <p:cTn dur="1" fill="hold" display="0" masterRel="nextClick" afterEffect="1"/>
                                        <p:tgtEl>
                                          <p:spTgt spid="62"/>
                                        </p:tgtEl>
                                        <p:attrNameLst>
                                          <p:attrName>style.visibility</p:attrName>
                                        </p:attrNameLst>
                                      </p:cBhvr>
                                      <p:to>
                                        <p:strVal val="hidden"/>
                                      </p:to>
                                    </p:set>
                                  </p:sub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fade">
                                      <p:cBhvr>
                                        <p:cTn id="46" dur="500"/>
                                        <p:tgtEl>
                                          <p:spTgt spid="65"/>
                                        </p:tgtEl>
                                      </p:cBhvr>
                                    </p:animEffect>
                                  </p:childTnLst>
                                  <p:subTnLst>
                                    <p:set>
                                      <p:cBhvr override="childStyle">
                                        <p:cTn dur="1" fill="hold" display="0" masterRel="nextClick" afterEffect="1"/>
                                        <p:tgtEl>
                                          <p:spTgt spid="65"/>
                                        </p:tgtEl>
                                        <p:attrNameLst>
                                          <p:attrName>style.visibility</p:attrName>
                                        </p:attrNameLst>
                                      </p:cBhvr>
                                      <p:to>
                                        <p:strVal val="hidden"/>
                                      </p:to>
                                    </p:set>
                                  </p:sub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500"/>
                                        <p:tgtEl>
                                          <p:spTgt spid="6"/>
                                        </p:tgtEl>
                                      </p:cBhvr>
                                    </p:animEffec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fade">
                                      <p:cBhvr>
                                        <p:cTn id="56" dur="500"/>
                                        <p:tgtEl>
                                          <p:spTgt spid="38"/>
                                        </p:tgtEl>
                                      </p:cBhvr>
                                    </p:animEffect>
                                  </p:childTnLst>
                                  <p:subTnLst>
                                    <p:set>
                                      <p:cBhvr override="childStyle">
                                        <p:cTn dur="1" fill="hold" display="0" masterRel="nextClick" afterEffect="1"/>
                                        <p:tgtEl>
                                          <p:spTgt spid="38"/>
                                        </p:tgtEl>
                                        <p:attrNameLst>
                                          <p:attrName>style.visibility</p:attrName>
                                        </p:attrNameLst>
                                      </p:cBhvr>
                                      <p:to>
                                        <p:strVal val="hidden"/>
                                      </p:to>
                                    </p:set>
                                  </p:sub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500"/>
                                        <p:tgtEl>
                                          <p:spTgt spid="33"/>
                                        </p:tgtEl>
                                      </p:cBhvr>
                                    </p:animEffect>
                                  </p:childTnLst>
                                  <p:subTnLst>
                                    <p:set>
                                      <p:cBhvr override="childStyle">
                                        <p:cTn dur="1" fill="hold" display="0" masterRel="nextClick" afterEffect="1"/>
                                        <p:tgtEl>
                                          <p:spTgt spid="33"/>
                                        </p:tgtEl>
                                        <p:attrNameLst>
                                          <p:attrName>style.visibility</p:attrName>
                                        </p:attrNameLst>
                                      </p:cBhvr>
                                      <p:to>
                                        <p:strVal val="hidden"/>
                                      </p:to>
                                    </p:set>
                                  </p:sub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fade">
                                      <p:cBhvr>
                                        <p:cTn id="66" dur="500"/>
                                        <p:tgtEl>
                                          <p:spTgt spid="36"/>
                                        </p:tgtEl>
                                      </p:cBhvr>
                                    </p:animEffect>
                                  </p:childTnLst>
                                  <p:subTnLst>
                                    <p:set>
                                      <p:cBhvr override="childStyle">
                                        <p:cTn dur="1" fill="hold" display="0" masterRel="nextClick" afterEffect="1"/>
                                        <p:tgtEl>
                                          <p:spTgt spid="36"/>
                                        </p:tgtEl>
                                        <p:attrNameLst>
                                          <p:attrName>style.visibility</p:attrName>
                                        </p:attrNameLst>
                                      </p:cBhvr>
                                      <p:to>
                                        <p:strVal val="hidden"/>
                                      </p:to>
                                    </p:set>
                                  </p:sub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fade">
                                      <p:cBhvr>
                                        <p:cTn id="71" dur="500"/>
                                        <p:tgtEl>
                                          <p:spTgt spid="43"/>
                                        </p:tgtEl>
                                      </p:cBhvr>
                                    </p:animEffect>
                                  </p:childTnLst>
                                  <p:subTnLst>
                                    <p:set>
                                      <p:cBhvr override="childStyle">
                                        <p:cTn dur="1" fill="hold" display="0" masterRel="nextClick" afterEffect="1"/>
                                        <p:tgtEl>
                                          <p:spTgt spid="43"/>
                                        </p:tgtEl>
                                        <p:attrNameLst>
                                          <p:attrName>style.visibility</p:attrName>
                                        </p:attrNameLst>
                                      </p:cBhvr>
                                      <p:to>
                                        <p:strVal val="hidden"/>
                                      </p:to>
                                    </p:set>
                                  </p:subTnLst>
                                </p:cTn>
                              </p:par>
                            </p:childTnLst>
                          </p:cTn>
                        </p:par>
                      </p:childTnLst>
                    </p:cTn>
                  </p:par>
                  <p:par>
                    <p:cTn id="72" fill="hold">
                      <p:stCondLst>
                        <p:cond delay="indefinite"/>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68"/>
                                        </p:tgtEl>
                                        <p:attrNameLst>
                                          <p:attrName>style.visibility</p:attrName>
                                        </p:attrNameLst>
                                      </p:cBhvr>
                                      <p:to>
                                        <p:strVal val="visible"/>
                                      </p:to>
                                    </p:set>
                                    <p:animEffect transition="in" filter="fade">
                                      <p:cBhvr>
                                        <p:cTn id="76" dur="500"/>
                                        <p:tgtEl>
                                          <p:spTgt spid="68"/>
                                        </p:tgtEl>
                                      </p:cBhvr>
                                    </p:animEffect>
                                  </p:childTnLst>
                                  <p:subTnLst>
                                    <p:set>
                                      <p:cBhvr override="childStyle">
                                        <p:cTn dur="1" fill="hold" display="0" masterRel="nextClick" afterEffect="1"/>
                                        <p:tgtEl>
                                          <p:spTgt spid="68"/>
                                        </p:tgtEl>
                                        <p:attrNameLst>
                                          <p:attrName>style.visibility</p:attrName>
                                        </p:attrNameLst>
                                      </p:cBhvr>
                                      <p:to>
                                        <p:strVal val="hidden"/>
                                      </p:to>
                                    </p:set>
                                  </p:subTnLst>
                                </p:cTn>
                              </p:par>
                            </p:childTnLst>
                          </p:cTn>
                        </p:par>
                      </p:childTnLst>
                    </p:cTn>
                  </p:par>
                  <p:par>
                    <p:cTn id="77" fill="hold">
                      <p:stCondLst>
                        <p:cond delay="indefinite"/>
                      </p:stCondLst>
                      <p:childTnLst>
                        <p:par>
                          <p:cTn id="78" fill="hold">
                            <p:stCondLst>
                              <p:cond delay="0"/>
                            </p:stCondLst>
                            <p:childTnLst>
                              <p:par>
                                <p:cTn id="79" presetID="10" presetClass="entr" presetSubtype="0" fill="hold" nodeType="clickEffect">
                                  <p:stCondLst>
                                    <p:cond delay="0"/>
                                  </p:stCondLst>
                                  <p:childTnLst>
                                    <p:set>
                                      <p:cBhvr>
                                        <p:cTn id="80" dur="1" fill="hold">
                                          <p:stCondLst>
                                            <p:cond delay="0"/>
                                          </p:stCondLst>
                                        </p:cTn>
                                        <p:tgtEl>
                                          <p:spTgt spid="71"/>
                                        </p:tgtEl>
                                        <p:attrNameLst>
                                          <p:attrName>style.visibility</p:attrName>
                                        </p:attrNameLst>
                                      </p:cBhvr>
                                      <p:to>
                                        <p:strVal val="visible"/>
                                      </p:to>
                                    </p:set>
                                    <p:animEffect transition="in" filter="fade">
                                      <p:cBhvr>
                                        <p:cTn id="81" dur="500"/>
                                        <p:tgtEl>
                                          <p:spTgt spid="71"/>
                                        </p:tgtEl>
                                      </p:cBhvr>
                                    </p:animEffect>
                                  </p:childTnLst>
                                  <p:subTnLst>
                                    <p:set>
                                      <p:cBhvr override="childStyle">
                                        <p:cTn dur="1" fill="hold" display="0" masterRel="nextClick" afterEffect="1"/>
                                        <p:tgtEl>
                                          <p:spTgt spid="71"/>
                                        </p:tgtEl>
                                        <p:attrNameLst>
                                          <p:attrName>style.visibility</p:attrName>
                                        </p:attrNameLst>
                                      </p:cBhvr>
                                      <p:to>
                                        <p:strVal val="hidden"/>
                                      </p:to>
                                    </p:set>
                                  </p:sub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74"/>
                                        </p:tgtEl>
                                        <p:attrNameLst>
                                          <p:attrName>style.visibility</p:attrName>
                                        </p:attrNameLst>
                                      </p:cBhvr>
                                      <p:to>
                                        <p:strVal val="visible"/>
                                      </p:to>
                                    </p:set>
                                    <p:animEffect transition="in" filter="fade">
                                      <p:cBhvr>
                                        <p:cTn id="86" dur="500"/>
                                        <p:tgtEl>
                                          <p:spTgt spid="74"/>
                                        </p:tgtEl>
                                      </p:cBhvr>
                                    </p:animEffect>
                                  </p:childTnLst>
                                  <p:subTnLst>
                                    <p:set>
                                      <p:cBhvr override="childStyle">
                                        <p:cTn dur="1" fill="hold" display="0" masterRel="nextClick" afterEffect="1"/>
                                        <p:tgtEl>
                                          <p:spTgt spid="74"/>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antraštė">
            <a:extLst>
              <a:ext uri="{FF2B5EF4-FFF2-40B4-BE49-F238E27FC236}">
                <a16:creationId xmlns:a16="http://schemas.microsoft.com/office/drawing/2014/main" id="{01228B98-2AB6-6212-A865-16CDD8DCADB9}"/>
              </a:ext>
            </a:extLst>
          </p:cNvPr>
          <p:cNvSpPr>
            <a:spLocks noGrp="1"/>
          </p:cNvSpPr>
          <p:nvPr>
            <p:ph type="title" idx="4294967295"/>
          </p:nvPr>
        </p:nvSpPr>
        <p:spPr>
          <a:xfrm>
            <a:off x="0" y="-3165475"/>
            <a:ext cx="21112163" cy="2644775"/>
          </a:xfrm>
          <a:prstGeom prst="rect">
            <a:avLst/>
          </a:prstGeom>
        </p:spPr>
        <p:txBody>
          <a:bodyPr/>
          <a:lstStyle/>
          <a:p>
            <a:r>
              <a:rPr lang="lt-LT" dirty="0"/>
              <a:t>Skaidrė su informacija apie autorių teises</a:t>
            </a:r>
          </a:p>
        </p:txBody>
      </p:sp>
      <p:sp>
        <p:nvSpPr>
          <p:cNvPr id="8" name="Pastaba dėl autorių teisių"/>
          <p:cNvSpPr txBox="1">
            <a:spLocks/>
          </p:cNvSpPr>
          <p:nvPr/>
        </p:nvSpPr>
        <p:spPr>
          <a:xfrm>
            <a:off x="395992" y="11128248"/>
            <a:ext cx="13335248" cy="2163365"/>
          </a:xfrm>
          <a:prstGeom prst="rect">
            <a:avLst/>
          </a:prstGeom>
        </p:spPr>
        <p:txBody>
          <a:bodyPr vert="horz" wrap="square" lIns="91440" tIns="45720" rIns="91440" bIns="45720" rtlCol="0" anchor="b" anchorCtr="0">
            <a:noAutofit/>
          </a:bodyPr>
          <a:lstStyle>
            <a:lvl1pPr marL="0" indent="0" algn="l" defTabSz="914400" rtl="0" eaLnBrk="1" latinLnBrk="0" hangingPunct="1">
              <a:lnSpc>
                <a:spcPct val="100000"/>
              </a:lnSpc>
              <a:spcBef>
                <a:spcPts val="0"/>
              </a:spcBef>
              <a:spcAft>
                <a:spcPts val="1800"/>
              </a:spcAft>
              <a:buClr>
                <a:schemeClr val="tx2"/>
              </a:buClr>
              <a:buFont typeface="Arial" panose="020B0604020202020204" pitchFamily="34" charset="0"/>
              <a:buNone/>
              <a:defRPr sz="1400" kern="1200">
                <a:solidFill>
                  <a:schemeClr val="bg1">
                    <a:lumMod val="50000"/>
                  </a:schemeClr>
                </a:solidFill>
                <a:latin typeface="+mn-lt"/>
                <a:ea typeface="+mn-ea"/>
                <a:cs typeface="+mn-cs"/>
              </a:defRPr>
            </a:lvl1pPr>
            <a:lvl2pPr marL="4572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1800"/>
              </a:spcAft>
              <a:buClr>
                <a:srgbClr val="034EA2"/>
              </a:buClr>
              <a:buSzTx/>
              <a:buFont typeface="Arial" panose="020B0604020202020204" pitchFamily="34" charset="0"/>
              <a:buNone/>
              <a:tabLst/>
              <a:defRPr/>
            </a:pPr>
            <a:r>
              <a:rPr kumimoji="0" lang="lt-LT" sz="1600" b="1" i="0" u="none" strike="noStrike" kern="1200" cap="none" spc="0" normalizeH="0" baseline="0" noProof="0" dirty="0">
                <a:ln>
                  <a:noFill/>
                </a:ln>
                <a:solidFill>
                  <a:srgbClr val="FFFFFF">
                    <a:lumMod val="50000"/>
                  </a:srgbClr>
                </a:solidFill>
                <a:effectLst/>
                <a:uLnTx/>
                <a:uFillTx/>
                <a:latin typeface="Arial"/>
                <a:ea typeface="+mn-ea"/>
                <a:cs typeface="+mn-cs"/>
              </a:rPr>
              <a:t>© Europos Sąjunga, 2023 m.</a:t>
            </a:r>
          </a:p>
          <a:p>
            <a:pPr marL="0" marR="0" lvl="0" indent="0" algn="l" defTabSz="914400" rtl="0" eaLnBrk="1" fontAlgn="auto" latinLnBrk="0" hangingPunct="1">
              <a:lnSpc>
                <a:spcPct val="100000"/>
              </a:lnSpc>
              <a:spcBef>
                <a:spcPts val="0"/>
              </a:spcBef>
              <a:spcAft>
                <a:spcPts val="1800"/>
              </a:spcAft>
              <a:buClr>
                <a:srgbClr val="034EA2"/>
              </a:buClr>
              <a:buSzTx/>
              <a:buFont typeface="Arial" panose="020B0604020202020204" pitchFamily="34" charset="0"/>
              <a:buNone/>
              <a:tabLst/>
              <a:defRPr/>
            </a:pPr>
            <a:r>
              <a:rPr kumimoji="0" lang="lt-LT" sz="1600" i="0" u="none" strike="noStrike" kern="1200" cap="none" spc="0" normalizeH="0" baseline="0" noProof="0" dirty="0">
                <a:ln>
                  <a:noFill/>
                </a:ln>
                <a:solidFill>
                  <a:srgbClr val="FFFFFF">
                    <a:lumMod val="50000"/>
                  </a:srgbClr>
                </a:solidFill>
                <a:effectLst/>
                <a:uLnTx/>
                <a:uFillTx/>
                <a:latin typeface="Arial"/>
                <a:ea typeface="+mn-ea"/>
                <a:cs typeface="+mn-cs"/>
              </a:rPr>
              <a:t>Jei nenurodyta kitaip, šią pateiktį pakartotinai naudoti leidžiama pagal licenciją CC BY 4.0. Naudoti ar atgaminti elementus, kurių autorių teisės nepriklauso Europos Sąjungai, galima tik gavus atitinkamų teisių turėtojų leidimą.</a:t>
            </a:r>
          </a:p>
          <a:p>
            <a:pPr marL="0" marR="0" lvl="0" indent="0" algn="l" defTabSz="914400" rtl="0" eaLnBrk="1" fontAlgn="auto" latinLnBrk="0" hangingPunct="1">
              <a:lnSpc>
                <a:spcPct val="100000"/>
              </a:lnSpc>
              <a:spcBef>
                <a:spcPts val="0"/>
              </a:spcBef>
              <a:spcAft>
                <a:spcPts val="1800"/>
              </a:spcAft>
              <a:buClr>
                <a:srgbClr val="034EA2"/>
              </a:buClr>
              <a:buSzTx/>
              <a:buFont typeface="Arial" panose="020B0604020202020204" pitchFamily="34" charset="0"/>
              <a:buNone/>
              <a:tabLst/>
              <a:defRPr/>
            </a:pPr>
            <a:endParaRPr kumimoji="0" lang="lt-LT" sz="1600" i="0" u="none" strike="noStrike" kern="1200" cap="none" spc="0" normalizeH="0" baseline="0" noProof="0" dirty="0">
              <a:ln>
                <a:noFill/>
              </a:ln>
              <a:solidFill>
                <a:srgbClr val="FFFFFF">
                  <a:lumMod val="50000"/>
                </a:srgbClr>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1800"/>
              </a:spcAft>
              <a:buClr>
                <a:srgbClr val="034EA2"/>
              </a:buClr>
              <a:buSzTx/>
              <a:buFont typeface="Arial" panose="020B0604020202020204" pitchFamily="34" charset="0"/>
              <a:buNone/>
              <a:tabLst/>
              <a:defRPr/>
            </a:pPr>
            <a:r>
              <a:rPr kumimoji="0" lang="lt-LT" sz="1600" i="0" u="none" strike="noStrike" kern="1200" cap="none" spc="0" normalizeH="0" baseline="0" noProof="0" dirty="0">
                <a:ln>
                  <a:noFill/>
                </a:ln>
                <a:solidFill>
                  <a:srgbClr val="FFFFFF">
                    <a:lumMod val="50000"/>
                  </a:srgbClr>
                </a:solidFill>
                <a:effectLst/>
                <a:uLnTx/>
                <a:uFillTx/>
                <a:latin typeface="Arial"/>
                <a:ea typeface="+mn-ea"/>
                <a:cs typeface="+mn-cs"/>
              </a:rPr>
              <a:t>Nuotrauka 7 skaidrėje, šaltinis: © Adobe Stock, Jacob Lund</a:t>
            </a:r>
          </a:p>
        </p:txBody>
      </p:sp>
      <p:pic>
        <p:nvPicPr>
          <p:cNvPr id="9" name="Icon">
            <a:extLs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992" y="10949199"/>
            <a:ext cx="1023496" cy="358097"/>
          </a:xfrm>
          <a:prstGeom prst="rect">
            <a:avLst/>
          </a:prstGeom>
        </p:spPr>
      </p:pic>
      <p:sp>
        <p:nvSpPr>
          <p:cNvPr id="10" name="Rectangle 9">
            <a:extLst>
              <a:ext uri="{C183D7F6-B498-43B3-948B-1728B52AA6E4}">
                <adec:decorative xmlns:adec="http://schemas.microsoft.com/office/drawing/2017/decorative" val="1"/>
              </a:ext>
            </a:extLst>
          </p:cNvPr>
          <p:cNvSpPr/>
          <p:nvPr/>
        </p:nvSpPr>
        <p:spPr>
          <a:xfrm>
            <a:off x="0" y="0"/>
            <a:ext cx="24479250" cy="7442791"/>
          </a:xfrm>
          <a:prstGeom prst="rect">
            <a:avLst/>
          </a:prstGeom>
          <a:solidFill>
            <a:srgbClr val="F3C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150" dirty="0"/>
          </a:p>
        </p:txBody>
      </p:sp>
    </p:spTree>
    <p:extLst>
      <p:ext uri="{BB962C8B-B14F-4D97-AF65-F5344CB8AC3E}">
        <p14:creationId xmlns:p14="http://schemas.microsoft.com/office/powerpoint/2010/main" val="1342986285"/>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antraštė"/>
          <p:cNvSpPr>
            <a:spLocks noGrp="1"/>
          </p:cNvSpPr>
          <p:nvPr>
            <p:ph type="ctrTitle" idx="4294967295"/>
          </p:nvPr>
        </p:nvSpPr>
        <p:spPr>
          <a:xfrm>
            <a:off x="0" y="-3970338"/>
            <a:ext cx="22552025" cy="2478088"/>
          </a:xfrm>
          <a:prstGeom prst="rect">
            <a:avLst/>
          </a:prstGeom>
        </p:spPr>
        <p:txBody>
          <a:bodyPr>
            <a:noAutofit/>
          </a:bodyPr>
          <a:lstStyle/>
          <a:p>
            <a:pPr algn="l"/>
            <a:r>
              <a:rPr lang="lt-LT" sz="12000" dirty="0">
                <a:solidFill>
                  <a:schemeClr val="bg1"/>
                </a:solidFill>
                <a:latin typeface="Bahnschrift bold" panose="020B0502040204020203" pitchFamily="34" charset="0"/>
              </a:rPr>
              <a:t>Faktai apie ES. Viktorina</a:t>
            </a:r>
          </a:p>
        </p:txBody>
      </p:sp>
      <p:sp>
        <p:nvSpPr>
          <p:cNvPr id="7" name="Antraštė">
            <a:extLst>
              <a:ext uri="{FF2B5EF4-FFF2-40B4-BE49-F238E27FC236}">
                <a16:creationId xmlns:a16="http://schemas.microsoft.com/office/drawing/2014/main" id="{FA9CC178-7E19-365E-3287-8F609B1C2B64}"/>
              </a:ext>
            </a:extLst>
          </p:cNvPr>
          <p:cNvSpPr txBox="1">
            <a:spLocks/>
          </p:cNvSpPr>
          <p:nvPr/>
        </p:nvSpPr>
        <p:spPr>
          <a:xfrm>
            <a:off x="503501" y="2644704"/>
            <a:ext cx="11160277" cy="2055256"/>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lt-LT" sz="12000" dirty="0">
                <a:solidFill>
                  <a:schemeClr val="bg1"/>
                </a:solidFill>
                <a:latin typeface="Bahnschrift bold" panose="020B0502040204020203" pitchFamily="34" charset="0"/>
              </a:rPr>
              <a:t>Ar žinote...?</a:t>
            </a:r>
          </a:p>
        </p:txBody>
      </p:sp>
      <p:sp>
        <p:nvSpPr>
          <p:cNvPr id="3" name="1 klausimas"/>
          <p:cNvSpPr>
            <a:spLocks noGrp="1"/>
          </p:cNvSpPr>
          <p:nvPr>
            <p:ph type="subTitle" idx="4294967295"/>
          </p:nvPr>
        </p:nvSpPr>
        <p:spPr>
          <a:xfrm>
            <a:off x="655774" y="4893758"/>
            <a:ext cx="8586197" cy="1389339"/>
          </a:xfrm>
          <a:prstGeom prst="rect">
            <a:avLst/>
          </a:prstGeom>
        </p:spPr>
        <p:txBody>
          <a:bodyPr>
            <a:noAutofit/>
          </a:bodyPr>
          <a:lstStyle/>
          <a:p>
            <a:pPr marL="0" indent="0">
              <a:lnSpc>
                <a:spcPct val="100000"/>
              </a:lnSpc>
              <a:buNone/>
            </a:pPr>
            <a:r>
              <a:rPr lang="lt-LT" sz="4200" dirty="0">
                <a:solidFill>
                  <a:srgbClr val="243C7C"/>
                </a:solidFill>
                <a:latin typeface="Bahnschrift SemiLight SemiConde" panose="020B0502040204020203" pitchFamily="34" charset="0"/>
              </a:rPr>
              <a:t>Kurioje ES šalyje gyvena daugiausia gyventojų iki 15 metų amžiaus?</a:t>
            </a:r>
            <a:endParaRPr lang="en-150" sz="4200" dirty="0">
              <a:solidFill>
                <a:srgbClr val="243C7C"/>
              </a:solidFill>
              <a:latin typeface="Bahnschrift SemiLight SemiConde" panose="020B0502040204020203" pitchFamily="34" charset="0"/>
            </a:endParaRPr>
          </a:p>
        </p:txBody>
      </p:sp>
      <p:pic>
        <p:nvPicPr>
          <p:cNvPr id="48" name="1 paveikslėlis" descr="Europos Sąjungos žemėlapis, kuriame išryškinta Prancūzija"/>
          <p:cNvPicPr>
            <a:picLocks noChangeAspect="1"/>
          </p:cNvPicPr>
          <p:nvPr/>
        </p:nvPicPr>
        <p:blipFill rotWithShape="1">
          <a:blip r:embed="rId3">
            <a:extLst>
              <a:ext uri="{28A0092B-C50C-407E-A947-70E740481C1C}">
                <a14:useLocalDpi xmlns:a14="http://schemas.microsoft.com/office/drawing/2010/main" val="0"/>
              </a:ext>
            </a:extLst>
          </a:blip>
          <a:srcRect l="50286"/>
          <a:stretch/>
        </p:blipFill>
        <p:spPr>
          <a:xfrm>
            <a:off x="12523911" y="-328291"/>
            <a:ext cx="12089976" cy="13679488"/>
          </a:xfrm>
          <a:prstGeom prst="rect">
            <a:avLst/>
          </a:prstGeom>
        </p:spPr>
      </p:pic>
      <p:cxnSp>
        <p:nvCxnSpPr>
          <p:cNvPr id="49" name="Elbow Connector fr">
            <a:extLst>
              <a:ext uri="{C183D7F6-B498-43B3-948B-1728B52AA6E4}">
                <adec:decorative xmlns:adec="http://schemas.microsoft.com/office/drawing/2017/decorative" val="1"/>
              </a:ext>
            </a:extLst>
          </p:cNvPr>
          <p:cNvCxnSpPr/>
          <p:nvPr/>
        </p:nvCxnSpPr>
        <p:spPr>
          <a:xfrm rot="10800000">
            <a:off x="12823494" y="7090995"/>
            <a:ext cx="3031958" cy="1094876"/>
          </a:xfrm>
          <a:prstGeom prst="bentConnector3">
            <a:avLst/>
          </a:prstGeom>
          <a:ln w="57150">
            <a:solidFill>
              <a:srgbClr val="E6483C"/>
            </a:solidFill>
          </a:ln>
        </p:spPr>
        <p:style>
          <a:lnRef idx="3">
            <a:schemeClr val="accent2"/>
          </a:lnRef>
          <a:fillRef idx="0">
            <a:schemeClr val="accent2"/>
          </a:fillRef>
          <a:effectRef idx="2">
            <a:schemeClr val="accent2"/>
          </a:effectRef>
          <a:fontRef idx="minor">
            <a:schemeClr val="tx1"/>
          </a:fontRef>
        </p:style>
      </p:cxnSp>
      <p:sp>
        <p:nvSpPr>
          <p:cNvPr id="50" name="Rectangle fr">
            <a:extLst>
              <a:ext uri="{C183D7F6-B498-43B3-948B-1728B52AA6E4}">
                <adec:decorative xmlns:adec="http://schemas.microsoft.com/office/drawing/2017/decorative" val="1"/>
              </a:ext>
            </a:extLst>
          </p:cNvPr>
          <p:cNvSpPr/>
          <p:nvPr/>
        </p:nvSpPr>
        <p:spPr>
          <a:xfrm>
            <a:off x="15783262" y="8102813"/>
            <a:ext cx="192506" cy="192506"/>
          </a:xfrm>
          <a:prstGeom prst="rect">
            <a:avLst/>
          </a:prstGeom>
          <a:solidFill>
            <a:srgbClr val="E6483C"/>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150" dirty="0"/>
          </a:p>
        </p:txBody>
      </p:sp>
      <p:sp>
        <p:nvSpPr>
          <p:cNvPr id="51" name="1 atsakymo teksto laukelis"/>
          <p:cNvSpPr txBox="1"/>
          <p:nvPr userDrawn="1"/>
        </p:nvSpPr>
        <p:spPr>
          <a:xfrm>
            <a:off x="10708350" y="7175813"/>
            <a:ext cx="3631122" cy="461665"/>
          </a:xfrm>
          <a:prstGeom prst="rect">
            <a:avLst/>
          </a:prstGeom>
          <a:noFill/>
        </p:spPr>
        <p:txBody>
          <a:bodyPr wrap="none" rtlCol="0">
            <a:spAutoFit/>
          </a:bodyPr>
          <a:lstStyle/>
          <a:p>
            <a:r>
              <a:rPr lang="lt-LT" sz="2400" dirty="0">
                <a:solidFill>
                  <a:srgbClr val="243C7C"/>
                </a:solidFill>
                <a:latin typeface="Bahnschrift SemiBold Condensed" panose="020B0502040204020203" pitchFamily="34" charset="0"/>
              </a:rPr>
              <a:t>Prancūzijoje: 11 991 684 – 2021 m. </a:t>
            </a:r>
          </a:p>
        </p:txBody>
      </p:sp>
      <p:sp>
        <p:nvSpPr>
          <p:cNvPr id="25" name="2 klausimas"/>
          <p:cNvSpPr txBox="1">
            <a:spLocks/>
          </p:cNvSpPr>
          <p:nvPr/>
        </p:nvSpPr>
        <p:spPr>
          <a:xfrm>
            <a:off x="655773" y="6363363"/>
            <a:ext cx="10352157" cy="1988022"/>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100000"/>
              </a:lnSpc>
            </a:pPr>
            <a:r>
              <a:rPr lang="lt-LT" sz="4200" dirty="0">
                <a:solidFill>
                  <a:srgbClr val="243C7C"/>
                </a:solidFill>
                <a:latin typeface="Bahnschrift SemiLight SemiConde" panose="020B0502040204020203" pitchFamily="34" charset="0"/>
              </a:rPr>
              <a:t>Kurioje ES šalyje yra didžiausia užsieniečių dalis, palyginti su visu jos gyventojų skaičiumi?</a:t>
            </a:r>
            <a:endParaRPr lang="en-150" sz="4200" dirty="0">
              <a:solidFill>
                <a:srgbClr val="243C7C"/>
              </a:solidFill>
              <a:latin typeface="Bahnschrift SemiLight SemiConde" panose="020B0502040204020203" pitchFamily="34" charset="0"/>
            </a:endParaRPr>
          </a:p>
        </p:txBody>
      </p:sp>
      <p:pic>
        <p:nvPicPr>
          <p:cNvPr id="53" name="2 paveikslėlis" descr="Europos Sąjungos žemėlapis, kuriame išryškintas Liuksemburgas"/>
          <p:cNvPicPr>
            <a:picLocks noChangeAspect="1"/>
          </p:cNvPicPr>
          <p:nvPr/>
        </p:nvPicPr>
        <p:blipFill rotWithShape="1">
          <a:blip r:embed="rId4">
            <a:extLst>
              <a:ext uri="{28A0092B-C50C-407E-A947-70E740481C1C}">
                <a14:useLocalDpi xmlns:a14="http://schemas.microsoft.com/office/drawing/2010/main" val="0"/>
              </a:ext>
            </a:extLst>
          </a:blip>
          <a:srcRect l="47182"/>
          <a:stretch/>
        </p:blipFill>
        <p:spPr>
          <a:xfrm>
            <a:off x="11773267" y="-250583"/>
            <a:ext cx="12818673" cy="13651596"/>
          </a:xfrm>
          <a:prstGeom prst="rect">
            <a:avLst/>
          </a:prstGeom>
        </p:spPr>
      </p:pic>
      <p:cxnSp>
        <p:nvCxnSpPr>
          <p:cNvPr id="54" name="Elbow Connector lux">
            <a:extLst>
              <a:ext uri="{C183D7F6-B498-43B3-948B-1728B52AA6E4}">
                <adec:decorative xmlns:adec="http://schemas.microsoft.com/office/drawing/2017/decorative" val="1"/>
              </a:ext>
            </a:extLst>
          </p:cNvPr>
          <p:cNvCxnSpPr/>
          <p:nvPr/>
        </p:nvCxnSpPr>
        <p:spPr>
          <a:xfrm rot="10800000">
            <a:off x="15336253" y="6096307"/>
            <a:ext cx="1607281" cy="1053655"/>
          </a:xfrm>
          <a:prstGeom prst="bentConnector3">
            <a:avLst/>
          </a:prstGeom>
          <a:ln w="57150">
            <a:solidFill>
              <a:srgbClr val="E6483C"/>
            </a:solidFill>
          </a:ln>
        </p:spPr>
        <p:style>
          <a:lnRef idx="3">
            <a:schemeClr val="accent2"/>
          </a:lnRef>
          <a:fillRef idx="0">
            <a:schemeClr val="accent2"/>
          </a:fillRef>
          <a:effectRef idx="2">
            <a:schemeClr val="accent2"/>
          </a:effectRef>
          <a:fontRef idx="minor">
            <a:schemeClr val="tx1"/>
          </a:fontRef>
        </p:style>
      </p:cxnSp>
      <p:sp>
        <p:nvSpPr>
          <p:cNvPr id="55" name="Rectangle lux">
            <a:extLst>
              <a:ext uri="{C183D7F6-B498-43B3-948B-1728B52AA6E4}">
                <adec:decorative xmlns:adec="http://schemas.microsoft.com/office/drawing/2017/decorative" val="1"/>
              </a:ext>
            </a:extLst>
          </p:cNvPr>
          <p:cNvSpPr/>
          <p:nvPr/>
        </p:nvSpPr>
        <p:spPr>
          <a:xfrm>
            <a:off x="16951556" y="7065163"/>
            <a:ext cx="192506" cy="192506"/>
          </a:xfrm>
          <a:prstGeom prst="rect">
            <a:avLst/>
          </a:prstGeom>
          <a:solidFill>
            <a:srgbClr val="E6483C"/>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150" dirty="0"/>
          </a:p>
        </p:txBody>
      </p:sp>
      <p:sp>
        <p:nvSpPr>
          <p:cNvPr id="56" name="2 atsakymo teksto laukelis"/>
          <p:cNvSpPr txBox="1"/>
          <p:nvPr/>
        </p:nvSpPr>
        <p:spPr>
          <a:xfrm>
            <a:off x="12523911" y="6140422"/>
            <a:ext cx="3671198" cy="461665"/>
          </a:xfrm>
          <a:prstGeom prst="rect">
            <a:avLst/>
          </a:prstGeom>
          <a:noFill/>
        </p:spPr>
        <p:txBody>
          <a:bodyPr wrap="none" rtlCol="0">
            <a:spAutoFit/>
          </a:bodyPr>
          <a:lstStyle/>
          <a:p>
            <a:r>
              <a:rPr lang="lt-LT" sz="2400" dirty="0">
                <a:solidFill>
                  <a:srgbClr val="243C7C"/>
                </a:solidFill>
                <a:latin typeface="Bahnschrift SemiBold Condensed" panose="020B0502040204020203" pitchFamily="34" charset="0"/>
              </a:rPr>
              <a:t>Liuksemburge: 47 proc. – 2022 m. </a:t>
            </a:r>
          </a:p>
        </p:txBody>
      </p:sp>
      <p:sp>
        <p:nvSpPr>
          <p:cNvPr id="33" name="3 klausimas"/>
          <p:cNvSpPr txBox="1">
            <a:spLocks/>
          </p:cNvSpPr>
          <p:nvPr/>
        </p:nvSpPr>
        <p:spPr>
          <a:xfrm>
            <a:off x="655775" y="7935837"/>
            <a:ext cx="9157696" cy="854646"/>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100000"/>
              </a:lnSpc>
            </a:pPr>
            <a:r>
              <a:rPr lang="lt-LT" sz="4200" dirty="0">
                <a:solidFill>
                  <a:srgbClr val="243C7C"/>
                </a:solidFill>
                <a:latin typeface="Bahnschrift SemiLight SemiConde" panose="020B0502040204020203" pitchFamily="34" charset="0"/>
              </a:rPr>
              <a:t>Kurios šalies gyventojai labiausiai pasitiki Europos Sąjunga?</a:t>
            </a:r>
          </a:p>
        </p:txBody>
      </p:sp>
      <p:pic>
        <p:nvPicPr>
          <p:cNvPr id="58" name="3 paveikslėlis" descr="Europos Sąjungos žemėlapis, kuriame išryškinta Malta"/>
          <p:cNvPicPr>
            <a:picLocks noChangeAspect="1"/>
          </p:cNvPicPr>
          <p:nvPr/>
        </p:nvPicPr>
        <p:blipFill rotWithShape="1">
          <a:blip r:embed="rId5">
            <a:extLst>
              <a:ext uri="{28A0092B-C50C-407E-A947-70E740481C1C}">
                <a14:useLocalDpi xmlns:a14="http://schemas.microsoft.com/office/drawing/2010/main" val="0"/>
              </a:ext>
            </a:extLst>
          </a:blip>
          <a:srcRect l="51442"/>
          <a:stretch/>
        </p:blipFill>
        <p:spPr>
          <a:xfrm>
            <a:off x="12801845" y="-255753"/>
            <a:ext cx="11802380" cy="13671873"/>
          </a:xfrm>
          <a:prstGeom prst="rect">
            <a:avLst/>
          </a:prstGeom>
          <a:noFill/>
        </p:spPr>
      </p:pic>
      <p:sp>
        <p:nvSpPr>
          <p:cNvPr id="60" name="Rectangle malt">
            <a:extLst>
              <a:ext uri="{C183D7F6-B498-43B3-948B-1728B52AA6E4}">
                <adec:decorative xmlns:adec="http://schemas.microsoft.com/office/drawing/2017/decorative" val="1"/>
              </a:ext>
            </a:extLst>
          </p:cNvPr>
          <p:cNvSpPr/>
          <p:nvPr/>
        </p:nvSpPr>
        <p:spPr>
          <a:xfrm>
            <a:off x="18920722" y="11826263"/>
            <a:ext cx="192506" cy="175005"/>
          </a:xfrm>
          <a:prstGeom prst="rect">
            <a:avLst/>
          </a:prstGeom>
          <a:solidFill>
            <a:srgbClr val="E6483C"/>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150" dirty="0"/>
          </a:p>
        </p:txBody>
      </p:sp>
      <p:sp>
        <p:nvSpPr>
          <p:cNvPr id="61" name="3 atsakymo teksto laukelis"/>
          <p:cNvSpPr txBox="1"/>
          <p:nvPr/>
        </p:nvSpPr>
        <p:spPr>
          <a:xfrm>
            <a:off x="14761029" y="10934595"/>
            <a:ext cx="3335803" cy="1200329"/>
          </a:xfrm>
          <a:prstGeom prst="rect">
            <a:avLst/>
          </a:prstGeom>
          <a:noFill/>
        </p:spPr>
        <p:txBody>
          <a:bodyPr wrap="square" rtlCol="0">
            <a:spAutoFit/>
          </a:bodyPr>
          <a:lstStyle/>
          <a:p>
            <a:pPr algn="r"/>
            <a:r>
              <a:rPr lang="en-150" sz="2400" dirty="0">
                <a:solidFill>
                  <a:srgbClr val="243C7C"/>
                </a:solidFill>
                <a:latin typeface="Bahnschrift SemiBold Condensed" panose="020B0502040204020203" pitchFamily="34" charset="0"/>
              </a:rPr>
              <a:t>didžiausia dalis (71 proc.) Maltoje, mažiausia – Prancūzijoje (34 proc.)</a:t>
            </a:r>
          </a:p>
        </p:txBody>
      </p:sp>
      <p:sp>
        <p:nvSpPr>
          <p:cNvPr id="39" name="4 klausimas"/>
          <p:cNvSpPr txBox="1">
            <a:spLocks/>
          </p:cNvSpPr>
          <p:nvPr/>
        </p:nvSpPr>
        <p:spPr>
          <a:xfrm>
            <a:off x="655775" y="9436320"/>
            <a:ext cx="10352156" cy="1227376"/>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100000"/>
              </a:lnSpc>
            </a:pPr>
            <a:r>
              <a:rPr lang="lt-LT" sz="4200" dirty="0">
                <a:solidFill>
                  <a:srgbClr val="243C7C"/>
                </a:solidFill>
                <a:latin typeface="Bahnschrift SemiLight SemiConde" panose="020B0502040204020203" pitchFamily="34" charset="0"/>
              </a:rPr>
              <a:t>Kokia procentinė žmonių dalis ES gyvena kaimo vietovėse?</a:t>
            </a:r>
            <a:endParaRPr lang="en-150" sz="4200" dirty="0">
              <a:solidFill>
                <a:srgbClr val="243C7C"/>
              </a:solidFill>
              <a:latin typeface="Bahnschrift SemiLight SemiConde" panose="020B0502040204020203" pitchFamily="34" charset="0"/>
            </a:endParaRPr>
          </a:p>
        </p:txBody>
      </p:sp>
      <p:cxnSp>
        <p:nvCxnSpPr>
          <p:cNvPr id="59" name="Elbow Connector Malta">
            <a:extLst>
              <a:ext uri="{C183D7F6-B498-43B3-948B-1728B52AA6E4}">
                <adec:decorative xmlns:adec="http://schemas.microsoft.com/office/drawing/2017/decorative" val="1"/>
              </a:ext>
            </a:extLst>
          </p:cNvPr>
          <p:cNvCxnSpPr/>
          <p:nvPr/>
        </p:nvCxnSpPr>
        <p:spPr>
          <a:xfrm rot="10800000">
            <a:off x="17313441" y="10947349"/>
            <a:ext cx="1607281" cy="957868"/>
          </a:xfrm>
          <a:prstGeom prst="bentConnector3">
            <a:avLst/>
          </a:prstGeom>
          <a:ln w="57150">
            <a:solidFill>
              <a:srgbClr val="E6483C"/>
            </a:solidFill>
          </a:ln>
        </p:spPr>
        <p:style>
          <a:lnRef idx="3">
            <a:schemeClr val="accent2"/>
          </a:lnRef>
          <a:fillRef idx="0">
            <a:schemeClr val="accent2"/>
          </a:fillRef>
          <a:effectRef idx="2">
            <a:schemeClr val="accent2"/>
          </a:effectRef>
          <a:fontRef idx="minor">
            <a:schemeClr val="tx1"/>
          </a:fontRef>
        </p:style>
      </p:cxnSp>
      <p:sp>
        <p:nvSpPr>
          <p:cNvPr id="63" name="4 atsakymo teksto laukelis"/>
          <p:cNvSpPr txBox="1"/>
          <p:nvPr/>
        </p:nvSpPr>
        <p:spPr>
          <a:xfrm>
            <a:off x="12815472" y="1781041"/>
            <a:ext cx="4128061" cy="830997"/>
          </a:xfrm>
          <a:prstGeom prst="rect">
            <a:avLst/>
          </a:prstGeom>
          <a:noFill/>
        </p:spPr>
        <p:txBody>
          <a:bodyPr wrap="square" rtlCol="0">
            <a:spAutoFit/>
          </a:bodyPr>
          <a:lstStyle/>
          <a:p>
            <a:r>
              <a:rPr lang="lt-LT" sz="2400" dirty="0">
                <a:solidFill>
                  <a:srgbClr val="243C7C"/>
                </a:solidFill>
                <a:latin typeface="Bahnschrift SemiBold Condensed" panose="020B0502040204020203" pitchFamily="34" charset="0"/>
              </a:rPr>
              <a:t>2021 m. – 25,2 proc. (miesteliuose – 35,9 proc., miestuose – 38,9 proc.)</a:t>
            </a:r>
          </a:p>
        </p:txBody>
      </p:sp>
      <p:sp>
        <p:nvSpPr>
          <p:cNvPr id="44" name="5 klausimas"/>
          <p:cNvSpPr txBox="1">
            <a:spLocks/>
          </p:cNvSpPr>
          <p:nvPr/>
        </p:nvSpPr>
        <p:spPr>
          <a:xfrm>
            <a:off x="655774" y="10794328"/>
            <a:ext cx="9157697" cy="1266223"/>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100000"/>
              </a:lnSpc>
            </a:pPr>
            <a:r>
              <a:rPr lang="lt-LT" sz="4200" dirty="0">
                <a:solidFill>
                  <a:srgbClr val="243C7C"/>
                </a:solidFill>
                <a:latin typeface="Bahnschrift SemiLight SemiConde" panose="020B0502040204020203" pitchFamily="34" charset="0"/>
              </a:rPr>
              <a:t>Kokia procentinė žmonių dalis ES kalba daugiau nei viena kalba?</a:t>
            </a:r>
            <a:endParaRPr lang="en-150" sz="4200" dirty="0">
              <a:solidFill>
                <a:srgbClr val="243C7C"/>
              </a:solidFill>
              <a:latin typeface="Bahnschrift SemiLight SemiConde" panose="020B0502040204020203" pitchFamily="34" charset="0"/>
            </a:endParaRPr>
          </a:p>
        </p:txBody>
      </p:sp>
      <p:sp>
        <p:nvSpPr>
          <p:cNvPr id="66" name="5 atsakymo teksto laukelis"/>
          <p:cNvSpPr txBox="1"/>
          <p:nvPr/>
        </p:nvSpPr>
        <p:spPr>
          <a:xfrm>
            <a:off x="12815473" y="2655331"/>
            <a:ext cx="3328432" cy="461665"/>
          </a:xfrm>
          <a:prstGeom prst="rect">
            <a:avLst/>
          </a:prstGeom>
          <a:noFill/>
        </p:spPr>
        <p:txBody>
          <a:bodyPr wrap="square" rtlCol="0">
            <a:spAutoFit/>
          </a:bodyPr>
          <a:lstStyle/>
          <a:p>
            <a:r>
              <a:rPr lang="lt-LT" sz="2400" dirty="0">
                <a:solidFill>
                  <a:srgbClr val="243C7C"/>
                </a:solidFill>
                <a:latin typeface="Bahnschrift SemiBold Condensed" panose="020B0502040204020203" pitchFamily="34" charset="0"/>
              </a:rPr>
              <a:t>2016 m. – 64,6 proc.</a:t>
            </a:r>
          </a:p>
        </p:txBody>
      </p:sp>
      <p:sp>
        <p:nvSpPr>
          <p:cNvPr id="67" name="Rectangle 5">
            <a:extLst>
              <a:ext uri="{C183D7F6-B498-43B3-948B-1728B52AA6E4}">
                <adec:decorative xmlns:adec="http://schemas.microsoft.com/office/drawing/2017/decorative" val="1"/>
              </a:ext>
            </a:extLst>
          </p:cNvPr>
          <p:cNvSpPr/>
          <p:nvPr/>
        </p:nvSpPr>
        <p:spPr>
          <a:xfrm>
            <a:off x="12571822" y="2819983"/>
            <a:ext cx="192506" cy="175005"/>
          </a:xfrm>
          <a:prstGeom prst="rect">
            <a:avLst/>
          </a:prstGeom>
          <a:solidFill>
            <a:srgbClr val="243C7C"/>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150" dirty="0"/>
          </a:p>
        </p:txBody>
      </p:sp>
      <p:sp>
        <p:nvSpPr>
          <p:cNvPr id="64" name="Rectangle 4">
            <a:extLst>
              <a:ext uri="{C183D7F6-B498-43B3-948B-1728B52AA6E4}">
                <adec:decorative xmlns:adec="http://schemas.microsoft.com/office/drawing/2017/decorative" val="1"/>
              </a:ext>
            </a:extLst>
          </p:cNvPr>
          <p:cNvSpPr/>
          <p:nvPr/>
        </p:nvSpPr>
        <p:spPr>
          <a:xfrm>
            <a:off x="12571822" y="1945693"/>
            <a:ext cx="192506" cy="175005"/>
          </a:xfrm>
          <a:prstGeom prst="rect">
            <a:avLst/>
          </a:prstGeom>
          <a:solidFill>
            <a:srgbClr val="243C7C"/>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150" dirty="0"/>
          </a:p>
        </p:txBody>
      </p:sp>
    </p:spTree>
    <p:extLst>
      <p:ext uri="{BB962C8B-B14F-4D97-AF65-F5344CB8AC3E}">
        <p14:creationId xmlns:p14="http://schemas.microsoft.com/office/powerpoint/2010/main" val="32588994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300"/>
                                        <p:tgtEl>
                                          <p:spTgt spid="7"/>
                                        </p:tgtEl>
                                      </p:cBhvr>
                                    </p:animEffect>
                                  </p:childTnLst>
                                </p:cTn>
                              </p:par>
                            </p:childTnLst>
                          </p:cTn>
                        </p:par>
                        <p:par>
                          <p:cTn id="8" fill="hold">
                            <p:stCondLst>
                              <p:cond delay="300"/>
                            </p:stCondLst>
                            <p:childTnLst>
                              <p:par>
                                <p:cTn id="9" presetID="47"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300"/>
                                        <p:tgtEl>
                                          <p:spTgt spid="3"/>
                                        </p:tgtEl>
                                      </p:cBhvr>
                                    </p:animEffect>
                                    <p:anim calcmode="lin" valueType="num">
                                      <p:cBhvr>
                                        <p:cTn id="12" dur="300" fill="hold"/>
                                        <p:tgtEl>
                                          <p:spTgt spid="3"/>
                                        </p:tgtEl>
                                        <p:attrNameLst>
                                          <p:attrName>ppt_x</p:attrName>
                                        </p:attrNameLst>
                                      </p:cBhvr>
                                      <p:tavLst>
                                        <p:tav tm="0">
                                          <p:val>
                                            <p:strVal val="#ppt_x"/>
                                          </p:val>
                                        </p:tav>
                                        <p:tav tm="100000">
                                          <p:val>
                                            <p:strVal val="#ppt_x"/>
                                          </p:val>
                                        </p:tav>
                                      </p:tavLst>
                                    </p:anim>
                                    <p:anim calcmode="lin" valueType="num">
                                      <p:cBhvr>
                                        <p:cTn id="13" dur="3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repeatCount="2000" fill="hold" nodeType="clickEffect">
                                  <p:stCondLst>
                                    <p:cond delay="500"/>
                                  </p:stCondLst>
                                  <p:childTnLst>
                                    <p:set>
                                      <p:cBhvr>
                                        <p:cTn id="17" dur="1" fill="hold">
                                          <p:stCondLst>
                                            <p:cond delay="0"/>
                                          </p:stCondLst>
                                        </p:cTn>
                                        <p:tgtEl>
                                          <p:spTgt spid="48"/>
                                        </p:tgtEl>
                                        <p:attrNameLst>
                                          <p:attrName>style.visibility</p:attrName>
                                        </p:attrNameLst>
                                      </p:cBhvr>
                                      <p:to>
                                        <p:strVal val="visible"/>
                                      </p:to>
                                    </p:set>
                                    <p:animEffect transition="in" filter="wipe(left)">
                                      <p:cBhvr>
                                        <p:cTn id="18" dur="200"/>
                                        <p:tgtEl>
                                          <p:spTgt spid="48"/>
                                        </p:tgtEl>
                                      </p:cBhvr>
                                    </p:animEffect>
                                  </p:childTnLst>
                                </p:cTn>
                              </p:par>
                              <p:par>
                                <p:cTn id="19" presetID="22" presetClass="entr" presetSubtype="4" fill="hold" grpId="0" nodeType="withEffect">
                                  <p:stCondLst>
                                    <p:cond delay="500"/>
                                  </p:stCondLst>
                                  <p:childTnLst>
                                    <p:set>
                                      <p:cBhvr>
                                        <p:cTn id="20" dur="1" fill="hold">
                                          <p:stCondLst>
                                            <p:cond delay="0"/>
                                          </p:stCondLst>
                                        </p:cTn>
                                        <p:tgtEl>
                                          <p:spTgt spid="50"/>
                                        </p:tgtEl>
                                        <p:attrNameLst>
                                          <p:attrName>style.visibility</p:attrName>
                                        </p:attrNameLst>
                                      </p:cBhvr>
                                      <p:to>
                                        <p:strVal val="visible"/>
                                      </p:to>
                                    </p:set>
                                    <p:animEffect transition="in" filter="wipe(down)">
                                      <p:cBhvr>
                                        <p:cTn id="21" dur="500"/>
                                        <p:tgtEl>
                                          <p:spTgt spid="50"/>
                                        </p:tgtEl>
                                      </p:cBhvr>
                                    </p:animEffect>
                                  </p:childTnLst>
                                </p:cTn>
                              </p:par>
                              <p:par>
                                <p:cTn id="22" presetID="22" presetClass="entr" presetSubtype="4" fill="hold" nodeType="withEffect">
                                  <p:stCondLst>
                                    <p:cond delay="500"/>
                                  </p:stCondLst>
                                  <p:childTnLst>
                                    <p:set>
                                      <p:cBhvr>
                                        <p:cTn id="23" dur="1" fill="hold">
                                          <p:stCondLst>
                                            <p:cond delay="0"/>
                                          </p:stCondLst>
                                        </p:cTn>
                                        <p:tgtEl>
                                          <p:spTgt spid="49"/>
                                        </p:tgtEl>
                                        <p:attrNameLst>
                                          <p:attrName>style.visibility</p:attrName>
                                        </p:attrNameLst>
                                      </p:cBhvr>
                                      <p:to>
                                        <p:strVal val="visible"/>
                                      </p:to>
                                    </p:set>
                                    <p:animEffect transition="in" filter="wipe(down)">
                                      <p:cBhvr>
                                        <p:cTn id="24" dur="500"/>
                                        <p:tgtEl>
                                          <p:spTgt spid="49"/>
                                        </p:tgtEl>
                                      </p:cBhvr>
                                    </p:animEffect>
                                  </p:childTnLst>
                                </p:cTn>
                              </p:par>
                            </p:childTnLst>
                          </p:cTn>
                        </p:par>
                        <p:par>
                          <p:cTn id="25" fill="hold">
                            <p:stCondLst>
                              <p:cond delay="1000"/>
                            </p:stCondLst>
                            <p:childTnLst>
                              <p:par>
                                <p:cTn id="26" presetID="22" presetClass="entr" presetSubtype="8" repeatCount="2000" fill="hold" grpId="0" nodeType="after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wipe(left)">
                                      <p:cBhvr>
                                        <p:cTn id="28" dur="200"/>
                                        <p:tgtEl>
                                          <p:spTgt spid="51"/>
                                        </p:tgtEl>
                                      </p:cBhvr>
                                    </p:animEffect>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grpId="0" nodeType="click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300"/>
                                        <p:tgtEl>
                                          <p:spTgt spid="25"/>
                                        </p:tgtEl>
                                      </p:cBhvr>
                                    </p:animEffect>
                                    <p:anim calcmode="lin" valueType="num">
                                      <p:cBhvr>
                                        <p:cTn id="34" dur="300" fill="hold"/>
                                        <p:tgtEl>
                                          <p:spTgt spid="25"/>
                                        </p:tgtEl>
                                        <p:attrNameLst>
                                          <p:attrName>ppt_x</p:attrName>
                                        </p:attrNameLst>
                                      </p:cBhvr>
                                      <p:tavLst>
                                        <p:tav tm="0">
                                          <p:val>
                                            <p:strVal val="#ppt_x"/>
                                          </p:val>
                                        </p:tav>
                                        <p:tav tm="100000">
                                          <p:val>
                                            <p:strVal val="#ppt_x"/>
                                          </p:val>
                                        </p:tav>
                                      </p:tavLst>
                                    </p:anim>
                                    <p:anim calcmode="lin" valueType="num">
                                      <p:cBhvr>
                                        <p:cTn id="35" dur="3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8" repeatCount="2000" fill="hold" nodeType="clickEffect">
                                  <p:stCondLst>
                                    <p:cond delay="500"/>
                                  </p:stCondLst>
                                  <p:childTnLst>
                                    <p:set>
                                      <p:cBhvr>
                                        <p:cTn id="39" dur="1" fill="hold">
                                          <p:stCondLst>
                                            <p:cond delay="0"/>
                                          </p:stCondLst>
                                        </p:cTn>
                                        <p:tgtEl>
                                          <p:spTgt spid="53"/>
                                        </p:tgtEl>
                                        <p:attrNameLst>
                                          <p:attrName>style.visibility</p:attrName>
                                        </p:attrNameLst>
                                      </p:cBhvr>
                                      <p:to>
                                        <p:strVal val="visible"/>
                                      </p:to>
                                    </p:set>
                                    <p:animEffect transition="in" filter="wipe(left)">
                                      <p:cBhvr>
                                        <p:cTn id="40" dur="200"/>
                                        <p:tgtEl>
                                          <p:spTgt spid="53"/>
                                        </p:tgtEl>
                                      </p:cBhvr>
                                    </p:animEffect>
                                  </p:childTnLst>
                                </p:cTn>
                              </p:par>
                              <p:par>
                                <p:cTn id="41" presetID="22" presetClass="entr" presetSubtype="4" fill="hold" grpId="0" nodeType="withEffect">
                                  <p:stCondLst>
                                    <p:cond delay="500"/>
                                  </p:stCondLst>
                                  <p:childTnLst>
                                    <p:set>
                                      <p:cBhvr>
                                        <p:cTn id="42" dur="1" fill="hold">
                                          <p:stCondLst>
                                            <p:cond delay="0"/>
                                          </p:stCondLst>
                                        </p:cTn>
                                        <p:tgtEl>
                                          <p:spTgt spid="55"/>
                                        </p:tgtEl>
                                        <p:attrNameLst>
                                          <p:attrName>style.visibility</p:attrName>
                                        </p:attrNameLst>
                                      </p:cBhvr>
                                      <p:to>
                                        <p:strVal val="visible"/>
                                      </p:to>
                                    </p:set>
                                    <p:animEffect transition="in" filter="wipe(down)">
                                      <p:cBhvr>
                                        <p:cTn id="43" dur="500"/>
                                        <p:tgtEl>
                                          <p:spTgt spid="55"/>
                                        </p:tgtEl>
                                      </p:cBhvr>
                                    </p:animEffect>
                                  </p:childTnLst>
                                </p:cTn>
                              </p:par>
                              <p:par>
                                <p:cTn id="44" presetID="22" presetClass="entr" presetSubtype="4" fill="hold" nodeType="withEffect">
                                  <p:stCondLst>
                                    <p:cond delay="500"/>
                                  </p:stCondLst>
                                  <p:childTnLst>
                                    <p:set>
                                      <p:cBhvr>
                                        <p:cTn id="45" dur="1" fill="hold">
                                          <p:stCondLst>
                                            <p:cond delay="0"/>
                                          </p:stCondLst>
                                        </p:cTn>
                                        <p:tgtEl>
                                          <p:spTgt spid="54"/>
                                        </p:tgtEl>
                                        <p:attrNameLst>
                                          <p:attrName>style.visibility</p:attrName>
                                        </p:attrNameLst>
                                      </p:cBhvr>
                                      <p:to>
                                        <p:strVal val="visible"/>
                                      </p:to>
                                    </p:set>
                                    <p:animEffect transition="in" filter="wipe(down)">
                                      <p:cBhvr>
                                        <p:cTn id="46" dur="500"/>
                                        <p:tgtEl>
                                          <p:spTgt spid="54"/>
                                        </p:tgtEl>
                                      </p:cBhvr>
                                    </p:animEffect>
                                  </p:childTnLst>
                                </p:cTn>
                              </p:par>
                            </p:childTnLst>
                          </p:cTn>
                        </p:par>
                        <p:par>
                          <p:cTn id="47" fill="hold">
                            <p:stCondLst>
                              <p:cond delay="1000"/>
                            </p:stCondLst>
                            <p:childTnLst>
                              <p:par>
                                <p:cTn id="48" presetID="22" presetClass="entr" presetSubtype="8" repeatCount="2000" fill="hold" grpId="0" nodeType="afterEffect">
                                  <p:stCondLst>
                                    <p:cond delay="0"/>
                                  </p:stCondLst>
                                  <p:childTnLst>
                                    <p:set>
                                      <p:cBhvr>
                                        <p:cTn id="49" dur="1" fill="hold">
                                          <p:stCondLst>
                                            <p:cond delay="0"/>
                                          </p:stCondLst>
                                        </p:cTn>
                                        <p:tgtEl>
                                          <p:spTgt spid="56"/>
                                        </p:tgtEl>
                                        <p:attrNameLst>
                                          <p:attrName>style.visibility</p:attrName>
                                        </p:attrNameLst>
                                      </p:cBhvr>
                                      <p:to>
                                        <p:strVal val="visible"/>
                                      </p:to>
                                    </p:set>
                                    <p:animEffect transition="in" filter="wipe(left)">
                                      <p:cBhvr>
                                        <p:cTn id="50" dur="200"/>
                                        <p:tgtEl>
                                          <p:spTgt spid="56"/>
                                        </p:tgtEl>
                                      </p:cBhvr>
                                    </p:animEffect>
                                  </p:childTnLst>
                                </p:cTn>
                              </p:par>
                            </p:childTnLst>
                          </p:cTn>
                        </p:par>
                      </p:childTnLst>
                    </p:cTn>
                  </p:par>
                  <p:par>
                    <p:cTn id="51" fill="hold">
                      <p:stCondLst>
                        <p:cond delay="indefinite"/>
                      </p:stCondLst>
                      <p:childTnLst>
                        <p:par>
                          <p:cTn id="52" fill="hold">
                            <p:stCondLst>
                              <p:cond delay="0"/>
                            </p:stCondLst>
                            <p:childTnLst>
                              <p:par>
                                <p:cTn id="53" presetID="47" presetClass="entr" presetSubtype="0" fill="hold" grpId="0" nodeType="click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300"/>
                                        <p:tgtEl>
                                          <p:spTgt spid="33"/>
                                        </p:tgtEl>
                                      </p:cBhvr>
                                    </p:animEffect>
                                    <p:anim calcmode="lin" valueType="num">
                                      <p:cBhvr>
                                        <p:cTn id="56" dur="300" fill="hold"/>
                                        <p:tgtEl>
                                          <p:spTgt spid="33"/>
                                        </p:tgtEl>
                                        <p:attrNameLst>
                                          <p:attrName>ppt_x</p:attrName>
                                        </p:attrNameLst>
                                      </p:cBhvr>
                                      <p:tavLst>
                                        <p:tav tm="0">
                                          <p:val>
                                            <p:strVal val="#ppt_x"/>
                                          </p:val>
                                        </p:tav>
                                        <p:tav tm="100000">
                                          <p:val>
                                            <p:strVal val="#ppt_x"/>
                                          </p:val>
                                        </p:tav>
                                      </p:tavLst>
                                    </p:anim>
                                    <p:anim calcmode="lin" valueType="num">
                                      <p:cBhvr>
                                        <p:cTn id="57" dur="3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2" presetClass="entr" presetSubtype="8" repeatCount="2000" fill="hold" nodeType="clickEffect">
                                  <p:stCondLst>
                                    <p:cond delay="500"/>
                                  </p:stCondLst>
                                  <p:childTnLst>
                                    <p:set>
                                      <p:cBhvr>
                                        <p:cTn id="61" dur="1" fill="hold">
                                          <p:stCondLst>
                                            <p:cond delay="0"/>
                                          </p:stCondLst>
                                        </p:cTn>
                                        <p:tgtEl>
                                          <p:spTgt spid="58"/>
                                        </p:tgtEl>
                                        <p:attrNameLst>
                                          <p:attrName>style.visibility</p:attrName>
                                        </p:attrNameLst>
                                      </p:cBhvr>
                                      <p:to>
                                        <p:strVal val="visible"/>
                                      </p:to>
                                    </p:set>
                                    <p:animEffect transition="in" filter="wipe(left)">
                                      <p:cBhvr>
                                        <p:cTn id="62" dur="200"/>
                                        <p:tgtEl>
                                          <p:spTgt spid="58"/>
                                        </p:tgtEl>
                                      </p:cBhvr>
                                    </p:animEffect>
                                  </p:childTnLst>
                                </p:cTn>
                              </p:par>
                              <p:par>
                                <p:cTn id="63" presetID="22" presetClass="entr" presetSubtype="4" fill="hold" grpId="0" nodeType="withEffect">
                                  <p:stCondLst>
                                    <p:cond delay="500"/>
                                  </p:stCondLst>
                                  <p:childTnLst>
                                    <p:set>
                                      <p:cBhvr>
                                        <p:cTn id="64" dur="1" fill="hold">
                                          <p:stCondLst>
                                            <p:cond delay="0"/>
                                          </p:stCondLst>
                                        </p:cTn>
                                        <p:tgtEl>
                                          <p:spTgt spid="60"/>
                                        </p:tgtEl>
                                        <p:attrNameLst>
                                          <p:attrName>style.visibility</p:attrName>
                                        </p:attrNameLst>
                                      </p:cBhvr>
                                      <p:to>
                                        <p:strVal val="visible"/>
                                      </p:to>
                                    </p:set>
                                    <p:animEffect transition="in" filter="wipe(down)">
                                      <p:cBhvr>
                                        <p:cTn id="65" dur="500"/>
                                        <p:tgtEl>
                                          <p:spTgt spid="60"/>
                                        </p:tgtEl>
                                      </p:cBhvr>
                                    </p:animEffect>
                                  </p:childTnLst>
                                </p:cTn>
                              </p:par>
                              <p:par>
                                <p:cTn id="66" presetID="22" presetClass="entr" presetSubtype="4" fill="hold" nodeType="withEffect">
                                  <p:stCondLst>
                                    <p:cond delay="500"/>
                                  </p:stCondLst>
                                  <p:childTnLst>
                                    <p:set>
                                      <p:cBhvr>
                                        <p:cTn id="67" dur="1" fill="hold">
                                          <p:stCondLst>
                                            <p:cond delay="0"/>
                                          </p:stCondLst>
                                        </p:cTn>
                                        <p:tgtEl>
                                          <p:spTgt spid="59"/>
                                        </p:tgtEl>
                                        <p:attrNameLst>
                                          <p:attrName>style.visibility</p:attrName>
                                        </p:attrNameLst>
                                      </p:cBhvr>
                                      <p:to>
                                        <p:strVal val="visible"/>
                                      </p:to>
                                    </p:set>
                                    <p:animEffect transition="in" filter="wipe(down)">
                                      <p:cBhvr>
                                        <p:cTn id="68" dur="500"/>
                                        <p:tgtEl>
                                          <p:spTgt spid="59"/>
                                        </p:tgtEl>
                                      </p:cBhvr>
                                    </p:animEffect>
                                  </p:childTnLst>
                                </p:cTn>
                              </p:par>
                            </p:childTnLst>
                          </p:cTn>
                        </p:par>
                        <p:par>
                          <p:cTn id="69" fill="hold">
                            <p:stCondLst>
                              <p:cond delay="1000"/>
                            </p:stCondLst>
                            <p:childTnLst>
                              <p:par>
                                <p:cTn id="70" presetID="22" presetClass="entr" presetSubtype="8" repeatCount="2000" fill="hold" grpId="0" nodeType="after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wipe(left)">
                                      <p:cBhvr>
                                        <p:cTn id="72" dur="200"/>
                                        <p:tgtEl>
                                          <p:spTgt spid="61"/>
                                        </p:tgtEl>
                                      </p:cBhvr>
                                    </p:animEffect>
                                  </p:childTnLst>
                                </p:cTn>
                              </p:par>
                            </p:childTnLst>
                          </p:cTn>
                        </p:par>
                      </p:childTnLst>
                    </p:cTn>
                  </p:par>
                  <p:par>
                    <p:cTn id="73" fill="hold">
                      <p:stCondLst>
                        <p:cond delay="indefinite"/>
                      </p:stCondLst>
                      <p:childTnLst>
                        <p:par>
                          <p:cTn id="74" fill="hold">
                            <p:stCondLst>
                              <p:cond delay="0"/>
                            </p:stCondLst>
                            <p:childTnLst>
                              <p:par>
                                <p:cTn id="75" presetID="47" presetClass="entr" presetSubtype="0" fill="hold" grpId="0" nodeType="click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fade">
                                      <p:cBhvr>
                                        <p:cTn id="77" dur="300"/>
                                        <p:tgtEl>
                                          <p:spTgt spid="39"/>
                                        </p:tgtEl>
                                      </p:cBhvr>
                                    </p:animEffect>
                                    <p:anim calcmode="lin" valueType="num">
                                      <p:cBhvr>
                                        <p:cTn id="78" dur="300" fill="hold"/>
                                        <p:tgtEl>
                                          <p:spTgt spid="39"/>
                                        </p:tgtEl>
                                        <p:attrNameLst>
                                          <p:attrName>ppt_x</p:attrName>
                                        </p:attrNameLst>
                                      </p:cBhvr>
                                      <p:tavLst>
                                        <p:tav tm="0">
                                          <p:val>
                                            <p:strVal val="#ppt_x"/>
                                          </p:val>
                                        </p:tav>
                                        <p:tav tm="100000">
                                          <p:val>
                                            <p:strVal val="#ppt_x"/>
                                          </p:val>
                                        </p:tav>
                                      </p:tavLst>
                                    </p:anim>
                                    <p:anim calcmode="lin" valueType="num">
                                      <p:cBhvr>
                                        <p:cTn id="79" dur="3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2" presetClass="entr" presetSubtype="8" repeatCount="2000" fill="hold" grpId="0" nodeType="clickEffect">
                                  <p:stCondLst>
                                    <p:cond delay="0"/>
                                  </p:stCondLst>
                                  <p:childTnLst>
                                    <p:set>
                                      <p:cBhvr>
                                        <p:cTn id="83" dur="1" fill="hold">
                                          <p:stCondLst>
                                            <p:cond delay="0"/>
                                          </p:stCondLst>
                                        </p:cTn>
                                        <p:tgtEl>
                                          <p:spTgt spid="63"/>
                                        </p:tgtEl>
                                        <p:attrNameLst>
                                          <p:attrName>style.visibility</p:attrName>
                                        </p:attrNameLst>
                                      </p:cBhvr>
                                      <p:to>
                                        <p:strVal val="visible"/>
                                      </p:to>
                                    </p:set>
                                    <p:animEffect transition="in" filter="wipe(left)">
                                      <p:cBhvr>
                                        <p:cTn id="84" dur="200"/>
                                        <p:tgtEl>
                                          <p:spTgt spid="63"/>
                                        </p:tgtEl>
                                      </p:cBhvr>
                                    </p:animEffect>
                                  </p:childTnLst>
                                </p:cTn>
                              </p:par>
                              <p:par>
                                <p:cTn id="85" presetID="22" presetClass="entr" presetSubtype="8" repeatCount="2000" fill="hold" grpId="0" nodeType="withEffect">
                                  <p:stCondLst>
                                    <p:cond delay="0"/>
                                  </p:stCondLst>
                                  <p:childTnLst>
                                    <p:set>
                                      <p:cBhvr>
                                        <p:cTn id="86" dur="1" fill="hold">
                                          <p:stCondLst>
                                            <p:cond delay="0"/>
                                          </p:stCondLst>
                                        </p:cTn>
                                        <p:tgtEl>
                                          <p:spTgt spid="64"/>
                                        </p:tgtEl>
                                        <p:attrNameLst>
                                          <p:attrName>style.visibility</p:attrName>
                                        </p:attrNameLst>
                                      </p:cBhvr>
                                      <p:to>
                                        <p:strVal val="visible"/>
                                      </p:to>
                                    </p:set>
                                    <p:animEffect transition="in" filter="wipe(left)">
                                      <p:cBhvr>
                                        <p:cTn id="87" dur="200"/>
                                        <p:tgtEl>
                                          <p:spTgt spid="64"/>
                                        </p:tgtEl>
                                      </p:cBhvr>
                                    </p:animEffect>
                                  </p:childTnLst>
                                </p:cTn>
                              </p:par>
                            </p:childTnLst>
                          </p:cTn>
                        </p:par>
                      </p:childTnLst>
                    </p:cTn>
                  </p:par>
                  <p:par>
                    <p:cTn id="88" fill="hold">
                      <p:stCondLst>
                        <p:cond delay="indefinite"/>
                      </p:stCondLst>
                      <p:childTnLst>
                        <p:par>
                          <p:cTn id="89" fill="hold">
                            <p:stCondLst>
                              <p:cond delay="0"/>
                            </p:stCondLst>
                            <p:childTnLst>
                              <p:par>
                                <p:cTn id="90" presetID="47" presetClass="entr" presetSubtype="0" fill="hold" grpId="0" nodeType="clickEffect">
                                  <p:stCondLst>
                                    <p:cond delay="0"/>
                                  </p:stCondLst>
                                  <p:childTnLst>
                                    <p:set>
                                      <p:cBhvr>
                                        <p:cTn id="91" dur="1" fill="hold">
                                          <p:stCondLst>
                                            <p:cond delay="0"/>
                                          </p:stCondLst>
                                        </p:cTn>
                                        <p:tgtEl>
                                          <p:spTgt spid="44"/>
                                        </p:tgtEl>
                                        <p:attrNameLst>
                                          <p:attrName>style.visibility</p:attrName>
                                        </p:attrNameLst>
                                      </p:cBhvr>
                                      <p:to>
                                        <p:strVal val="visible"/>
                                      </p:to>
                                    </p:set>
                                    <p:animEffect transition="in" filter="fade">
                                      <p:cBhvr>
                                        <p:cTn id="92" dur="300"/>
                                        <p:tgtEl>
                                          <p:spTgt spid="44"/>
                                        </p:tgtEl>
                                      </p:cBhvr>
                                    </p:animEffect>
                                    <p:anim calcmode="lin" valueType="num">
                                      <p:cBhvr>
                                        <p:cTn id="93" dur="300" fill="hold"/>
                                        <p:tgtEl>
                                          <p:spTgt spid="44"/>
                                        </p:tgtEl>
                                        <p:attrNameLst>
                                          <p:attrName>ppt_x</p:attrName>
                                        </p:attrNameLst>
                                      </p:cBhvr>
                                      <p:tavLst>
                                        <p:tav tm="0">
                                          <p:val>
                                            <p:strVal val="#ppt_x"/>
                                          </p:val>
                                        </p:tav>
                                        <p:tav tm="100000">
                                          <p:val>
                                            <p:strVal val="#ppt_x"/>
                                          </p:val>
                                        </p:tav>
                                      </p:tavLst>
                                    </p:anim>
                                    <p:anim calcmode="lin" valueType="num">
                                      <p:cBhvr>
                                        <p:cTn id="94" dur="3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2" presetClass="entr" presetSubtype="8" repeatCount="2000" fill="hold" grpId="0" nodeType="clickEffect">
                                  <p:stCondLst>
                                    <p:cond delay="0"/>
                                  </p:stCondLst>
                                  <p:childTnLst>
                                    <p:set>
                                      <p:cBhvr>
                                        <p:cTn id="98" dur="1" fill="hold">
                                          <p:stCondLst>
                                            <p:cond delay="0"/>
                                          </p:stCondLst>
                                        </p:cTn>
                                        <p:tgtEl>
                                          <p:spTgt spid="66"/>
                                        </p:tgtEl>
                                        <p:attrNameLst>
                                          <p:attrName>style.visibility</p:attrName>
                                        </p:attrNameLst>
                                      </p:cBhvr>
                                      <p:to>
                                        <p:strVal val="visible"/>
                                      </p:to>
                                    </p:set>
                                    <p:animEffect transition="in" filter="wipe(left)">
                                      <p:cBhvr>
                                        <p:cTn id="99" dur="200"/>
                                        <p:tgtEl>
                                          <p:spTgt spid="66"/>
                                        </p:tgtEl>
                                      </p:cBhvr>
                                    </p:animEffect>
                                  </p:childTnLst>
                                </p:cTn>
                              </p:par>
                              <p:par>
                                <p:cTn id="100" presetID="22" presetClass="entr" presetSubtype="8" repeatCount="2000" fill="hold" grpId="0" nodeType="withEffect">
                                  <p:stCondLst>
                                    <p:cond delay="0"/>
                                  </p:stCondLst>
                                  <p:childTnLst>
                                    <p:set>
                                      <p:cBhvr>
                                        <p:cTn id="101" dur="1" fill="hold">
                                          <p:stCondLst>
                                            <p:cond delay="0"/>
                                          </p:stCondLst>
                                        </p:cTn>
                                        <p:tgtEl>
                                          <p:spTgt spid="67"/>
                                        </p:tgtEl>
                                        <p:attrNameLst>
                                          <p:attrName>style.visibility</p:attrName>
                                        </p:attrNameLst>
                                      </p:cBhvr>
                                      <p:to>
                                        <p:strVal val="visible"/>
                                      </p:to>
                                    </p:set>
                                    <p:animEffect transition="in" filter="wipe(left)">
                                      <p:cBhvr>
                                        <p:cTn id="102" dur="2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P spid="50" grpId="0" animBg="1"/>
      <p:bldP spid="51" grpId="0"/>
      <p:bldP spid="25" grpId="0"/>
      <p:bldP spid="55" grpId="0" animBg="1"/>
      <p:bldP spid="56" grpId="0"/>
      <p:bldP spid="33" grpId="0"/>
      <p:bldP spid="60" grpId="0" animBg="1"/>
      <p:bldP spid="61" grpId="0"/>
      <p:bldP spid="39" grpId="0"/>
      <p:bldP spid="63" grpId="0"/>
      <p:bldP spid="44" grpId="0"/>
      <p:bldP spid="66" grpId="0"/>
      <p:bldP spid="67" grpId="0" animBg="1"/>
      <p:bldP spid="6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antraštė"/>
          <p:cNvSpPr>
            <a:spLocks noGrp="1"/>
          </p:cNvSpPr>
          <p:nvPr>
            <p:ph type="ctrTitle" idx="4294967295"/>
          </p:nvPr>
        </p:nvSpPr>
        <p:spPr>
          <a:xfrm>
            <a:off x="0" y="-4254500"/>
            <a:ext cx="24479250" cy="3000375"/>
          </a:xfrm>
          <a:prstGeom prst="rect">
            <a:avLst/>
          </a:prstGeom>
        </p:spPr>
        <p:txBody>
          <a:bodyPr>
            <a:noAutofit/>
          </a:bodyPr>
          <a:lstStyle/>
          <a:p>
            <a:pPr algn="l"/>
            <a:r>
              <a:rPr lang="lt-LT" sz="12000" dirty="0">
                <a:solidFill>
                  <a:schemeClr val="bg1"/>
                </a:solidFill>
                <a:latin typeface="Bahnschrift bold" panose="020B0502040204020203" pitchFamily="34" charset="0"/>
              </a:rPr>
              <a:t>24 oficialiosios ES kalbos</a:t>
            </a:r>
          </a:p>
        </p:txBody>
      </p:sp>
      <p:sp>
        <p:nvSpPr>
          <p:cNvPr id="3" name="Antraštė">
            <a:extLst>
              <a:ext uri="{FF2B5EF4-FFF2-40B4-BE49-F238E27FC236}">
                <a16:creationId xmlns:a16="http://schemas.microsoft.com/office/drawing/2014/main" id="{CDD08A4A-60C1-6263-E77D-FF5722E78795}"/>
              </a:ext>
            </a:extLst>
          </p:cNvPr>
          <p:cNvSpPr txBox="1">
            <a:spLocks/>
          </p:cNvSpPr>
          <p:nvPr/>
        </p:nvSpPr>
        <p:spPr>
          <a:xfrm>
            <a:off x="470841" y="3970028"/>
            <a:ext cx="8792857" cy="3906983"/>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lt-LT" sz="12000" dirty="0">
                <a:solidFill>
                  <a:schemeClr val="bg1"/>
                </a:solidFill>
                <a:latin typeface="Bahnschrift bold" panose="020B0502040204020203" pitchFamily="34" charset="0"/>
              </a:rPr>
              <a:t>Žmonių Europa</a:t>
            </a:r>
          </a:p>
        </p:txBody>
      </p:sp>
      <p:sp>
        <p:nvSpPr>
          <p:cNvPr id="8" name="Paantraštė"/>
          <p:cNvSpPr/>
          <p:nvPr/>
        </p:nvSpPr>
        <p:spPr>
          <a:xfrm>
            <a:off x="449070" y="8168122"/>
            <a:ext cx="9348073" cy="1200329"/>
          </a:xfrm>
          <a:prstGeom prst="rect">
            <a:avLst/>
          </a:prstGeom>
        </p:spPr>
        <p:txBody>
          <a:bodyPr wrap="square">
            <a:spAutoFit/>
          </a:bodyPr>
          <a:lstStyle/>
          <a:p>
            <a:r>
              <a:rPr lang="lt-LT" sz="7200" dirty="0">
                <a:solidFill>
                  <a:srgbClr val="243C7C"/>
                </a:solidFill>
                <a:latin typeface="Bahnschrift bold" panose="020B0502040204020203" pitchFamily="34" charset="0"/>
              </a:rPr>
              <a:t>24 </a:t>
            </a:r>
            <a:r>
              <a:rPr lang="lt-LT" sz="7200" dirty="0">
                <a:solidFill>
                  <a:srgbClr val="243C7C"/>
                </a:solidFill>
                <a:latin typeface="Bahnschrift" panose="020B0502040204020203" pitchFamily="34" charset="0"/>
              </a:rPr>
              <a:t>oficialiosios kalbos</a:t>
            </a:r>
          </a:p>
        </p:txBody>
      </p:sp>
      <p:sp>
        <p:nvSpPr>
          <p:cNvPr id="9" name="Nuoroda"/>
          <p:cNvSpPr/>
          <p:nvPr/>
        </p:nvSpPr>
        <p:spPr>
          <a:xfrm>
            <a:off x="449070" y="11563168"/>
            <a:ext cx="3712876" cy="369332"/>
          </a:xfrm>
          <a:prstGeom prst="rect">
            <a:avLst/>
          </a:prstGeom>
        </p:spPr>
        <p:txBody>
          <a:bodyPr wrap="none">
            <a:spAutoFit/>
          </a:bodyPr>
          <a:lstStyle/>
          <a:p>
            <a:r>
              <a:rPr lang="lt-LT" u="sng" dirty="0">
                <a:solidFill>
                  <a:srgbClr val="243C7C"/>
                </a:solidFill>
                <a:latin typeface="Bahnschrift SemiBold" panose="020B0502040204020203" pitchFamily="34" charset="0"/>
              </a:rPr>
              <a:t>Pasiklausykite oficialiųjų ES kalbų</a:t>
            </a:r>
            <a:endParaRPr lang="en-150" u="sng" dirty="0">
              <a:solidFill>
                <a:srgbClr val="243C7C"/>
              </a:solidFill>
              <a:latin typeface="Bahnschrift SemiBold" panose="020B0502040204020203" pitchFamily="34" charset="0"/>
            </a:endParaRPr>
          </a:p>
        </p:txBody>
      </p:sp>
      <p:pic>
        <p:nvPicPr>
          <p:cNvPr id="4" name="Paveikslėlis su dviem žmonėmis:" descr="mergaitė kairėje ir berniukas dešinėje kalbasi, vienas kitam pasikeisdami užduoda klausimus apie ES kalbas ir į juos atsako. Teksto laukeliuose pateikiami tokie klausimai ir atsakymai:"/>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2" y="0"/>
            <a:ext cx="24478368" cy="13679980"/>
          </a:xfrm>
          <a:prstGeom prst="rect">
            <a:avLst/>
          </a:prstGeom>
        </p:spPr>
      </p:pic>
      <p:grpSp>
        <p:nvGrpSpPr>
          <p:cNvPr id="20" name="1 klausimas" descr="Ar be savo kalbos dar galite nurodyti bent 5 oficialiąsias ES kalbas?"/>
          <p:cNvGrpSpPr/>
          <p:nvPr/>
        </p:nvGrpSpPr>
        <p:grpSpPr>
          <a:xfrm>
            <a:off x="834938" y="-240631"/>
            <a:ext cx="23793694" cy="13792702"/>
            <a:chOff x="834938" y="-240631"/>
            <a:chExt cx="23793694" cy="13792702"/>
          </a:xfrm>
        </p:grpSpPr>
        <p:pic>
          <p:nvPicPr>
            <p:cNvPr id="17" name="bubble"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19" name="speech-bubble"/>
            <p:cNvSpPr/>
            <p:nvPr/>
          </p:nvSpPr>
          <p:spPr>
            <a:xfrm>
              <a:off x="15161400" y="1984868"/>
              <a:ext cx="4158634" cy="2616101"/>
            </a:xfrm>
            <a:prstGeom prst="rect">
              <a:avLst/>
            </a:prstGeom>
          </p:spPr>
          <p:txBody>
            <a:bodyPr wrap="square">
              <a:spAutoFit/>
            </a:bodyPr>
            <a:lstStyle/>
            <a:p>
              <a:r>
                <a:rPr lang="lt-LT" sz="4100" dirty="0">
                  <a:latin typeface="Bahnschrift SemiBold SemiConden" panose="020B0502040204020203" pitchFamily="34" charset="0"/>
                </a:rPr>
                <a:t>Ar be savo kalbos dar galite nurodyti bent 5 oficialiąsias ES kalbas? </a:t>
              </a:r>
            </a:p>
          </p:txBody>
        </p:sp>
      </p:grpSp>
      <p:grpSp>
        <p:nvGrpSpPr>
          <p:cNvPr id="31" name="1 atsakymas" descr="anglų, bulgarų, čekų, danų, estų"/>
          <p:cNvGrpSpPr/>
          <p:nvPr/>
        </p:nvGrpSpPr>
        <p:grpSpPr>
          <a:xfrm>
            <a:off x="742361" y="-49110"/>
            <a:ext cx="23106822" cy="12997588"/>
            <a:chOff x="742361" y="-49110"/>
            <a:chExt cx="23106822" cy="12997588"/>
          </a:xfrm>
        </p:grpSpPr>
        <p:pic>
          <p:nvPicPr>
            <p:cNvPr id="22" name="bubble"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49110"/>
              <a:ext cx="23106822" cy="12997588"/>
            </a:xfrm>
            <a:prstGeom prst="rect">
              <a:avLst/>
            </a:prstGeom>
          </p:spPr>
        </p:pic>
        <p:sp>
          <p:nvSpPr>
            <p:cNvPr id="29" name="speech-bubble"/>
            <p:cNvSpPr/>
            <p:nvPr/>
          </p:nvSpPr>
          <p:spPr>
            <a:xfrm>
              <a:off x="15211740" y="7340812"/>
              <a:ext cx="3766069" cy="1354217"/>
            </a:xfrm>
            <a:prstGeom prst="rect">
              <a:avLst/>
            </a:prstGeom>
          </p:spPr>
          <p:txBody>
            <a:bodyPr wrap="square">
              <a:spAutoFit/>
            </a:bodyPr>
            <a:lstStyle/>
            <a:p>
              <a:r>
                <a:rPr lang="lt-LT" sz="4100" dirty="0">
                  <a:latin typeface="Bahnschrift SemiBold Condensed" panose="020B0502040204020203" pitchFamily="34" charset="0"/>
                </a:rPr>
                <a:t>anglų, bulgarų, čekų, danų, estų</a:t>
              </a:r>
              <a:endParaRPr lang="en-150" sz="4100" dirty="0">
                <a:latin typeface="Bahnschrift SemiBold Condensed" panose="020B0502040204020203" pitchFamily="34" charset="0"/>
              </a:endParaRPr>
            </a:p>
          </p:txBody>
        </p:sp>
      </p:grpSp>
      <p:grpSp>
        <p:nvGrpSpPr>
          <p:cNvPr id="48" name="2 klausimas" descr="Kokios yra trys oficialiosios abėcėlės?"/>
          <p:cNvGrpSpPr/>
          <p:nvPr/>
        </p:nvGrpSpPr>
        <p:grpSpPr>
          <a:xfrm>
            <a:off x="746173" y="-45109"/>
            <a:ext cx="23106822" cy="12997588"/>
            <a:chOff x="742361" y="-17026"/>
            <a:chExt cx="23106822" cy="12997588"/>
          </a:xfrm>
        </p:grpSpPr>
        <p:pic>
          <p:nvPicPr>
            <p:cNvPr id="49" name="bubble"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7026"/>
              <a:ext cx="23106822" cy="12997588"/>
            </a:xfrm>
            <a:prstGeom prst="rect">
              <a:avLst/>
            </a:prstGeom>
          </p:spPr>
        </p:pic>
        <p:sp>
          <p:nvSpPr>
            <p:cNvPr id="50" name="text-bubble"/>
            <p:cNvSpPr/>
            <p:nvPr/>
          </p:nvSpPr>
          <p:spPr>
            <a:xfrm>
              <a:off x="15501219" y="7138393"/>
              <a:ext cx="3766069" cy="1985159"/>
            </a:xfrm>
            <a:prstGeom prst="rect">
              <a:avLst/>
            </a:prstGeom>
          </p:spPr>
          <p:txBody>
            <a:bodyPr wrap="square">
              <a:spAutoFit/>
            </a:bodyPr>
            <a:lstStyle/>
            <a:p>
              <a:r>
                <a:rPr lang="lt-LT" sz="4100">
                  <a:latin typeface="Bahnschrift SemiBold Condensed" panose="020B0502040204020203" pitchFamily="34" charset="0"/>
                </a:rPr>
                <a:t>Kokios yra trys oficialiosios abėcėlės?</a:t>
              </a:r>
            </a:p>
          </p:txBody>
        </p:sp>
      </p:grpSp>
      <p:grpSp>
        <p:nvGrpSpPr>
          <p:cNvPr id="43" name="2 atsakymas" descr="lotynų, kirilicos ir graikų."/>
          <p:cNvGrpSpPr/>
          <p:nvPr/>
        </p:nvGrpSpPr>
        <p:grpSpPr>
          <a:xfrm>
            <a:off x="872026" y="-240631"/>
            <a:ext cx="23756606" cy="13920119"/>
            <a:chOff x="2486526" y="128337"/>
            <a:chExt cx="21483747" cy="12453674"/>
          </a:xfrm>
        </p:grpSpPr>
        <p:pic>
          <p:nvPicPr>
            <p:cNvPr id="55" name="bubble"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86526" y="128337"/>
              <a:ext cx="21483747" cy="12453674"/>
            </a:xfrm>
            <a:prstGeom prst="rect">
              <a:avLst/>
            </a:prstGeom>
          </p:spPr>
        </p:pic>
        <p:sp>
          <p:nvSpPr>
            <p:cNvPr id="56" name="speech-bubble"/>
            <p:cNvSpPr/>
            <p:nvPr/>
          </p:nvSpPr>
          <p:spPr>
            <a:xfrm>
              <a:off x="15408797" y="2683861"/>
              <a:ext cx="3760766" cy="1211554"/>
            </a:xfrm>
            <a:prstGeom prst="rect">
              <a:avLst/>
            </a:prstGeom>
          </p:spPr>
          <p:txBody>
            <a:bodyPr wrap="square">
              <a:spAutoFit/>
            </a:bodyPr>
            <a:lstStyle/>
            <a:p>
              <a:r>
                <a:rPr lang="lt-LT" sz="4100" dirty="0">
                  <a:latin typeface="Bahnschrift SemiBold SemiConden" panose="020B0502040204020203" pitchFamily="34" charset="0"/>
                </a:rPr>
                <a:t>lotynų, kirilicos ir graikų.</a:t>
              </a:r>
              <a:endParaRPr lang="en-150" sz="4100" dirty="0">
                <a:latin typeface="Bahnschrift SemiBold SemiConden" panose="020B0502040204020203" pitchFamily="34" charset="0"/>
              </a:endParaRPr>
            </a:p>
          </p:txBody>
        </p:sp>
      </p:grpSp>
      <p:sp>
        <p:nvSpPr>
          <p:cNvPr id="21" name="Footer">
            <a:extLst>
              <a:ext uri="{C183D7F6-B498-43B3-948B-1728B52AA6E4}">
                <adec:decorative xmlns:adec="http://schemas.microsoft.com/office/drawing/2017/decorative" val="1"/>
              </a:ext>
            </a:extLst>
          </p:cNvPr>
          <p:cNvSpPr/>
          <p:nvPr/>
        </p:nvSpPr>
        <p:spPr>
          <a:xfrm>
            <a:off x="0" y="12530328"/>
            <a:ext cx="24479250" cy="1225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150" dirty="0">
              <a:solidFill>
                <a:schemeClr val="bg1"/>
              </a:solidFill>
            </a:endParaRPr>
          </a:p>
        </p:txBody>
      </p:sp>
      <p:pic>
        <p:nvPicPr>
          <p:cNvPr id="23" name="eu flag">
            <a:extLs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23019996" y="12768071"/>
            <a:ext cx="1124811" cy="750191"/>
          </a:xfrm>
          <a:prstGeom prst="rect">
            <a:avLst/>
          </a:prstGeom>
        </p:spPr>
      </p:pic>
    </p:spTree>
    <p:extLst>
      <p:ext uri="{BB962C8B-B14F-4D97-AF65-F5344CB8AC3E}">
        <p14:creationId xmlns:p14="http://schemas.microsoft.com/office/powerpoint/2010/main" val="6699327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300"/>
                                        <p:tgtEl>
                                          <p:spTgt spid="3"/>
                                        </p:tgtEl>
                                      </p:cBhvr>
                                    </p:animEffect>
                                  </p:childTnLst>
                                </p:cTn>
                              </p:par>
                            </p:childTnLst>
                          </p:cTn>
                        </p:par>
                        <p:par>
                          <p:cTn id="8" fill="hold">
                            <p:stCondLst>
                              <p:cond delay="300"/>
                            </p:stCondLst>
                            <p:childTnLst>
                              <p:par>
                                <p:cTn id="9" presetID="47"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300"/>
                                        <p:tgtEl>
                                          <p:spTgt spid="8"/>
                                        </p:tgtEl>
                                      </p:cBhvr>
                                    </p:animEffect>
                                    <p:anim calcmode="lin" valueType="num">
                                      <p:cBhvr>
                                        <p:cTn id="12" dur="300" fill="hold"/>
                                        <p:tgtEl>
                                          <p:spTgt spid="8"/>
                                        </p:tgtEl>
                                        <p:attrNameLst>
                                          <p:attrName>ppt_x</p:attrName>
                                        </p:attrNameLst>
                                      </p:cBhvr>
                                      <p:tavLst>
                                        <p:tav tm="0">
                                          <p:val>
                                            <p:strVal val="#ppt_x"/>
                                          </p:val>
                                        </p:tav>
                                        <p:tav tm="100000">
                                          <p:val>
                                            <p:strVal val="#ppt_x"/>
                                          </p:val>
                                        </p:tav>
                                      </p:tavLst>
                                    </p:anim>
                                    <p:anim calcmode="lin" valueType="num">
                                      <p:cBhvr>
                                        <p:cTn id="13" dur="3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600"/>
                            </p:stCondLst>
                            <p:childTnLst>
                              <p:par>
                                <p:cTn id="15" presetID="10"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300"/>
                                        <p:tgtEl>
                                          <p:spTgt spid="9"/>
                                        </p:tgtEl>
                                      </p:cBhvr>
                                    </p:animEffect>
                                  </p:childTnLst>
                                </p:cTn>
                              </p:par>
                            </p:childTnLst>
                          </p:cTn>
                        </p:par>
                        <p:par>
                          <p:cTn id="18" fill="hold">
                            <p:stCondLst>
                              <p:cond delay="900"/>
                            </p:stCondLst>
                            <p:childTnLst>
                              <p:par>
                                <p:cTn id="19" presetID="10" presetClass="entr" presetSubtype="0" fill="hold" nodeType="afterEffect">
                                  <p:stCondLst>
                                    <p:cond delay="0"/>
                                  </p:stCondLst>
                                  <p:iterate type="lt">
                                    <p:tmPct val="0"/>
                                  </p:iterate>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par>
                                <p:cTn id="22" presetID="26" presetClass="emph" presetSubtype="0" fill="hold" nodeType="withEffect">
                                  <p:stCondLst>
                                    <p:cond delay="0"/>
                                  </p:stCondLst>
                                  <p:iterate type="lt">
                                    <p:tmPct val="0"/>
                                  </p:iterate>
                                  <p:childTnLst>
                                    <p:animEffect transition="out" filter="fade">
                                      <p:cBhvr>
                                        <p:cTn id="23" dur="500" tmFilter="0, 0; .2, .5; .8, .5; 1, 0"/>
                                        <p:tgtEl>
                                          <p:spTgt spid="23"/>
                                        </p:tgtEl>
                                      </p:cBhvr>
                                    </p:animEffect>
                                    <p:animScale>
                                      <p:cBhvr>
                                        <p:cTn id="24" dur="250" autoRev="1" fill="hold"/>
                                        <p:tgtEl>
                                          <p:spTgt spid="23"/>
                                        </p:tgtEl>
                                      </p:cBhvr>
                                      <p:by x="105000" y="105000"/>
                                    </p:animScale>
                                  </p:childTnLst>
                                </p:cTn>
                              </p:par>
                            </p:childTnLst>
                          </p:cTn>
                        </p:par>
                        <p:par>
                          <p:cTn id="25" fill="hold">
                            <p:stCondLst>
                              <p:cond delay="1400"/>
                            </p:stCondLst>
                            <p:childTnLst>
                              <p:par>
                                <p:cTn id="26" presetID="10" presetClass="entr" presetSubtype="0"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subTnLst>
                                    <p:set>
                                      <p:cBhvr override="childStyle">
                                        <p:cTn dur="1" fill="hold" display="0" masterRel="nextClick" afterEffect="1"/>
                                        <p:tgtEl>
                                          <p:spTgt spid="20"/>
                                        </p:tgtEl>
                                        <p:attrNameLst>
                                          <p:attrName>style.visibility</p:attrName>
                                        </p:attrNameLst>
                                      </p:cBhvr>
                                      <p:to>
                                        <p:strVal val="hidden"/>
                                      </p:to>
                                    </p:set>
                                  </p:sub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fade">
                                      <p:cBhvr>
                                        <p:cTn id="38" dur="500"/>
                                        <p:tgtEl>
                                          <p:spTgt spid="48"/>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fade">
                                      <p:cBhvr>
                                        <p:cTn id="4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advAuto="1000"/>
      <p:bldP spid="9" grpId="0"/>
      <p:bldP spid="2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antraštė"/>
          <p:cNvSpPr>
            <a:spLocks noGrp="1"/>
          </p:cNvSpPr>
          <p:nvPr>
            <p:ph type="ctrTitle" idx="4294967295"/>
          </p:nvPr>
        </p:nvSpPr>
        <p:spPr>
          <a:xfrm>
            <a:off x="0" y="-3937000"/>
            <a:ext cx="24479250" cy="1752600"/>
          </a:xfrm>
          <a:prstGeom prst="rect">
            <a:avLst/>
          </a:prstGeom>
        </p:spPr>
        <p:txBody>
          <a:bodyPr>
            <a:noAutofit/>
          </a:bodyPr>
          <a:lstStyle/>
          <a:p>
            <a:pPr algn="l"/>
            <a:r>
              <a:rPr lang="lt-LT" sz="12000" dirty="0">
                <a:solidFill>
                  <a:schemeClr val="bg1"/>
                </a:solidFill>
                <a:latin typeface="Bahnschrift bold" panose="020B0502040204020203" pitchFamily="34" charset="0"/>
              </a:rPr>
              <a:t>ES pradininkai</a:t>
            </a:r>
          </a:p>
        </p:txBody>
      </p:sp>
      <p:sp>
        <p:nvSpPr>
          <p:cNvPr id="17" name="Slide category">
            <a:extLst>
              <a:ext uri="{C183D7F6-B498-43B3-948B-1728B52AA6E4}">
                <adec:decorative xmlns:adec="http://schemas.microsoft.com/office/drawing/2017/decorative" val="1"/>
              </a:ext>
            </a:extLst>
          </p:cNvPr>
          <p:cNvSpPr txBox="1"/>
          <p:nvPr/>
        </p:nvSpPr>
        <p:spPr>
          <a:xfrm>
            <a:off x="840250" y="1907671"/>
            <a:ext cx="2192416" cy="707886"/>
          </a:xfrm>
          <a:prstGeom prst="rect">
            <a:avLst/>
          </a:prstGeom>
          <a:noFill/>
        </p:spPr>
        <p:txBody>
          <a:bodyPr wrap="square" rtlCol="0">
            <a:spAutoFit/>
          </a:bodyPr>
          <a:lstStyle/>
          <a:p>
            <a:r>
              <a:rPr lang="lt-LT" sz="4000" dirty="0">
                <a:solidFill>
                  <a:srgbClr val="F3CA57"/>
                </a:solidFill>
                <a:latin typeface="Bahnschrift Condensed" panose="020B0502040204020203" pitchFamily="34" charset="0"/>
              </a:rPr>
              <a:t>pradininkai</a:t>
            </a:r>
          </a:p>
        </p:txBody>
      </p:sp>
      <p:pic>
        <p:nvPicPr>
          <p:cNvPr id="13" name="1 paveikslėlis" descr="Simone Veil sėdi priešais mikrofonus ir žiūri šiek tiek į šoną."/>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67942" y="-1"/>
            <a:ext cx="12611308" cy="13757791"/>
          </a:xfrm>
          <a:prstGeom prst="rect">
            <a:avLst/>
          </a:prstGeom>
        </p:spPr>
      </p:pic>
      <p:sp>
        <p:nvSpPr>
          <p:cNvPr id="10" name="1 antraštė S. Veil">
            <a:extLst>
              <a:ext uri="{FF2B5EF4-FFF2-40B4-BE49-F238E27FC236}">
                <a16:creationId xmlns:a16="http://schemas.microsoft.com/office/drawing/2014/main" id="{0E59E337-3F73-937E-AA4F-6990C424CB6E}"/>
              </a:ext>
            </a:extLst>
          </p:cNvPr>
          <p:cNvSpPr txBox="1">
            <a:spLocks/>
          </p:cNvSpPr>
          <p:nvPr/>
        </p:nvSpPr>
        <p:spPr>
          <a:xfrm>
            <a:off x="535010" y="5202800"/>
            <a:ext cx="9644246" cy="1751644"/>
          </a:xfrm>
          <a:prstGeom prst="rect">
            <a:avLst/>
          </a:prstGeom>
          <a:solidFill>
            <a:srgbClr val="17559E"/>
          </a:solidFill>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lt-LT" sz="12000" dirty="0">
                <a:solidFill>
                  <a:schemeClr val="bg1"/>
                </a:solidFill>
                <a:latin typeface="Bahnschrift bold" panose="020B0502040204020203" pitchFamily="34" charset="0"/>
              </a:rPr>
              <a:t>Simone Veil</a:t>
            </a:r>
          </a:p>
        </p:txBody>
      </p:sp>
      <p:sp>
        <p:nvSpPr>
          <p:cNvPr id="9" name="1 tekstas S. Veil"/>
          <p:cNvSpPr/>
          <p:nvPr/>
        </p:nvSpPr>
        <p:spPr>
          <a:xfrm>
            <a:off x="658427" y="7491855"/>
            <a:ext cx="8517547" cy="1077218"/>
          </a:xfrm>
          <a:prstGeom prst="rect">
            <a:avLst/>
          </a:prstGeom>
          <a:solidFill>
            <a:srgbClr val="17559E"/>
          </a:solidFill>
        </p:spPr>
        <p:txBody>
          <a:bodyPr wrap="square">
            <a:spAutoFit/>
          </a:bodyPr>
          <a:lstStyle/>
          <a:p>
            <a:r>
              <a:rPr lang="lt-LT" sz="3200" dirty="0">
                <a:solidFill>
                  <a:srgbClr val="F3CA57"/>
                </a:solidFill>
                <a:latin typeface="Bahnschrift SemiBold" panose="020B0502040204020203" pitchFamily="34" charset="0"/>
              </a:rPr>
              <a:t>Holokaustą išgyvenusi pirmoji Europos Parlamento pirmininkė</a:t>
            </a:r>
            <a:endParaRPr lang="en-150" sz="3200" dirty="0">
              <a:solidFill>
                <a:srgbClr val="F3CA57"/>
              </a:solidFill>
              <a:latin typeface="Bahnschrift SemiBold" panose="020B0502040204020203" pitchFamily="34" charset="0"/>
            </a:endParaRPr>
          </a:p>
        </p:txBody>
      </p:sp>
      <p:pic>
        <p:nvPicPr>
          <p:cNvPr id="14" name="2 paveikslėlis" descr="Šiek tiek į šoną žiūrinčio Jeano Monnet portreta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57139" y="-11785"/>
            <a:ext cx="12622111" cy="13769576"/>
          </a:xfrm>
          <a:prstGeom prst="rect">
            <a:avLst/>
          </a:prstGeom>
        </p:spPr>
      </p:pic>
      <p:sp>
        <p:nvSpPr>
          <p:cNvPr id="4" name="2 antraštė J. Monnet"/>
          <p:cNvSpPr txBox="1">
            <a:spLocks/>
          </p:cNvSpPr>
          <p:nvPr/>
        </p:nvSpPr>
        <p:spPr>
          <a:xfrm>
            <a:off x="725853" y="5087306"/>
            <a:ext cx="10736804" cy="1751644"/>
          </a:xfrm>
          <a:prstGeom prst="rect">
            <a:avLst/>
          </a:prstGeom>
          <a:solidFill>
            <a:srgbClr val="17559E"/>
          </a:solidFill>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lt-LT" sz="12000" dirty="0">
                <a:solidFill>
                  <a:schemeClr val="bg1"/>
                </a:solidFill>
                <a:latin typeface="Bahnschrift bold" panose="020B0502040204020203" pitchFamily="34" charset="0"/>
              </a:rPr>
              <a:t>Žanas </a:t>
            </a:r>
            <a:r>
              <a:rPr lang="lt-LT" sz="12000" dirty="0" err="1">
                <a:solidFill>
                  <a:schemeClr val="bg1"/>
                </a:solidFill>
                <a:latin typeface="Bahnschrift bold" panose="020B0502040204020203" pitchFamily="34" charset="0"/>
              </a:rPr>
              <a:t>Monė</a:t>
            </a:r>
            <a:r>
              <a:rPr lang="lt-LT" sz="12000" dirty="0">
                <a:solidFill>
                  <a:schemeClr val="bg1"/>
                </a:solidFill>
                <a:latin typeface="Bahnschrift bold" panose="020B0502040204020203" pitchFamily="34" charset="0"/>
              </a:rPr>
              <a:t> </a:t>
            </a:r>
          </a:p>
        </p:txBody>
      </p:sp>
      <p:sp>
        <p:nvSpPr>
          <p:cNvPr id="3" name="2 tekstas J. Monnet"/>
          <p:cNvSpPr/>
          <p:nvPr/>
        </p:nvSpPr>
        <p:spPr>
          <a:xfrm>
            <a:off x="725853" y="7055879"/>
            <a:ext cx="8517547" cy="584775"/>
          </a:xfrm>
          <a:prstGeom prst="rect">
            <a:avLst/>
          </a:prstGeom>
          <a:solidFill>
            <a:srgbClr val="17559E"/>
          </a:solidFill>
        </p:spPr>
        <p:txBody>
          <a:bodyPr wrap="square">
            <a:spAutoFit/>
          </a:bodyPr>
          <a:lstStyle/>
          <a:p>
            <a:r>
              <a:rPr lang="lt-LT" sz="3200" dirty="0">
                <a:solidFill>
                  <a:srgbClr val="F3CA57"/>
                </a:solidFill>
                <a:latin typeface="Bahnschrift SemiBold" panose="020B0502040204020203" pitchFamily="34" charset="0"/>
              </a:rPr>
              <a:t>Europos Sąjungos idėjos vienijanti jėga </a:t>
            </a:r>
            <a:endParaRPr lang="en-150" sz="3200" dirty="0">
              <a:solidFill>
                <a:srgbClr val="F3CA57"/>
              </a:solidFill>
              <a:latin typeface="Bahnschrift SemiBold" panose="020B0502040204020203" pitchFamily="34" charset="0"/>
            </a:endParaRPr>
          </a:p>
        </p:txBody>
      </p:sp>
      <p:pic>
        <p:nvPicPr>
          <p:cNvPr id="11" name="3 paveikslėlis" descr="Tiesiai į kamerą žiūrinčios Ursulos Hirschmann portreta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62752" y="-29309"/>
            <a:ext cx="12616498" cy="13763453"/>
          </a:xfrm>
          <a:prstGeom prst="rect">
            <a:avLst/>
          </a:prstGeom>
        </p:spPr>
      </p:pic>
      <p:sp>
        <p:nvSpPr>
          <p:cNvPr id="6" name="3 antraštė U. Hirschmann"/>
          <p:cNvSpPr txBox="1">
            <a:spLocks/>
          </p:cNvSpPr>
          <p:nvPr/>
        </p:nvSpPr>
        <p:spPr>
          <a:xfrm>
            <a:off x="502353" y="4735281"/>
            <a:ext cx="9336615" cy="3264187"/>
          </a:xfrm>
          <a:prstGeom prst="rect">
            <a:avLst/>
          </a:prstGeom>
          <a:solidFill>
            <a:srgbClr val="17559E"/>
          </a:solidFill>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lt-LT" sz="12000" dirty="0">
                <a:solidFill>
                  <a:schemeClr val="bg1"/>
                </a:solidFill>
                <a:latin typeface="Bahnschrift bold" panose="020B0502040204020203" pitchFamily="34" charset="0"/>
              </a:rPr>
              <a:t>Ursula</a:t>
            </a:r>
          </a:p>
          <a:p>
            <a:pPr algn="l"/>
            <a:r>
              <a:rPr lang="lt-LT" sz="12000" dirty="0">
                <a:solidFill>
                  <a:schemeClr val="bg1"/>
                </a:solidFill>
                <a:latin typeface="Bahnschrift bold" panose="020B0502040204020203" pitchFamily="34" charset="0"/>
              </a:rPr>
              <a:t>Hirschmann</a:t>
            </a:r>
          </a:p>
        </p:txBody>
      </p:sp>
      <p:sp>
        <p:nvSpPr>
          <p:cNvPr id="5" name="3 tekstas U. Hirschmann"/>
          <p:cNvSpPr/>
          <p:nvPr/>
        </p:nvSpPr>
        <p:spPr>
          <a:xfrm>
            <a:off x="647542" y="7904962"/>
            <a:ext cx="8517547" cy="1077218"/>
          </a:xfrm>
          <a:prstGeom prst="rect">
            <a:avLst/>
          </a:prstGeom>
          <a:solidFill>
            <a:srgbClr val="17559E"/>
          </a:solidFill>
        </p:spPr>
        <p:txBody>
          <a:bodyPr wrap="square">
            <a:spAutoFit/>
          </a:bodyPr>
          <a:lstStyle/>
          <a:p>
            <a:r>
              <a:rPr lang="lt-LT" sz="3200" dirty="0">
                <a:solidFill>
                  <a:srgbClr val="F3CA57"/>
                </a:solidFill>
                <a:latin typeface="Bahnschrift SemiBold" panose="020B0502040204020203" pitchFamily="34" charset="0"/>
              </a:rPr>
              <a:t>Kovotoja prieš fašizmą ir Europos federalizmo šalininkė </a:t>
            </a:r>
          </a:p>
        </p:txBody>
      </p:sp>
      <p:pic>
        <p:nvPicPr>
          <p:cNvPr id="12" name="4 paveikslėlis" descr="Robertas Schumanas sėdi su dokumento rankoje ir žiūri tiesiai į kamerą."/>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846989" y="-24507"/>
            <a:ext cx="12611306" cy="13757789"/>
          </a:xfrm>
          <a:prstGeom prst="rect">
            <a:avLst/>
          </a:prstGeom>
        </p:spPr>
      </p:pic>
      <p:sp>
        <p:nvSpPr>
          <p:cNvPr id="7" name="4 antraštė R. Schuman"/>
          <p:cNvSpPr txBox="1">
            <a:spLocks/>
          </p:cNvSpPr>
          <p:nvPr/>
        </p:nvSpPr>
        <p:spPr>
          <a:xfrm>
            <a:off x="697097" y="4474031"/>
            <a:ext cx="9336615" cy="3383930"/>
          </a:xfrm>
          <a:prstGeom prst="rect">
            <a:avLst/>
          </a:prstGeom>
          <a:solidFill>
            <a:srgbClr val="17559E"/>
          </a:solidFill>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lt-LT" sz="12000" dirty="0" err="1">
                <a:solidFill>
                  <a:schemeClr val="bg1"/>
                </a:solidFill>
                <a:latin typeface="Bahnschrift bold" panose="020B0502040204020203" pitchFamily="34" charset="0"/>
              </a:rPr>
              <a:t>Roberas</a:t>
            </a:r>
            <a:r>
              <a:rPr lang="lt-LT" sz="12000" dirty="0">
                <a:solidFill>
                  <a:schemeClr val="bg1"/>
                </a:solidFill>
                <a:latin typeface="Bahnschrift bold" panose="020B0502040204020203" pitchFamily="34" charset="0"/>
              </a:rPr>
              <a:t> Šumanas</a:t>
            </a:r>
          </a:p>
        </p:txBody>
      </p:sp>
      <p:sp>
        <p:nvSpPr>
          <p:cNvPr id="8" name="4 tekstas R. Schuman"/>
          <p:cNvSpPr/>
          <p:nvPr/>
        </p:nvSpPr>
        <p:spPr>
          <a:xfrm>
            <a:off x="697097" y="7950543"/>
            <a:ext cx="8517547" cy="584775"/>
          </a:xfrm>
          <a:prstGeom prst="rect">
            <a:avLst/>
          </a:prstGeom>
          <a:solidFill>
            <a:srgbClr val="17559E"/>
          </a:solidFill>
        </p:spPr>
        <p:txBody>
          <a:bodyPr wrap="square">
            <a:spAutoFit/>
          </a:bodyPr>
          <a:lstStyle/>
          <a:p>
            <a:r>
              <a:rPr lang="lt-LT" sz="3200" dirty="0">
                <a:solidFill>
                  <a:srgbClr val="F3CA57"/>
                </a:solidFill>
                <a:latin typeface="Bahnschrift SemiBold" panose="020B0502040204020203" pitchFamily="34" charset="0"/>
              </a:rPr>
              <a:t>Europos integracijos projekto kūrėjas </a:t>
            </a:r>
            <a:endParaRPr lang="en-150" sz="3200" dirty="0">
              <a:solidFill>
                <a:srgbClr val="F3CA57"/>
              </a:solidFill>
              <a:latin typeface="Bahnschrift SemiBold" panose="020B0502040204020203" pitchFamily="34" charset="0"/>
            </a:endParaRPr>
          </a:p>
        </p:txBody>
      </p:sp>
      <p:sp>
        <p:nvSpPr>
          <p:cNvPr id="15" name="Poraštė">
            <a:extLst>
              <a:ext uri="{C183D7F6-B498-43B3-948B-1728B52AA6E4}">
                <adec:decorative xmlns:adec="http://schemas.microsoft.com/office/drawing/2017/decorative" val="1"/>
              </a:ext>
            </a:extLst>
          </p:cNvPr>
          <p:cNvSpPr/>
          <p:nvPr/>
        </p:nvSpPr>
        <p:spPr>
          <a:xfrm>
            <a:off x="0" y="12530327"/>
            <a:ext cx="24521262" cy="12274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150" dirty="0">
              <a:solidFill>
                <a:schemeClr val="bg1"/>
              </a:solidFill>
            </a:endParaRPr>
          </a:p>
        </p:txBody>
      </p:sp>
      <p:pic>
        <p:nvPicPr>
          <p:cNvPr id="16" name="ES vėliava">
            <a:extLs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23019996" y="12768071"/>
            <a:ext cx="1124811" cy="750191"/>
          </a:xfrm>
          <a:prstGeom prst="rect">
            <a:avLst/>
          </a:prstGeom>
        </p:spPr>
      </p:pic>
    </p:spTree>
    <p:extLst>
      <p:ext uri="{BB962C8B-B14F-4D97-AF65-F5344CB8AC3E}">
        <p14:creationId xmlns:p14="http://schemas.microsoft.com/office/powerpoint/2010/main" val="4789568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vertical)">
                                      <p:cBhvr>
                                        <p:cTn id="7" dur="500"/>
                                        <p:tgtEl>
                                          <p:spTgt spid="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nodeType="afterEffect">
                                  <p:stCondLst>
                                    <p:cond delay="0"/>
                                  </p:stCondLst>
                                  <p:iterate type="lt">
                                    <p:tmPct val="0"/>
                                  </p:iterate>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26" presetClass="emph" presetSubtype="0" fill="hold" nodeType="withEffect">
                                  <p:stCondLst>
                                    <p:cond delay="0"/>
                                  </p:stCondLst>
                                  <p:iterate type="lt">
                                    <p:tmPct val="0"/>
                                  </p:iterate>
                                  <p:childTnLst>
                                    <p:animEffect transition="out" filter="fade">
                                      <p:cBhvr>
                                        <p:cTn id="17" dur="500" tmFilter="0, 0; .2, .5; .8, .5; 1, 0"/>
                                        <p:tgtEl>
                                          <p:spTgt spid="16"/>
                                        </p:tgtEl>
                                      </p:cBhvr>
                                    </p:animEffect>
                                    <p:animScale>
                                      <p:cBhvr>
                                        <p:cTn id="18" dur="250" autoRev="1" fill="hold"/>
                                        <p:tgtEl>
                                          <p:spTgt spid="16"/>
                                        </p:tgtEl>
                                      </p:cBhvr>
                                      <p:by x="105000" y="105000"/>
                                    </p:animScale>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300"/>
                                        <p:tgtEl>
                                          <p:spTgt spid="10"/>
                                        </p:tgtEl>
                                      </p:cBhvr>
                                    </p:animEffect>
                                  </p:childTnLst>
                                </p:cTn>
                              </p:par>
                            </p:childTnLst>
                          </p:cTn>
                        </p:par>
                        <p:par>
                          <p:cTn id="27" fill="hold">
                            <p:stCondLst>
                              <p:cond delay="2300"/>
                            </p:stCondLst>
                            <p:childTnLst>
                              <p:par>
                                <p:cTn id="28" presetID="47"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200"/>
                                        <p:tgtEl>
                                          <p:spTgt spid="9"/>
                                        </p:tgtEl>
                                      </p:cBhvr>
                                    </p:animEffect>
                                    <p:anim calcmode="lin" valueType="num">
                                      <p:cBhvr>
                                        <p:cTn id="31" dur="200" fill="hold"/>
                                        <p:tgtEl>
                                          <p:spTgt spid="9"/>
                                        </p:tgtEl>
                                        <p:attrNameLst>
                                          <p:attrName>ppt_x</p:attrName>
                                        </p:attrNameLst>
                                      </p:cBhvr>
                                      <p:tavLst>
                                        <p:tav tm="0">
                                          <p:val>
                                            <p:strVal val="#ppt_x"/>
                                          </p:val>
                                        </p:tav>
                                        <p:tav tm="100000">
                                          <p:val>
                                            <p:strVal val="#ppt_x"/>
                                          </p:val>
                                        </p:tav>
                                      </p:tavLst>
                                    </p:anim>
                                    <p:anim calcmode="lin" valueType="num">
                                      <p:cBhvr>
                                        <p:cTn id="32" dur="2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par>
                          <p:cTn id="38" fill="hold">
                            <p:stCondLst>
                              <p:cond delay="500"/>
                            </p:stCondLst>
                            <p:childTnLst>
                              <p:par>
                                <p:cTn id="39" presetID="42" presetClass="exit" presetSubtype="0" fill="hold" grpId="1" nodeType="afterEffect">
                                  <p:stCondLst>
                                    <p:cond delay="0"/>
                                  </p:stCondLst>
                                  <p:childTnLst>
                                    <p:animEffect transition="out" filter="fade">
                                      <p:cBhvr>
                                        <p:cTn id="40" dur="100"/>
                                        <p:tgtEl>
                                          <p:spTgt spid="9"/>
                                        </p:tgtEl>
                                      </p:cBhvr>
                                    </p:animEffect>
                                    <p:anim calcmode="lin" valueType="num">
                                      <p:cBhvr>
                                        <p:cTn id="41" dur="100"/>
                                        <p:tgtEl>
                                          <p:spTgt spid="9"/>
                                        </p:tgtEl>
                                        <p:attrNameLst>
                                          <p:attrName>ppt_x</p:attrName>
                                        </p:attrNameLst>
                                      </p:cBhvr>
                                      <p:tavLst>
                                        <p:tav tm="0">
                                          <p:val>
                                            <p:strVal val="ppt_x"/>
                                          </p:val>
                                        </p:tav>
                                        <p:tav tm="100000">
                                          <p:val>
                                            <p:strVal val="ppt_x"/>
                                          </p:val>
                                        </p:tav>
                                      </p:tavLst>
                                    </p:anim>
                                    <p:anim calcmode="lin" valueType="num">
                                      <p:cBhvr>
                                        <p:cTn id="42" dur="100"/>
                                        <p:tgtEl>
                                          <p:spTgt spid="9"/>
                                        </p:tgtEl>
                                        <p:attrNameLst>
                                          <p:attrName>ppt_y</p:attrName>
                                        </p:attrNameLst>
                                      </p:cBhvr>
                                      <p:tavLst>
                                        <p:tav tm="0">
                                          <p:val>
                                            <p:strVal val="ppt_y"/>
                                          </p:val>
                                        </p:tav>
                                        <p:tav tm="100000">
                                          <p:val>
                                            <p:strVal val="ppt_y+.1"/>
                                          </p:val>
                                        </p:tav>
                                      </p:tavLst>
                                    </p:anim>
                                    <p:set>
                                      <p:cBhvr>
                                        <p:cTn id="43" dur="1" fill="hold">
                                          <p:stCondLst>
                                            <p:cond delay="99"/>
                                          </p:stCondLst>
                                        </p:cTn>
                                        <p:tgtEl>
                                          <p:spTgt spid="9"/>
                                        </p:tgtEl>
                                        <p:attrNameLst>
                                          <p:attrName>style.visibility</p:attrName>
                                        </p:attrNameLst>
                                      </p:cBhvr>
                                      <p:to>
                                        <p:strVal val="hidden"/>
                                      </p:to>
                                    </p:set>
                                  </p:childTnLst>
                                </p:cTn>
                              </p:par>
                            </p:childTnLst>
                          </p:cTn>
                        </p:par>
                        <p:par>
                          <p:cTn id="44" fill="hold">
                            <p:stCondLst>
                              <p:cond delay="600"/>
                            </p:stCondLst>
                            <p:childTnLst>
                              <p:par>
                                <p:cTn id="45" presetID="10" presetClass="exit" presetSubtype="0" fill="hold" grpId="1" nodeType="afterEffect">
                                  <p:stCondLst>
                                    <p:cond delay="0"/>
                                  </p:stCondLst>
                                  <p:childTnLst>
                                    <p:animEffect transition="out" filter="fade">
                                      <p:cBhvr>
                                        <p:cTn id="46" dur="100"/>
                                        <p:tgtEl>
                                          <p:spTgt spid="10"/>
                                        </p:tgtEl>
                                      </p:cBhvr>
                                    </p:animEffect>
                                    <p:set>
                                      <p:cBhvr>
                                        <p:cTn id="47" dur="1" fill="hold">
                                          <p:stCondLst>
                                            <p:cond delay="99"/>
                                          </p:stCondLst>
                                        </p:cTn>
                                        <p:tgtEl>
                                          <p:spTgt spid="10"/>
                                        </p:tgtEl>
                                        <p:attrNameLst>
                                          <p:attrName>style.visibility</p:attrName>
                                        </p:attrNameLst>
                                      </p:cBhvr>
                                      <p:to>
                                        <p:strVal val="hidden"/>
                                      </p:to>
                                    </p:set>
                                  </p:childTnLst>
                                </p:cTn>
                              </p:par>
                            </p:childTnLst>
                          </p:cTn>
                        </p:par>
                        <p:par>
                          <p:cTn id="48" fill="hold">
                            <p:stCondLst>
                              <p:cond delay="700"/>
                            </p:stCondLst>
                            <p:childTnLst>
                              <p:par>
                                <p:cTn id="49" presetID="10" presetClass="entr" presetSubtype="0"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300"/>
                                        <p:tgtEl>
                                          <p:spTgt spid="14"/>
                                        </p:tgtEl>
                                      </p:cBhvr>
                                    </p:animEffect>
                                  </p:childTnLst>
                                </p:cTn>
                              </p:par>
                            </p:childTnLst>
                          </p:cTn>
                        </p:par>
                        <p:par>
                          <p:cTn id="52" fill="hold">
                            <p:stCondLst>
                              <p:cond delay="1000"/>
                            </p:stCondLst>
                            <p:childTnLst>
                              <p:par>
                                <p:cTn id="53" presetID="10" presetClass="entr" presetSubtype="0" fill="hold" grpId="0" nodeType="after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fade">
                                      <p:cBhvr>
                                        <p:cTn id="55" dur="300"/>
                                        <p:tgtEl>
                                          <p:spTgt spid="4"/>
                                        </p:tgtEl>
                                      </p:cBhvr>
                                    </p:animEffect>
                                  </p:childTnLst>
                                </p:cTn>
                              </p:par>
                            </p:childTnLst>
                          </p:cTn>
                        </p:par>
                        <p:par>
                          <p:cTn id="56" fill="hold">
                            <p:stCondLst>
                              <p:cond delay="1300"/>
                            </p:stCondLst>
                            <p:childTnLst>
                              <p:par>
                                <p:cTn id="57" presetID="47" presetClass="entr" presetSubtype="0" fill="hold" grpId="0" nodeType="after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fade">
                                      <p:cBhvr>
                                        <p:cTn id="59" dur="200"/>
                                        <p:tgtEl>
                                          <p:spTgt spid="3"/>
                                        </p:tgtEl>
                                      </p:cBhvr>
                                    </p:animEffect>
                                    <p:anim calcmode="lin" valueType="num">
                                      <p:cBhvr>
                                        <p:cTn id="60" dur="200" fill="hold"/>
                                        <p:tgtEl>
                                          <p:spTgt spid="3"/>
                                        </p:tgtEl>
                                        <p:attrNameLst>
                                          <p:attrName>ppt_x</p:attrName>
                                        </p:attrNameLst>
                                      </p:cBhvr>
                                      <p:tavLst>
                                        <p:tav tm="0">
                                          <p:val>
                                            <p:strVal val="#ppt_x"/>
                                          </p:val>
                                        </p:tav>
                                        <p:tav tm="100000">
                                          <p:val>
                                            <p:strVal val="#ppt_x"/>
                                          </p:val>
                                        </p:tav>
                                      </p:tavLst>
                                    </p:anim>
                                    <p:anim calcmode="lin" valueType="num">
                                      <p:cBhvr>
                                        <p:cTn id="61" dur="2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10" presetClass="exit" presetSubtype="0" fill="hold" nodeType="clickEffect">
                                  <p:stCondLst>
                                    <p:cond delay="0"/>
                                  </p:stCondLst>
                                  <p:childTnLst>
                                    <p:animEffect transition="out" filter="fade">
                                      <p:cBhvr>
                                        <p:cTn id="65" dur="200"/>
                                        <p:tgtEl>
                                          <p:spTgt spid="14"/>
                                        </p:tgtEl>
                                      </p:cBhvr>
                                    </p:animEffect>
                                    <p:set>
                                      <p:cBhvr>
                                        <p:cTn id="66" dur="1" fill="hold">
                                          <p:stCondLst>
                                            <p:cond delay="199"/>
                                          </p:stCondLst>
                                        </p:cTn>
                                        <p:tgtEl>
                                          <p:spTgt spid="14"/>
                                        </p:tgtEl>
                                        <p:attrNameLst>
                                          <p:attrName>style.visibility</p:attrName>
                                        </p:attrNameLst>
                                      </p:cBhvr>
                                      <p:to>
                                        <p:strVal val="hidden"/>
                                      </p:to>
                                    </p:set>
                                  </p:childTnLst>
                                </p:cTn>
                              </p:par>
                            </p:childTnLst>
                          </p:cTn>
                        </p:par>
                        <p:par>
                          <p:cTn id="67" fill="hold">
                            <p:stCondLst>
                              <p:cond delay="200"/>
                            </p:stCondLst>
                            <p:childTnLst>
                              <p:par>
                                <p:cTn id="68" presetID="42" presetClass="exit" presetSubtype="0" fill="hold" grpId="1" nodeType="afterEffect">
                                  <p:stCondLst>
                                    <p:cond delay="0"/>
                                  </p:stCondLst>
                                  <p:childTnLst>
                                    <p:animEffect transition="out" filter="fade">
                                      <p:cBhvr>
                                        <p:cTn id="69" dur="100"/>
                                        <p:tgtEl>
                                          <p:spTgt spid="3"/>
                                        </p:tgtEl>
                                      </p:cBhvr>
                                    </p:animEffect>
                                    <p:anim calcmode="lin" valueType="num">
                                      <p:cBhvr>
                                        <p:cTn id="70" dur="100"/>
                                        <p:tgtEl>
                                          <p:spTgt spid="3"/>
                                        </p:tgtEl>
                                        <p:attrNameLst>
                                          <p:attrName>ppt_x</p:attrName>
                                        </p:attrNameLst>
                                      </p:cBhvr>
                                      <p:tavLst>
                                        <p:tav tm="0">
                                          <p:val>
                                            <p:strVal val="ppt_x"/>
                                          </p:val>
                                        </p:tav>
                                        <p:tav tm="100000">
                                          <p:val>
                                            <p:strVal val="ppt_x"/>
                                          </p:val>
                                        </p:tav>
                                      </p:tavLst>
                                    </p:anim>
                                    <p:anim calcmode="lin" valueType="num">
                                      <p:cBhvr>
                                        <p:cTn id="71" dur="100"/>
                                        <p:tgtEl>
                                          <p:spTgt spid="3"/>
                                        </p:tgtEl>
                                        <p:attrNameLst>
                                          <p:attrName>ppt_y</p:attrName>
                                        </p:attrNameLst>
                                      </p:cBhvr>
                                      <p:tavLst>
                                        <p:tav tm="0">
                                          <p:val>
                                            <p:strVal val="ppt_y"/>
                                          </p:val>
                                        </p:tav>
                                        <p:tav tm="100000">
                                          <p:val>
                                            <p:strVal val="ppt_y+.1"/>
                                          </p:val>
                                        </p:tav>
                                      </p:tavLst>
                                    </p:anim>
                                    <p:set>
                                      <p:cBhvr>
                                        <p:cTn id="72" dur="1" fill="hold">
                                          <p:stCondLst>
                                            <p:cond delay="99"/>
                                          </p:stCondLst>
                                        </p:cTn>
                                        <p:tgtEl>
                                          <p:spTgt spid="3"/>
                                        </p:tgtEl>
                                        <p:attrNameLst>
                                          <p:attrName>style.visibility</p:attrName>
                                        </p:attrNameLst>
                                      </p:cBhvr>
                                      <p:to>
                                        <p:strVal val="hidden"/>
                                      </p:to>
                                    </p:set>
                                  </p:childTnLst>
                                </p:cTn>
                              </p:par>
                            </p:childTnLst>
                          </p:cTn>
                        </p:par>
                        <p:par>
                          <p:cTn id="73" fill="hold">
                            <p:stCondLst>
                              <p:cond delay="300"/>
                            </p:stCondLst>
                            <p:childTnLst>
                              <p:par>
                                <p:cTn id="74" presetID="10" presetClass="exit" presetSubtype="0" fill="hold" grpId="1" nodeType="afterEffect">
                                  <p:stCondLst>
                                    <p:cond delay="0"/>
                                  </p:stCondLst>
                                  <p:childTnLst>
                                    <p:animEffect transition="out" filter="fade">
                                      <p:cBhvr>
                                        <p:cTn id="75" dur="100"/>
                                        <p:tgtEl>
                                          <p:spTgt spid="4"/>
                                        </p:tgtEl>
                                      </p:cBhvr>
                                    </p:animEffect>
                                    <p:set>
                                      <p:cBhvr>
                                        <p:cTn id="76" dur="1" fill="hold">
                                          <p:stCondLst>
                                            <p:cond delay="99"/>
                                          </p:stCondLst>
                                        </p:cTn>
                                        <p:tgtEl>
                                          <p:spTgt spid="4"/>
                                        </p:tgtEl>
                                        <p:attrNameLst>
                                          <p:attrName>style.visibility</p:attrName>
                                        </p:attrNameLst>
                                      </p:cBhvr>
                                      <p:to>
                                        <p:strVal val="hidden"/>
                                      </p:to>
                                    </p:set>
                                  </p:childTnLst>
                                </p:cTn>
                              </p:par>
                            </p:childTnLst>
                          </p:cTn>
                        </p:par>
                        <p:par>
                          <p:cTn id="77" fill="hold">
                            <p:stCondLst>
                              <p:cond delay="400"/>
                            </p:stCondLst>
                            <p:childTnLst>
                              <p:par>
                                <p:cTn id="78" presetID="10" presetClass="entr" presetSubtype="0" fill="hold" nodeType="afterEffect">
                                  <p:stCondLst>
                                    <p:cond delay="0"/>
                                  </p:stCondLst>
                                  <p:childTnLst>
                                    <p:set>
                                      <p:cBhvr>
                                        <p:cTn id="79" dur="1" fill="hold">
                                          <p:stCondLst>
                                            <p:cond delay="0"/>
                                          </p:stCondLst>
                                        </p:cTn>
                                        <p:tgtEl>
                                          <p:spTgt spid="11"/>
                                        </p:tgtEl>
                                        <p:attrNameLst>
                                          <p:attrName>style.visibility</p:attrName>
                                        </p:attrNameLst>
                                      </p:cBhvr>
                                      <p:to>
                                        <p:strVal val="visible"/>
                                      </p:to>
                                    </p:set>
                                    <p:animEffect transition="in" filter="fade">
                                      <p:cBhvr>
                                        <p:cTn id="80" dur="300"/>
                                        <p:tgtEl>
                                          <p:spTgt spid="11"/>
                                        </p:tgtEl>
                                      </p:cBhvr>
                                    </p:animEffect>
                                  </p:childTnLst>
                                </p:cTn>
                              </p:par>
                            </p:childTnLst>
                          </p:cTn>
                        </p:par>
                        <p:par>
                          <p:cTn id="81" fill="hold">
                            <p:stCondLst>
                              <p:cond delay="700"/>
                            </p:stCondLst>
                            <p:childTnLst>
                              <p:par>
                                <p:cTn id="82" presetID="10" presetClass="entr" presetSubtype="0" fill="hold" grpId="0" nodeType="afterEffect">
                                  <p:stCondLst>
                                    <p:cond delay="0"/>
                                  </p:stCondLst>
                                  <p:childTnLst>
                                    <p:set>
                                      <p:cBhvr>
                                        <p:cTn id="83" dur="1" fill="hold">
                                          <p:stCondLst>
                                            <p:cond delay="0"/>
                                          </p:stCondLst>
                                        </p:cTn>
                                        <p:tgtEl>
                                          <p:spTgt spid="6"/>
                                        </p:tgtEl>
                                        <p:attrNameLst>
                                          <p:attrName>style.visibility</p:attrName>
                                        </p:attrNameLst>
                                      </p:cBhvr>
                                      <p:to>
                                        <p:strVal val="visible"/>
                                      </p:to>
                                    </p:set>
                                    <p:animEffect transition="in" filter="fade">
                                      <p:cBhvr>
                                        <p:cTn id="84" dur="300"/>
                                        <p:tgtEl>
                                          <p:spTgt spid="6"/>
                                        </p:tgtEl>
                                      </p:cBhvr>
                                    </p:animEffect>
                                  </p:childTnLst>
                                </p:cTn>
                              </p:par>
                            </p:childTnLst>
                          </p:cTn>
                        </p:par>
                        <p:par>
                          <p:cTn id="85" fill="hold">
                            <p:stCondLst>
                              <p:cond delay="1000"/>
                            </p:stCondLst>
                            <p:childTnLst>
                              <p:par>
                                <p:cTn id="86" presetID="47" presetClass="entr" presetSubtype="0" fill="hold" grpId="0" nodeType="afterEffect">
                                  <p:stCondLst>
                                    <p:cond delay="0"/>
                                  </p:stCondLst>
                                  <p:childTnLst>
                                    <p:set>
                                      <p:cBhvr>
                                        <p:cTn id="87" dur="1" fill="hold">
                                          <p:stCondLst>
                                            <p:cond delay="0"/>
                                          </p:stCondLst>
                                        </p:cTn>
                                        <p:tgtEl>
                                          <p:spTgt spid="5"/>
                                        </p:tgtEl>
                                        <p:attrNameLst>
                                          <p:attrName>style.visibility</p:attrName>
                                        </p:attrNameLst>
                                      </p:cBhvr>
                                      <p:to>
                                        <p:strVal val="visible"/>
                                      </p:to>
                                    </p:set>
                                    <p:animEffect transition="in" filter="fade">
                                      <p:cBhvr>
                                        <p:cTn id="88" dur="200"/>
                                        <p:tgtEl>
                                          <p:spTgt spid="5"/>
                                        </p:tgtEl>
                                      </p:cBhvr>
                                    </p:animEffect>
                                    <p:anim calcmode="lin" valueType="num">
                                      <p:cBhvr>
                                        <p:cTn id="89" dur="200" fill="hold"/>
                                        <p:tgtEl>
                                          <p:spTgt spid="5"/>
                                        </p:tgtEl>
                                        <p:attrNameLst>
                                          <p:attrName>ppt_x</p:attrName>
                                        </p:attrNameLst>
                                      </p:cBhvr>
                                      <p:tavLst>
                                        <p:tav tm="0">
                                          <p:val>
                                            <p:strVal val="#ppt_x"/>
                                          </p:val>
                                        </p:tav>
                                        <p:tav tm="100000">
                                          <p:val>
                                            <p:strVal val="#ppt_x"/>
                                          </p:val>
                                        </p:tav>
                                      </p:tavLst>
                                    </p:anim>
                                    <p:anim calcmode="lin" valueType="num">
                                      <p:cBhvr>
                                        <p:cTn id="90" dur="2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10" presetClass="exit" presetSubtype="0" fill="hold" nodeType="clickEffect">
                                  <p:stCondLst>
                                    <p:cond delay="0"/>
                                  </p:stCondLst>
                                  <p:childTnLst>
                                    <p:animEffect transition="out" filter="fade">
                                      <p:cBhvr>
                                        <p:cTn id="94" dur="200"/>
                                        <p:tgtEl>
                                          <p:spTgt spid="11"/>
                                        </p:tgtEl>
                                      </p:cBhvr>
                                    </p:animEffect>
                                    <p:set>
                                      <p:cBhvr>
                                        <p:cTn id="95" dur="1" fill="hold">
                                          <p:stCondLst>
                                            <p:cond delay="199"/>
                                          </p:stCondLst>
                                        </p:cTn>
                                        <p:tgtEl>
                                          <p:spTgt spid="11"/>
                                        </p:tgtEl>
                                        <p:attrNameLst>
                                          <p:attrName>style.visibility</p:attrName>
                                        </p:attrNameLst>
                                      </p:cBhvr>
                                      <p:to>
                                        <p:strVal val="hidden"/>
                                      </p:to>
                                    </p:set>
                                  </p:childTnLst>
                                </p:cTn>
                              </p:par>
                            </p:childTnLst>
                          </p:cTn>
                        </p:par>
                        <p:par>
                          <p:cTn id="96" fill="hold">
                            <p:stCondLst>
                              <p:cond delay="200"/>
                            </p:stCondLst>
                            <p:childTnLst>
                              <p:par>
                                <p:cTn id="97" presetID="42" presetClass="exit" presetSubtype="0" fill="hold" grpId="1" nodeType="afterEffect">
                                  <p:stCondLst>
                                    <p:cond delay="0"/>
                                  </p:stCondLst>
                                  <p:childTnLst>
                                    <p:animEffect transition="out" filter="fade">
                                      <p:cBhvr>
                                        <p:cTn id="98" dur="100"/>
                                        <p:tgtEl>
                                          <p:spTgt spid="5"/>
                                        </p:tgtEl>
                                      </p:cBhvr>
                                    </p:animEffect>
                                    <p:anim calcmode="lin" valueType="num">
                                      <p:cBhvr>
                                        <p:cTn id="99" dur="100"/>
                                        <p:tgtEl>
                                          <p:spTgt spid="5"/>
                                        </p:tgtEl>
                                        <p:attrNameLst>
                                          <p:attrName>ppt_x</p:attrName>
                                        </p:attrNameLst>
                                      </p:cBhvr>
                                      <p:tavLst>
                                        <p:tav tm="0">
                                          <p:val>
                                            <p:strVal val="ppt_x"/>
                                          </p:val>
                                        </p:tav>
                                        <p:tav tm="100000">
                                          <p:val>
                                            <p:strVal val="ppt_x"/>
                                          </p:val>
                                        </p:tav>
                                      </p:tavLst>
                                    </p:anim>
                                    <p:anim calcmode="lin" valueType="num">
                                      <p:cBhvr>
                                        <p:cTn id="100" dur="100"/>
                                        <p:tgtEl>
                                          <p:spTgt spid="5"/>
                                        </p:tgtEl>
                                        <p:attrNameLst>
                                          <p:attrName>ppt_y</p:attrName>
                                        </p:attrNameLst>
                                      </p:cBhvr>
                                      <p:tavLst>
                                        <p:tav tm="0">
                                          <p:val>
                                            <p:strVal val="ppt_y"/>
                                          </p:val>
                                        </p:tav>
                                        <p:tav tm="100000">
                                          <p:val>
                                            <p:strVal val="ppt_y+.1"/>
                                          </p:val>
                                        </p:tav>
                                      </p:tavLst>
                                    </p:anim>
                                    <p:set>
                                      <p:cBhvr>
                                        <p:cTn id="101" dur="1" fill="hold">
                                          <p:stCondLst>
                                            <p:cond delay="99"/>
                                          </p:stCondLst>
                                        </p:cTn>
                                        <p:tgtEl>
                                          <p:spTgt spid="5"/>
                                        </p:tgtEl>
                                        <p:attrNameLst>
                                          <p:attrName>style.visibility</p:attrName>
                                        </p:attrNameLst>
                                      </p:cBhvr>
                                      <p:to>
                                        <p:strVal val="hidden"/>
                                      </p:to>
                                    </p:set>
                                  </p:childTnLst>
                                </p:cTn>
                              </p:par>
                            </p:childTnLst>
                          </p:cTn>
                        </p:par>
                        <p:par>
                          <p:cTn id="102" fill="hold">
                            <p:stCondLst>
                              <p:cond delay="300"/>
                            </p:stCondLst>
                            <p:childTnLst>
                              <p:par>
                                <p:cTn id="103" presetID="10" presetClass="exit" presetSubtype="0" fill="hold" grpId="1" nodeType="afterEffect">
                                  <p:stCondLst>
                                    <p:cond delay="0"/>
                                  </p:stCondLst>
                                  <p:childTnLst>
                                    <p:animEffect transition="out" filter="fade">
                                      <p:cBhvr>
                                        <p:cTn id="104" dur="100"/>
                                        <p:tgtEl>
                                          <p:spTgt spid="6"/>
                                        </p:tgtEl>
                                      </p:cBhvr>
                                    </p:animEffect>
                                    <p:set>
                                      <p:cBhvr>
                                        <p:cTn id="105" dur="1" fill="hold">
                                          <p:stCondLst>
                                            <p:cond delay="99"/>
                                          </p:stCondLst>
                                        </p:cTn>
                                        <p:tgtEl>
                                          <p:spTgt spid="6"/>
                                        </p:tgtEl>
                                        <p:attrNameLst>
                                          <p:attrName>style.visibility</p:attrName>
                                        </p:attrNameLst>
                                      </p:cBhvr>
                                      <p:to>
                                        <p:strVal val="hidden"/>
                                      </p:to>
                                    </p:set>
                                  </p:childTnLst>
                                </p:cTn>
                              </p:par>
                            </p:childTnLst>
                          </p:cTn>
                        </p:par>
                        <p:par>
                          <p:cTn id="106" fill="hold">
                            <p:stCondLst>
                              <p:cond delay="400"/>
                            </p:stCondLst>
                            <p:childTnLst>
                              <p:par>
                                <p:cTn id="107" presetID="10" presetClass="entr" presetSubtype="0" fill="hold" nodeType="afterEffect">
                                  <p:stCondLst>
                                    <p:cond delay="0"/>
                                  </p:stCondLst>
                                  <p:childTnLst>
                                    <p:set>
                                      <p:cBhvr>
                                        <p:cTn id="108" dur="1" fill="hold">
                                          <p:stCondLst>
                                            <p:cond delay="0"/>
                                          </p:stCondLst>
                                        </p:cTn>
                                        <p:tgtEl>
                                          <p:spTgt spid="12"/>
                                        </p:tgtEl>
                                        <p:attrNameLst>
                                          <p:attrName>style.visibility</p:attrName>
                                        </p:attrNameLst>
                                      </p:cBhvr>
                                      <p:to>
                                        <p:strVal val="visible"/>
                                      </p:to>
                                    </p:set>
                                    <p:animEffect transition="in" filter="fade">
                                      <p:cBhvr>
                                        <p:cTn id="109" dur="300"/>
                                        <p:tgtEl>
                                          <p:spTgt spid="12"/>
                                        </p:tgtEl>
                                      </p:cBhvr>
                                    </p:animEffect>
                                  </p:childTnLst>
                                </p:cTn>
                              </p:par>
                            </p:childTnLst>
                          </p:cTn>
                        </p:par>
                        <p:par>
                          <p:cTn id="110" fill="hold">
                            <p:stCondLst>
                              <p:cond delay="700"/>
                            </p:stCondLst>
                            <p:childTnLst>
                              <p:par>
                                <p:cTn id="111" presetID="10" presetClass="entr" presetSubtype="0" fill="hold" grpId="0" nodeType="afterEffect">
                                  <p:stCondLst>
                                    <p:cond delay="0"/>
                                  </p:stCondLst>
                                  <p:childTnLst>
                                    <p:set>
                                      <p:cBhvr>
                                        <p:cTn id="112" dur="1" fill="hold">
                                          <p:stCondLst>
                                            <p:cond delay="0"/>
                                          </p:stCondLst>
                                        </p:cTn>
                                        <p:tgtEl>
                                          <p:spTgt spid="7"/>
                                        </p:tgtEl>
                                        <p:attrNameLst>
                                          <p:attrName>style.visibility</p:attrName>
                                        </p:attrNameLst>
                                      </p:cBhvr>
                                      <p:to>
                                        <p:strVal val="visible"/>
                                      </p:to>
                                    </p:set>
                                    <p:animEffect transition="in" filter="fade">
                                      <p:cBhvr>
                                        <p:cTn id="113" dur="200"/>
                                        <p:tgtEl>
                                          <p:spTgt spid="7"/>
                                        </p:tgtEl>
                                      </p:cBhvr>
                                    </p:animEffect>
                                  </p:childTnLst>
                                </p:cTn>
                              </p:par>
                            </p:childTnLst>
                          </p:cTn>
                        </p:par>
                        <p:par>
                          <p:cTn id="114" fill="hold">
                            <p:stCondLst>
                              <p:cond delay="900"/>
                            </p:stCondLst>
                            <p:childTnLst>
                              <p:par>
                                <p:cTn id="115" presetID="47" presetClass="entr" presetSubtype="0" fill="hold" grpId="0" nodeType="afterEffect">
                                  <p:stCondLst>
                                    <p:cond delay="0"/>
                                  </p:stCondLst>
                                  <p:childTnLst>
                                    <p:set>
                                      <p:cBhvr>
                                        <p:cTn id="116" dur="1" fill="hold">
                                          <p:stCondLst>
                                            <p:cond delay="0"/>
                                          </p:stCondLst>
                                        </p:cTn>
                                        <p:tgtEl>
                                          <p:spTgt spid="8"/>
                                        </p:tgtEl>
                                        <p:attrNameLst>
                                          <p:attrName>style.visibility</p:attrName>
                                        </p:attrNameLst>
                                      </p:cBhvr>
                                      <p:to>
                                        <p:strVal val="visible"/>
                                      </p:to>
                                    </p:set>
                                    <p:animEffect transition="in" filter="fade">
                                      <p:cBhvr>
                                        <p:cTn id="117" dur="200"/>
                                        <p:tgtEl>
                                          <p:spTgt spid="8"/>
                                        </p:tgtEl>
                                      </p:cBhvr>
                                    </p:animEffect>
                                    <p:anim calcmode="lin" valueType="num">
                                      <p:cBhvr>
                                        <p:cTn id="118" dur="200" fill="hold"/>
                                        <p:tgtEl>
                                          <p:spTgt spid="8"/>
                                        </p:tgtEl>
                                        <p:attrNameLst>
                                          <p:attrName>ppt_x</p:attrName>
                                        </p:attrNameLst>
                                      </p:cBhvr>
                                      <p:tavLst>
                                        <p:tav tm="0">
                                          <p:val>
                                            <p:strVal val="#ppt_x"/>
                                          </p:val>
                                        </p:tav>
                                        <p:tav tm="100000">
                                          <p:val>
                                            <p:strVal val="#ppt_x"/>
                                          </p:val>
                                        </p:tav>
                                      </p:tavLst>
                                    </p:anim>
                                    <p:anim calcmode="lin" valueType="num">
                                      <p:cBhvr>
                                        <p:cTn id="119" dur="2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P spid="10" grpId="0" animBg="1"/>
      <p:bldP spid="10" grpId="1" animBg="1"/>
      <p:bldP spid="10" grpId="2" animBg="1"/>
      <p:bldP spid="10" grpId="3" animBg="1"/>
      <p:bldP spid="9" grpId="0" animBg="1"/>
      <p:bldP spid="9" grpId="1" animBg="1"/>
      <p:bldP spid="9" grpId="2" animBg="1"/>
      <p:bldP spid="9" grpId="3" animBg="1"/>
      <p:bldP spid="4" grpId="0" animBg="1"/>
      <p:bldP spid="4" grpId="1" animBg="1"/>
      <p:bldP spid="4" grpId="2" animBg="1"/>
      <p:bldP spid="4" grpId="3" animBg="1"/>
      <p:bldP spid="3" grpId="0" animBg="1"/>
      <p:bldP spid="3" grpId="1" animBg="1"/>
      <p:bldP spid="3" grpId="2" animBg="1"/>
      <p:bldP spid="3" grpId="3" animBg="1"/>
      <p:bldP spid="6" grpId="0" animBg="1"/>
      <p:bldP spid="6" grpId="1" animBg="1"/>
      <p:bldP spid="6" grpId="2" animBg="1"/>
      <p:bldP spid="6" grpId="3" animBg="1"/>
      <p:bldP spid="5" grpId="0" animBg="1"/>
      <p:bldP spid="5" grpId="1" animBg="1"/>
      <p:bldP spid="5" grpId="2" animBg="1"/>
      <p:bldP spid="5" grpId="3" animBg="1"/>
      <p:bldP spid="7" grpId="0" animBg="1"/>
      <p:bldP spid="7" grpId="1" animBg="1"/>
      <p:bldP spid="8" grpId="0" animBg="1"/>
      <p:bldP spid="8" grpId="1" animBg="1"/>
      <p:bldP spid="15" grpId="0" animBg="1"/>
      <p:bldP spid="15"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antraštė"/>
          <p:cNvSpPr>
            <a:spLocks noGrp="1"/>
          </p:cNvSpPr>
          <p:nvPr>
            <p:ph type="ctrTitle" idx="4294967295"/>
          </p:nvPr>
        </p:nvSpPr>
        <p:spPr>
          <a:xfrm>
            <a:off x="0" y="-4183063"/>
            <a:ext cx="24479250" cy="2998788"/>
          </a:xfrm>
          <a:prstGeom prst="rect">
            <a:avLst/>
          </a:prstGeom>
        </p:spPr>
        <p:txBody>
          <a:bodyPr>
            <a:noAutofit/>
          </a:bodyPr>
          <a:lstStyle/>
          <a:p>
            <a:pPr algn="l"/>
            <a:r>
              <a:rPr lang="lt-LT" sz="12000" dirty="0">
                <a:solidFill>
                  <a:schemeClr val="bg1"/>
                </a:solidFill>
                <a:latin typeface="Bahnschrift bold" panose="020B0502040204020203" pitchFamily="34" charset="0"/>
              </a:rPr>
              <a:t>Viktorina „Atspėkite ES simbolį“</a:t>
            </a:r>
            <a:endParaRPr lang="en-150" sz="12000" dirty="0">
              <a:solidFill>
                <a:schemeClr val="bg1"/>
              </a:solidFill>
              <a:latin typeface="Bahnschrift bold" panose="020B0502040204020203" pitchFamily="34" charset="0"/>
            </a:endParaRPr>
          </a:p>
        </p:txBody>
      </p:sp>
      <p:sp>
        <p:nvSpPr>
          <p:cNvPr id="6" name="Antraštė">
            <a:extLst>
              <a:ext uri="{FF2B5EF4-FFF2-40B4-BE49-F238E27FC236}">
                <a16:creationId xmlns:a16="http://schemas.microsoft.com/office/drawing/2014/main" id="{E764870F-65B2-2A31-B1B1-2F50D5BBA6FC}"/>
              </a:ext>
            </a:extLst>
          </p:cNvPr>
          <p:cNvSpPr txBox="1">
            <a:spLocks/>
          </p:cNvSpPr>
          <p:nvPr/>
        </p:nvSpPr>
        <p:spPr>
          <a:xfrm>
            <a:off x="438185" y="4877859"/>
            <a:ext cx="8502922"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lt-LT" sz="12000" dirty="0">
                <a:solidFill>
                  <a:schemeClr val="bg1"/>
                </a:solidFill>
                <a:latin typeface="Bahnschrift bold" panose="020B0502040204020203" pitchFamily="34" charset="0"/>
              </a:rPr>
              <a:t>Atspėkite ES simbolį</a:t>
            </a:r>
            <a:endParaRPr lang="en-150" sz="12000" dirty="0">
              <a:solidFill>
                <a:schemeClr val="bg1"/>
              </a:solidFill>
              <a:latin typeface="Bahnschrift bold" panose="020B0502040204020203" pitchFamily="34" charset="0"/>
            </a:endParaRPr>
          </a:p>
        </p:txBody>
      </p:sp>
      <p:pic>
        <p:nvPicPr>
          <p:cNvPr id="3" name="Paveikslėlis su personažais, 2 scena" descr="A woman and a man having a conversation, asking each other questions and answering in turn.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130" y="0"/>
            <a:ext cx="24715379" cy="13907386"/>
          </a:xfrm>
          <a:prstGeom prst="rect">
            <a:avLst/>
          </a:prstGeom>
        </p:spPr>
      </p:pic>
      <p:grpSp>
        <p:nvGrpSpPr>
          <p:cNvPr id="20" name="1 klausimas" descr="Sukurtas Austrijoje, dabar tai ES himnas"/>
          <p:cNvGrpSpPr/>
          <p:nvPr/>
        </p:nvGrpSpPr>
        <p:grpSpPr>
          <a:xfrm>
            <a:off x="834938" y="-240631"/>
            <a:ext cx="23793694" cy="13792702"/>
            <a:chOff x="834938" y="-240631"/>
            <a:chExt cx="23793694" cy="13792702"/>
          </a:xfrm>
        </p:grpSpPr>
        <p:pic>
          <p:nvPicPr>
            <p:cNvPr id="17"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19" name="text-bubble"/>
            <p:cNvSpPr/>
            <p:nvPr/>
          </p:nvSpPr>
          <p:spPr>
            <a:xfrm>
              <a:off x="15304523" y="2279370"/>
              <a:ext cx="3760766" cy="1985159"/>
            </a:xfrm>
            <a:prstGeom prst="rect">
              <a:avLst/>
            </a:prstGeom>
          </p:spPr>
          <p:txBody>
            <a:bodyPr wrap="square">
              <a:spAutoFit/>
            </a:bodyPr>
            <a:lstStyle/>
            <a:p>
              <a:r>
                <a:rPr lang="lt-LT" sz="4100" dirty="0">
                  <a:latin typeface="Bahnschrift SemiBold SemiConden" panose="020B0502040204020203" pitchFamily="34" charset="0"/>
                </a:rPr>
                <a:t>Sukurtas Austrijoje, dabar tai ES himnas</a:t>
              </a:r>
            </a:p>
          </p:txBody>
        </p:sp>
      </p:grpSp>
      <p:grpSp>
        <p:nvGrpSpPr>
          <p:cNvPr id="31" name="1 atsakymas" descr="„Odė džiaugsmui“"/>
          <p:cNvGrpSpPr/>
          <p:nvPr/>
        </p:nvGrpSpPr>
        <p:grpSpPr>
          <a:xfrm>
            <a:off x="742361" y="-1845252"/>
            <a:ext cx="23106822" cy="12997588"/>
            <a:chOff x="742361" y="-1845252"/>
            <a:chExt cx="23106822" cy="12997588"/>
          </a:xfrm>
        </p:grpSpPr>
        <p:pic>
          <p:nvPicPr>
            <p:cNvPr id="22"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29" name="text-bubble"/>
            <p:cNvSpPr/>
            <p:nvPr/>
          </p:nvSpPr>
          <p:spPr>
            <a:xfrm>
              <a:off x="15168199" y="5547168"/>
              <a:ext cx="3766069" cy="1631216"/>
            </a:xfrm>
            <a:prstGeom prst="rect">
              <a:avLst/>
            </a:prstGeom>
          </p:spPr>
          <p:txBody>
            <a:bodyPr wrap="square">
              <a:spAutoFit/>
            </a:bodyPr>
            <a:lstStyle/>
            <a:p>
              <a:pPr algn="ctr"/>
              <a:r>
                <a:rPr lang="lt-LT" sz="5000" dirty="0">
                  <a:latin typeface="Bahnschrift SemiBold Condensed" panose="020B0502040204020203" pitchFamily="34" charset="0"/>
                </a:rPr>
                <a:t>„Odė džiaugsmui“</a:t>
              </a:r>
              <a:endParaRPr lang="en-150" sz="5000" dirty="0">
                <a:latin typeface="Bahnschrift SemiBold Condensed" panose="020B0502040204020203" pitchFamily="34" charset="0"/>
              </a:endParaRPr>
            </a:p>
          </p:txBody>
        </p:sp>
      </p:grpSp>
      <p:grpSp>
        <p:nvGrpSpPr>
          <p:cNvPr id="27" name="2 klausimas" descr="Žvaigždučių ES vėliavoje skaičius."/>
          <p:cNvGrpSpPr/>
          <p:nvPr/>
        </p:nvGrpSpPr>
        <p:grpSpPr>
          <a:xfrm>
            <a:off x="731476" y="-1856137"/>
            <a:ext cx="23106822" cy="12997588"/>
            <a:chOff x="742361" y="-1845252"/>
            <a:chExt cx="23106822" cy="12997588"/>
          </a:xfrm>
        </p:grpSpPr>
        <p:pic>
          <p:nvPicPr>
            <p:cNvPr id="28"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30" name="text-bubble"/>
            <p:cNvSpPr/>
            <p:nvPr/>
          </p:nvSpPr>
          <p:spPr>
            <a:xfrm>
              <a:off x="15157312" y="5505651"/>
              <a:ext cx="3766069" cy="1384995"/>
            </a:xfrm>
            <a:prstGeom prst="rect">
              <a:avLst/>
            </a:prstGeom>
          </p:spPr>
          <p:txBody>
            <a:bodyPr wrap="square">
              <a:spAutoFit/>
            </a:bodyPr>
            <a:lstStyle/>
            <a:p>
              <a:r>
                <a:rPr lang="lt-LT" sz="4200" dirty="0">
                  <a:latin typeface="Bahnschrift SemiBold Condensed" panose="020B0502040204020203" pitchFamily="34" charset="0"/>
                </a:rPr>
                <a:t>Žvaigždučių ES vėliavoje skaičius.</a:t>
              </a:r>
              <a:endParaRPr lang="en-150" sz="4200" dirty="0">
                <a:latin typeface="Bahnschrift SemiBold Condensed" panose="020B0502040204020203" pitchFamily="34" charset="0"/>
              </a:endParaRPr>
            </a:p>
          </p:txBody>
        </p:sp>
      </p:grpSp>
      <p:grpSp>
        <p:nvGrpSpPr>
          <p:cNvPr id="32" name="2 atsakymas" descr="12 žvaigždučių"/>
          <p:cNvGrpSpPr/>
          <p:nvPr/>
        </p:nvGrpSpPr>
        <p:grpSpPr>
          <a:xfrm>
            <a:off x="856710" y="-218859"/>
            <a:ext cx="23793694" cy="13792702"/>
            <a:chOff x="834938" y="-240631"/>
            <a:chExt cx="23793694" cy="13792702"/>
          </a:xfrm>
        </p:grpSpPr>
        <p:pic>
          <p:nvPicPr>
            <p:cNvPr id="33"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34" name="text-bubble"/>
            <p:cNvSpPr/>
            <p:nvPr/>
          </p:nvSpPr>
          <p:spPr>
            <a:xfrm>
              <a:off x="15206551" y="2834539"/>
              <a:ext cx="4051175" cy="877163"/>
            </a:xfrm>
            <a:prstGeom prst="rect">
              <a:avLst/>
            </a:prstGeom>
          </p:spPr>
          <p:txBody>
            <a:bodyPr wrap="square">
              <a:spAutoFit/>
            </a:bodyPr>
            <a:lstStyle/>
            <a:p>
              <a:pPr algn="ctr"/>
              <a:r>
                <a:rPr lang="lt-LT" sz="5100" dirty="0">
                  <a:latin typeface="Bahnschrift SemiBold SemiConden" panose="020B0502040204020203" pitchFamily="34" charset="0"/>
                </a:rPr>
                <a:t>12 žvaigždučių </a:t>
              </a:r>
              <a:endParaRPr lang="en-150" sz="5100" dirty="0">
                <a:latin typeface="Bahnschrift SemiBold SemiConden" panose="020B0502040204020203" pitchFamily="34" charset="0"/>
              </a:endParaRPr>
            </a:p>
          </p:txBody>
        </p:sp>
      </p:grpSp>
      <p:grpSp>
        <p:nvGrpSpPr>
          <p:cNvPr id="35" name="3 klausimas" descr="Šios svarbios kalbos metinės dabar yra diena, kai švenčiame ES."/>
          <p:cNvGrpSpPr/>
          <p:nvPr/>
        </p:nvGrpSpPr>
        <p:grpSpPr>
          <a:xfrm>
            <a:off x="845825" y="-229744"/>
            <a:ext cx="23793694" cy="13792702"/>
            <a:chOff x="834938" y="-240631"/>
            <a:chExt cx="23793694" cy="13792702"/>
          </a:xfrm>
        </p:grpSpPr>
        <p:pic>
          <p:nvPicPr>
            <p:cNvPr id="36"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37" name="text-bubble"/>
            <p:cNvSpPr/>
            <p:nvPr/>
          </p:nvSpPr>
          <p:spPr>
            <a:xfrm>
              <a:off x="14912639" y="2064011"/>
              <a:ext cx="4866704" cy="2554545"/>
            </a:xfrm>
            <a:prstGeom prst="rect">
              <a:avLst/>
            </a:prstGeom>
          </p:spPr>
          <p:txBody>
            <a:bodyPr wrap="square">
              <a:spAutoFit/>
            </a:bodyPr>
            <a:lstStyle/>
            <a:p>
              <a:r>
                <a:rPr lang="lt-LT" sz="4000" dirty="0">
                  <a:latin typeface="Bahnschrift SemiBold SemiConden" panose="020B0502040204020203" pitchFamily="34" charset="0"/>
                </a:rPr>
                <a:t>Šios svarbios kalbos metinės dabar yra diena, kai švenčiame ES.</a:t>
              </a:r>
              <a:endParaRPr lang="en-150" sz="4000" dirty="0">
                <a:latin typeface="Bahnschrift SemiBold SemiConden" panose="020B0502040204020203" pitchFamily="34" charset="0"/>
              </a:endParaRPr>
            </a:p>
          </p:txBody>
        </p:sp>
      </p:grpSp>
      <p:grpSp>
        <p:nvGrpSpPr>
          <p:cNvPr id="38" name="3 atsakymas" descr="gegužės 9 d.&#10;Europos diena"/>
          <p:cNvGrpSpPr/>
          <p:nvPr/>
        </p:nvGrpSpPr>
        <p:grpSpPr>
          <a:xfrm>
            <a:off x="720591" y="-1867022"/>
            <a:ext cx="23106822" cy="12997588"/>
            <a:chOff x="742361" y="-1845252"/>
            <a:chExt cx="23106822" cy="12997588"/>
          </a:xfrm>
        </p:grpSpPr>
        <p:pic>
          <p:nvPicPr>
            <p:cNvPr id="39"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40" name="text-bubble"/>
            <p:cNvSpPr/>
            <p:nvPr/>
          </p:nvSpPr>
          <p:spPr>
            <a:xfrm>
              <a:off x="14945296" y="5441398"/>
              <a:ext cx="4141369" cy="1692771"/>
            </a:xfrm>
            <a:prstGeom prst="rect">
              <a:avLst/>
            </a:prstGeom>
          </p:spPr>
          <p:txBody>
            <a:bodyPr wrap="square">
              <a:spAutoFit/>
            </a:bodyPr>
            <a:lstStyle/>
            <a:p>
              <a:pPr algn="ctr"/>
              <a:r>
                <a:rPr lang="lt-LT" sz="5200" dirty="0">
                  <a:latin typeface="Bahnschrift SemiBold Condensed" panose="020B0502040204020203" pitchFamily="34" charset="0"/>
                </a:rPr>
                <a:t>gegužės 9 d.</a:t>
              </a:r>
            </a:p>
            <a:p>
              <a:pPr algn="ctr"/>
              <a:r>
                <a:rPr lang="lt-LT" sz="5200" dirty="0">
                  <a:latin typeface="Bahnschrift Light SemiCondensed" panose="020B0502040204020203" pitchFamily="34" charset="0"/>
                </a:rPr>
                <a:t>Europos diena</a:t>
              </a:r>
            </a:p>
          </p:txBody>
        </p:sp>
      </p:grpSp>
      <p:grpSp>
        <p:nvGrpSpPr>
          <p:cNvPr id="41" name="4 klausimas" descr="Šia fraze apibendrinamas Europos projektas"/>
          <p:cNvGrpSpPr/>
          <p:nvPr/>
        </p:nvGrpSpPr>
        <p:grpSpPr>
          <a:xfrm>
            <a:off x="742363" y="-1812593"/>
            <a:ext cx="23106822" cy="12997588"/>
            <a:chOff x="742361" y="-1845252"/>
            <a:chExt cx="23106822" cy="12997588"/>
          </a:xfrm>
        </p:grpSpPr>
        <p:pic>
          <p:nvPicPr>
            <p:cNvPr id="42"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44" name="text-bubble"/>
            <p:cNvSpPr/>
            <p:nvPr/>
          </p:nvSpPr>
          <p:spPr>
            <a:xfrm>
              <a:off x="15146426" y="5218100"/>
              <a:ext cx="3766069" cy="1985159"/>
            </a:xfrm>
            <a:prstGeom prst="rect">
              <a:avLst/>
            </a:prstGeom>
          </p:spPr>
          <p:txBody>
            <a:bodyPr wrap="square">
              <a:spAutoFit/>
            </a:bodyPr>
            <a:lstStyle/>
            <a:p>
              <a:r>
                <a:rPr lang="lt-LT" sz="4100" dirty="0">
                  <a:latin typeface="Bahnschrift SemiBold Condensed" panose="020B0502040204020203" pitchFamily="34" charset="0"/>
                </a:rPr>
                <a:t>Šia fraze apibendrinamas Europos projektas</a:t>
              </a:r>
              <a:endParaRPr lang="lt-LT" sz="4100" dirty="0">
                <a:latin typeface="Bahnschrift Light SemiCondensed" panose="020B0502040204020203" pitchFamily="34" charset="0"/>
              </a:endParaRPr>
            </a:p>
          </p:txBody>
        </p:sp>
      </p:grpSp>
      <p:grpSp>
        <p:nvGrpSpPr>
          <p:cNvPr id="45" name="4 atsakymas" descr="Suvienijusi įvairovę&#10;Europos šūkis"/>
          <p:cNvGrpSpPr/>
          <p:nvPr/>
        </p:nvGrpSpPr>
        <p:grpSpPr>
          <a:xfrm>
            <a:off x="834940" y="-240629"/>
            <a:ext cx="23793694" cy="13792702"/>
            <a:chOff x="834938" y="-240631"/>
            <a:chExt cx="23793694" cy="13792702"/>
          </a:xfrm>
        </p:grpSpPr>
        <p:pic>
          <p:nvPicPr>
            <p:cNvPr id="46"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47" name="text-bubble"/>
            <p:cNvSpPr/>
            <p:nvPr/>
          </p:nvSpPr>
          <p:spPr>
            <a:xfrm>
              <a:off x="14749354" y="2521209"/>
              <a:ext cx="4866704" cy="1569660"/>
            </a:xfrm>
            <a:prstGeom prst="rect">
              <a:avLst/>
            </a:prstGeom>
          </p:spPr>
          <p:txBody>
            <a:bodyPr wrap="square">
              <a:spAutoFit/>
            </a:bodyPr>
            <a:lstStyle/>
            <a:p>
              <a:pPr algn="ctr"/>
              <a:r>
                <a:rPr lang="lt-LT" sz="4800" dirty="0">
                  <a:latin typeface="Bahnschrift SemiBold SemiConden" panose="020B0502040204020203" pitchFamily="34" charset="0"/>
                </a:rPr>
                <a:t>Suvienijusi įvairovę</a:t>
              </a:r>
            </a:p>
            <a:p>
              <a:pPr algn="ctr"/>
              <a:r>
                <a:rPr lang="lt-LT" sz="4800" dirty="0">
                  <a:latin typeface="Bahnschrift Light SemiCondensed" panose="020B0502040204020203" pitchFamily="34" charset="0"/>
                </a:rPr>
                <a:t>Europos šūkis</a:t>
              </a:r>
            </a:p>
          </p:txBody>
        </p:sp>
      </p:grpSp>
      <p:grpSp>
        <p:nvGrpSpPr>
          <p:cNvPr id="51" name="5 klausimas" descr="Tai palengvina gyvenimą, kai kertame sienas"/>
          <p:cNvGrpSpPr/>
          <p:nvPr/>
        </p:nvGrpSpPr>
        <p:grpSpPr>
          <a:xfrm>
            <a:off x="856712" y="-218857"/>
            <a:ext cx="23793694" cy="13792702"/>
            <a:chOff x="834938" y="-240631"/>
            <a:chExt cx="23793694" cy="13792702"/>
          </a:xfrm>
        </p:grpSpPr>
        <p:pic>
          <p:nvPicPr>
            <p:cNvPr id="52"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53" name="text-bubble"/>
            <p:cNvSpPr/>
            <p:nvPr/>
          </p:nvSpPr>
          <p:spPr>
            <a:xfrm>
              <a:off x="15068539" y="2357924"/>
              <a:ext cx="4424276" cy="1938992"/>
            </a:xfrm>
            <a:prstGeom prst="rect">
              <a:avLst/>
            </a:prstGeom>
          </p:spPr>
          <p:txBody>
            <a:bodyPr wrap="square">
              <a:spAutoFit/>
            </a:bodyPr>
            <a:lstStyle/>
            <a:p>
              <a:r>
                <a:rPr lang="lt-LT" sz="4000" dirty="0">
                  <a:latin typeface="Bahnschrift SemiBold SemiConden" panose="020B0502040204020203" pitchFamily="34" charset="0"/>
                </a:rPr>
                <a:t>Tai palengvina gyvenimą, kai kertame sienas</a:t>
              </a:r>
              <a:endParaRPr lang="lt-LT" sz="4000" dirty="0">
                <a:latin typeface="Bahnschrift SemiLight SemiConde" panose="020B0502040204020203" pitchFamily="34" charset="0"/>
              </a:endParaRPr>
            </a:p>
          </p:txBody>
        </p:sp>
      </p:grpSp>
      <p:grpSp>
        <p:nvGrpSpPr>
          <p:cNvPr id="59" name="5 atsakymas" descr="Euro"/>
          <p:cNvGrpSpPr/>
          <p:nvPr/>
        </p:nvGrpSpPr>
        <p:grpSpPr>
          <a:xfrm>
            <a:off x="731478" y="-1856135"/>
            <a:ext cx="23106822" cy="12997588"/>
            <a:chOff x="742361" y="-1845252"/>
            <a:chExt cx="23106822" cy="12997588"/>
          </a:xfrm>
        </p:grpSpPr>
        <p:pic>
          <p:nvPicPr>
            <p:cNvPr id="60"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61" name="text bubble"/>
            <p:cNvSpPr/>
            <p:nvPr/>
          </p:nvSpPr>
          <p:spPr>
            <a:xfrm>
              <a:off x="15146426" y="5801369"/>
              <a:ext cx="3766069" cy="877163"/>
            </a:xfrm>
            <a:prstGeom prst="rect">
              <a:avLst/>
            </a:prstGeom>
          </p:spPr>
          <p:txBody>
            <a:bodyPr wrap="square">
              <a:spAutoFit/>
            </a:bodyPr>
            <a:lstStyle/>
            <a:p>
              <a:pPr algn="ctr"/>
              <a:r>
                <a:rPr lang="lt-LT" sz="5100" dirty="0">
                  <a:latin typeface="Bahnschrift SemiBold Condensed" panose="020B0502040204020203" pitchFamily="34" charset="0"/>
                </a:rPr>
                <a:t>Euro</a:t>
              </a:r>
              <a:endParaRPr lang="lt-LT" sz="5100" dirty="0">
                <a:latin typeface="Bahnschrift Light SemiCondensed" panose="020B0502040204020203" pitchFamily="34" charset="0"/>
              </a:endParaRPr>
            </a:p>
          </p:txBody>
        </p:sp>
      </p:grpSp>
      <p:sp>
        <p:nvSpPr>
          <p:cNvPr id="43" name="footer">
            <a:extLst>
              <a:ext uri="{C183D7F6-B498-43B3-948B-1728B52AA6E4}">
                <adec:decorative xmlns:adec="http://schemas.microsoft.com/office/drawing/2017/decorative" val="1"/>
              </a:ext>
            </a:extLst>
          </p:cNvPr>
          <p:cNvSpPr/>
          <p:nvPr/>
        </p:nvSpPr>
        <p:spPr>
          <a:xfrm>
            <a:off x="0" y="12530328"/>
            <a:ext cx="24479250" cy="1225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150" dirty="0">
              <a:solidFill>
                <a:schemeClr val="bg1"/>
              </a:solidFill>
            </a:endParaRPr>
          </a:p>
        </p:txBody>
      </p:sp>
      <p:pic>
        <p:nvPicPr>
          <p:cNvPr id="48" name="eu flag">
            <a:extLs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23019996" y="12768071"/>
            <a:ext cx="1124811" cy="750191"/>
          </a:xfrm>
          <a:prstGeom prst="rect">
            <a:avLst/>
          </a:prstGeom>
        </p:spPr>
      </p:pic>
    </p:spTree>
    <p:extLst>
      <p:ext uri="{BB962C8B-B14F-4D97-AF65-F5344CB8AC3E}">
        <p14:creationId xmlns:p14="http://schemas.microsoft.com/office/powerpoint/2010/main" val="6756335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1000"/>
                                        <p:tgtEl>
                                          <p:spTgt spid="20"/>
                                        </p:tgtEl>
                                      </p:cBhvr>
                                    </p:animEffect>
                                  </p:childTnLst>
                                  <p:subTnLst>
                                    <p:set>
                                      <p:cBhvr override="childStyle">
                                        <p:cTn dur="1" fill="hold" display="0" masterRel="nextClick" afterEffect="1"/>
                                        <p:tgtEl>
                                          <p:spTgt spid="20"/>
                                        </p:tgtEl>
                                        <p:attrNameLst>
                                          <p:attrName>style.visibility</p:attrName>
                                        </p:attrNameLst>
                                      </p:cBhvr>
                                      <p:to>
                                        <p:strVal val="hidden"/>
                                      </p:to>
                                    </p:set>
                                  </p:sub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subTnLst>
                                    <p:set>
                                      <p:cBhvr override="childStyle">
                                        <p:cTn dur="1" fill="hold" display="0" masterRel="nextClick" afterEffect="1"/>
                                        <p:tgtEl>
                                          <p:spTgt spid="31"/>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1000"/>
                                        <p:tgtEl>
                                          <p:spTgt spid="27"/>
                                        </p:tgtEl>
                                      </p:cBhvr>
                                    </p:animEffect>
                                  </p:childTnLst>
                                  <p:subTnLst>
                                    <p:set>
                                      <p:cBhvr override="childStyle">
                                        <p:cTn dur="1" fill="hold" display="0" masterRel="nextClick" afterEffect="1"/>
                                        <p:tgtEl>
                                          <p:spTgt spid="27"/>
                                        </p:tgtEl>
                                        <p:attrNameLst>
                                          <p:attrName>style.visibility</p:attrName>
                                        </p:attrNameLst>
                                      </p:cBhvr>
                                      <p:to>
                                        <p:strVal val="hidden"/>
                                      </p:to>
                                    </p:set>
                                  </p:sub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500"/>
                                        <p:tgtEl>
                                          <p:spTgt spid="32"/>
                                        </p:tgtEl>
                                      </p:cBhvr>
                                    </p:animEffect>
                                  </p:childTnLst>
                                  <p:subTnLst>
                                    <p:set>
                                      <p:cBhvr override="childStyle">
                                        <p:cTn dur="1" fill="hold" display="0" masterRel="nextClick" afterEffect="1"/>
                                        <p:tgtEl>
                                          <p:spTgt spid="32"/>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1000"/>
                                        <p:tgtEl>
                                          <p:spTgt spid="35"/>
                                        </p:tgtEl>
                                      </p:cBhvr>
                                    </p:animEffect>
                                  </p:childTnLst>
                                  <p:subTnLst>
                                    <p:set>
                                      <p:cBhvr override="childStyle">
                                        <p:cTn dur="1" fill="hold" display="0" masterRel="nextClick" afterEffect="1"/>
                                        <p:tgtEl>
                                          <p:spTgt spid="35"/>
                                        </p:tgtEl>
                                        <p:attrNameLst>
                                          <p:attrName>style.visibility</p:attrName>
                                        </p:attrNameLst>
                                      </p:cBhvr>
                                      <p:to>
                                        <p:strVal val="hidden"/>
                                      </p:to>
                                    </p:set>
                                  </p:sub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500"/>
                                        <p:tgtEl>
                                          <p:spTgt spid="38"/>
                                        </p:tgtEl>
                                      </p:cBhvr>
                                    </p:animEffect>
                                  </p:childTnLst>
                                  <p:subTnLst>
                                    <p:set>
                                      <p:cBhvr override="childStyle">
                                        <p:cTn dur="1" fill="hold" display="0" masterRel="nextClick" afterEffect="1"/>
                                        <p:tgtEl>
                                          <p:spTgt spid="38"/>
                                        </p:tgtEl>
                                        <p:attrNameLst>
                                          <p:attrName>style.visibility</p:attrName>
                                        </p:attrNameLst>
                                      </p:cBhvr>
                                      <p:to>
                                        <p:strVal val="hidden"/>
                                      </p:to>
                                    </p:set>
                                  </p:sub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1000"/>
                                        <p:tgtEl>
                                          <p:spTgt spid="41"/>
                                        </p:tgtEl>
                                      </p:cBhvr>
                                    </p:animEffect>
                                  </p:childTnLst>
                                  <p:subTnLst>
                                    <p:set>
                                      <p:cBhvr override="childStyle">
                                        <p:cTn dur="1" fill="hold" display="0" masterRel="nextClick" afterEffect="1"/>
                                        <p:tgtEl>
                                          <p:spTgt spid="41"/>
                                        </p:tgtEl>
                                        <p:attrNameLst>
                                          <p:attrName>style.visibility</p:attrName>
                                        </p:attrNameLst>
                                      </p:cBhvr>
                                      <p:to>
                                        <p:strVal val="hidden"/>
                                      </p:to>
                                    </p:set>
                                  </p:sub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500"/>
                                        <p:tgtEl>
                                          <p:spTgt spid="45"/>
                                        </p:tgtEl>
                                      </p:cBhvr>
                                    </p:animEffect>
                                  </p:childTnLst>
                                  <p:subTnLst>
                                    <p:set>
                                      <p:cBhvr override="childStyle">
                                        <p:cTn dur="1" fill="hold" display="0" masterRel="nextClick" afterEffect="1"/>
                                        <p:tgtEl>
                                          <p:spTgt spid="45"/>
                                        </p:tgtEl>
                                        <p:attrNameLst>
                                          <p:attrName>style.visibility</p:attrName>
                                        </p:attrNameLst>
                                      </p:cBhvr>
                                      <p:to>
                                        <p:strVal val="hidden"/>
                                      </p:to>
                                    </p:set>
                                  </p:sub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fade">
                                      <p:cBhvr>
                                        <p:cTn id="51" dur="500"/>
                                        <p:tgtEl>
                                          <p:spTgt spid="51"/>
                                        </p:tgtEl>
                                      </p:cBhvr>
                                    </p:animEffect>
                                  </p:childTnLst>
                                  <p:subTnLst>
                                    <p:set>
                                      <p:cBhvr override="childStyle">
                                        <p:cTn dur="1" fill="hold" display="0" masterRel="nextClick" afterEffect="1"/>
                                        <p:tgtEl>
                                          <p:spTgt spid="51"/>
                                        </p:tgtEl>
                                        <p:attrNameLst>
                                          <p:attrName>style.visibility</p:attrName>
                                        </p:attrNameLst>
                                      </p:cBhvr>
                                      <p:to>
                                        <p:strVal val="hidden"/>
                                      </p:to>
                                    </p:set>
                                  </p:sub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59"/>
                                        </p:tgtEl>
                                        <p:attrNameLst>
                                          <p:attrName>style.visibility</p:attrName>
                                        </p:attrNameLst>
                                      </p:cBhvr>
                                      <p:to>
                                        <p:strVal val="visible"/>
                                      </p:to>
                                    </p:set>
                                    <p:animEffect transition="in" filter="fade">
                                      <p:cBhvr>
                                        <p:cTn id="56" dur="1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antraštė"/>
          <p:cNvSpPr>
            <a:spLocks noGrp="1"/>
          </p:cNvSpPr>
          <p:nvPr>
            <p:ph type="title"/>
          </p:nvPr>
        </p:nvSpPr>
        <p:spPr>
          <a:xfrm>
            <a:off x="214897" y="-3867401"/>
            <a:ext cx="21113750" cy="2643187"/>
          </a:xfrm>
          <a:prstGeom prst="rect">
            <a:avLst/>
          </a:prstGeom>
        </p:spPr>
        <p:txBody>
          <a:bodyPr>
            <a:noAutofit/>
          </a:bodyPr>
          <a:lstStyle/>
          <a:p>
            <a:pPr algn="l"/>
            <a:r>
              <a:rPr lang="lt-LT" sz="12000" dirty="0">
                <a:solidFill>
                  <a:schemeClr val="bg1"/>
                </a:solidFill>
                <a:latin typeface="Bahnschrift bold" panose="020B0502040204020203" pitchFamily="34" charset="0"/>
              </a:rPr>
              <a:t>ES vertybės</a:t>
            </a:r>
          </a:p>
        </p:txBody>
      </p:sp>
      <p:sp>
        <p:nvSpPr>
          <p:cNvPr id="5" name="Antraštė">
            <a:extLst>
              <a:ext uri="{FF2B5EF4-FFF2-40B4-BE49-F238E27FC236}">
                <a16:creationId xmlns:a16="http://schemas.microsoft.com/office/drawing/2014/main" id="{B41AD182-489E-6F42-ADF8-CF17F937D783}"/>
              </a:ext>
            </a:extLst>
          </p:cNvPr>
          <p:cNvSpPr txBox="1">
            <a:spLocks/>
          </p:cNvSpPr>
          <p:nvPr/>
        </p:nvSpPr>
        <p:spPr>
          <a:xfrm>
            <a:off x="470840" y="10490594"/>
            <a:ext cx="17152293" cy="1705757"/>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lt-LT" sz="12000" dirty="0">
                <a:solidFill>
                  <a:schemeClr val="bg1"/>
                </a:solidFill>
                <a:latin typeface="Bahnschrift bold" panose="020B0502040204020203" pitchFamily="34" charset="0"/>
              </a:rPr>
              <a:t>Ką jos reiškia?</a:t>
            </a:r>
          </a:p>
        </p:txBody>
      </p:sp>
      <p:sp>
        <p:nvSpPr>
          <p:cNvPr id="11" name="Vertybės"/>
          <p:cNvSpPr/>
          <p:nvPr/>
        </p:nvSpPr>
        <p:spPr>
          <a:xfrm>
            <a:off x="16230601" y="429105"/>
            <a:ext cx="8045902" cy="6370975"/>
          </a:xfrm>
          <a:prstGeom prst="rect">
            <a:avLst/>
          </a:prstGeom>
        </p:spPr>
        <p:txBody>
          <a:bodyPr wrap="square">
            <a:spAutoFit/>
          </a:bodyPr>
          <a:lstStyle/>
          <a:p>
            <a:r>
              <a:rPr lang="lt-LT" sz="6800" dirty="0">
                <a:solidFill>
                  <a:schemeClr val="bg1"/>
                </a:solidFill>
                <a:latin typeface="Bahnschrift" panose="020B0502040204020203" pitchFamily="34" charset="0"/>
              </a:rPr>
              <a:t>•	Žmogaus orumas</a:t>
            </a:r>
          </a:p>
          <a:p>
            <a:r>
              <a:rPr lang="lt-LT" sz="6800" dirty="0">
                <a:solidFill>
                  <a:schemeClr val="bg1"/>
                </a:solidFill>
                <a:latin typeface="Bahnschrift" panose="020B0502040204020203" pitchFamily="34" charset="0"/>
              </a:rPr>
              <a:t>•	Laisvė</a:t>
            </a:r>
          </a:p>
          <a:p>
            <a:r>
              <a:rPr lang="lt-LT" sz="6800" dirty="0">
                <a:solidFill>
                  <a:schemeClr val="bg1"/>
                </a:solidFill>
                <a:latin typeface="Bahnschrift" panose="020B0502040204020203" pitchFamily="34" charset="0"/>
              </a:rPr>
              <a:t>•	Demokratija</a:t>
            </a:r>
          </a:p>
          <a:p>
            <a:r>
              <a:rPr lang="lt-LT" sz="6800" dirty="0">
                <a:solidFill>
                  <a:schemeClr val="bg1"/>
                </a:solidFill>
                <a:latin typeface="Bahnschrift" panose="020B0502040204020203" pitchFamily="34" charset="0"/>
              </a:rPr>
              <a:t>•	Lygybė</a:t>
            </a:r>
          </a:p>
          <a:p>
            <a:r>
              <a:rPr lang="lt-LT" sz="6800" dirty="0">
                <a:solidFill>
                  <a:schemeClr val="bg1"/>
                </a:solidFill>
                <a:latin typeface="Bahnschrift" panose="020B0502040204020203" pitchFamily="34" charset="0"/>
              </a:rPr>
              <a:t>•	Teisinė valstybė</a:t>
            </a:r>
          </a:p>
          <a:p>
            <a:r>
              <a:rPr lang="lt-LT" sz="6800" dirty="0">
                <a:solidFill>
                  <a:schemeClr val="bg1"/>
                </a:solidFill>
                <a:latin typeface="Bahnschrift" panose="020B0502040204020203" pitchFamily="34" charset="0"/>
              </a:rPr>
              <a:t>•	Žmogaus teisės</a:t>
            </a:r>
          </a:p>
        </p:txBody>
      </p:sp>
      <p:sp>
        <p:nvSpPr>
          <p:cNvPr id="3" name="Informacija apie autorių teises">
            <a:extLst>
              <a:ext uri="{FF2B5EF4-FFF2-40B4-BE49-F238E27FC236}">
                <a16:creationId xmlns:a16="http://schemas.microsoft.com/office/drawing/2014/main" id="{E5818B70-4A67-DEED-E2A9-28FEF1B04A47}"/>
              </a:ext>
              <a:ext uri="{C183D7F6-B498-43B3-948B-1728B52AA6E4}">
                <adec:decorative xmlns:adec="http://schemas.microsoft.com/office/drawing/2017/decorative" val="1"/>
              </a:ext>
            </a:extLst>
          </p:cNvPr>
          <p:cNvSpPr/>
          <p:nvPr/>
        </p:nvSpPr>
        <p:spPr>
          <a:xfrm>
            <a:off x="21557616" y="11782210"/>
            <a:ext cx="2718886" cy="338554"/>
          </a:xfrm>
          <a:prstGeom prst="rect">
            <a:avLst/>
          </a:prstGeom>
        </p:spPr>
        <p:txBody>
          <a:bodyPr wrap="none">
            <a:spAutoFit/>
          </a:bodyPr>
          <a:lstStyle/>
          <a:p>
            <a:r>
              <a:rPr lang="en-150" sz="1600" dirty="0">
                <a:solidFill>
                  <a:srgbClr val="FFFFFF"/>
                </a:solidFill>
                <a:latin typeface="Arial"/>
              </a:rPr>
              <a:t>© Adobe Stock, Jacob Lund</a:t>
            </a:r>
            <a:endParaRPr lang="en-150" sz="1600" dirty="0">
              <a:solidFill>
                <a:srgbClr val="FFFFFF"/>
              </a:solidFill>
              <a:latin typeface="Bahnschrift SemiBold" panose="020B0502040204020203" pitchFamily="34" charset="0"/>
            </a:endParaRPr>
          </a:p>
        </p:txBody>
      </p:sp>
    </p:spTree>
    <p:extLst>
      <p:ext uri="{BB962C8B-B14F-4D97-AF65-F5344CB8AC3E}">
        <p14:creationId xmlns:p14="http://schemas.microsoft.com/office/powerpoint/2010/main" val="30258073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200" fill="hold"/>
                                        <p:tgtEl>
                                          <p:spTgt spid="11"/>
                                        </p:tgtEl>
                                        <p:attrNameLst>
                                          <p:attrName>ppt_x</p:attrName>
                                        </p:attrNameLst>
                                      </p:cBhvr>
                                      <p:tavLst>
                                        <p:tav tm="0">
                                          <p:val>
                                            <p:strVal val="#ppt_x"/>
                                          </p:val>
                                        </p:tav>
                                        <p:tav tm="100000">
                                          <p:val>
                                            <p:strVal val="#ppt_x"/>
                                          </p:val>
                                        </p:tav>
                                      </p:tavLst>
                                    </p:anim>
                                    <p:anim calcmode="lin" valueType="num">
                                      <p:cBhvr additive="base">
                                        <p:cTn id="12" dur="200" fill="hold"/>
                                        <p:tgtEl>
                                          <p:spTgt spid="11"/>
                                        </p:tgtEl>
                                        <p:attrNameLst>
                                          <p:attrName>ppt_y</p:attrName>
                                        </p:attrNameLst>
                                      </p:cBhvr>
                                      <p:tavLst>
                                        <p:tav tm="0">
                                          <p:val>
                                            <p:strVal val="0-#ppt_h/2"/>
                                          </p:val>
                                        </p:tav>
                                        <p:tav tm="100000">
                                          <p:val>
                                            <p:strVal val="#ppt_y"/>
                                          </p:val>
                                        </p:tav>
                                      </p:tavLst>
                                    </p:anim>
                                  </p:childTnLst>
                                </p:cTn>
                              </p:par>
                            </p:childTnLst>
                          </p:cTn>
                        </p:par>
                        <p:par>
                          <p:cTn id="13" fill="hold">
                            <p:stCondLst>
                              <p:cond delay="700"/>
                            </p:stCondLst>
                            <p:childTnLst>
                              <p:par>
                                <p:cTn id="14" presetID="1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3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antraštė"/>
          <p:cNvSpPr>
            <a:spLocks noGrp="1"/>
          </p:cNvSpPr>
          <p:nvPr>
            <p:ph type="ctrTitle" idx="4294967295"/>
          </p:nvPr>
        </p:nvSpPr>
        <p:spPr>
          <a:xfrm>
            <a:off x="0" y="-6016625"/>
            <a:ext cx="24479250" cy="2998787"/>
          </a:xfrm>
          <a:prstGeom prst="rect">
            <a:avLst/>
          </a:prstGeom>
        </p:spPr>
        <p:txBody>
          <a:bodyPr>
            <a:noAutofit/>
          </a:bodyPr>
          <a:lstStyle/>
          <a:p>
            <a:pPr algn="l"/>
            <a:r>
              <a:rPr lang="lt-LT" sz="12000" dirty="0">
                <a:solidFill>
                  <a:schemeClr val="bg1"/>
                </a:solidFill>
                <a:latin typeface="Bahnschrift bold" panose="020B0502040204020203" pitchFamily="34" charset="0"/>
              </a:rPr>
              <a:t>ES sudaro 27 valstybės narės</a:t>
            </a:r>
          </a:p>
        </p:txBody>
      </p:sp>
      <p:sp>
        <p:nvSpPr>
          <p:cNvPr id="4" name="Antraštė">
            <a:extLst>
              <a:ext uri="{FF2B5EF4-FFF2-40B4-BE49-F238E27FC236}">
                <a16:creationId xmlns:a16="http://schemas.microsoft.com/office/drawing/2014/main" id="{C7D052FD-CE93-1941-EDE9-991EFE6417C2}"/>
              </a:ext>
            </a:extLst>
          </p:cNvPr>
          <p:cNvSpPr txBox="1">
            <a:spLocks/>
          </p:cNvSpPr>
          <p:nvPr/>
        </p:nvSpPr>
        <p:spPr>
          <a:xfrm>
            <a:off x="518968" y="4257788"/>
            <a:ext cx="12413261"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lt-LT" sz="12000" dirty="0">
                <a:solidFill>
                  <a:schemeClr val="bg1"/>
                </a:solidFill>
                <a:latin typeface="Bahnschrift bold" panose="020B0502040204020203" pitchFamily="34" charset="0"/>
              </a:rPr>
              <a:t>Daug šalių – mažai apribojimų</a:t>
            </a:r>
            <a:endParaRPr lang="en-150" sz="12000" dirty="0">
              <a:solidFill>
                <a:schemeClr val="bg1"/>
              </a:solidFill>
              <a:latin typeface="Bahnschrift bold" panose="020B0502040204020203" pitchFamily="34" charset="0"/>
            </a:endParaRPr>
          </a:p>
        </p:txBody>
      </p:sp>
      <p:sp>
        <p:nvSpPr>
          <p:cNvPr id="6" name="Paantraštė">
            <a:extLst>
              <a:ext uri="{FF2B5EF4-FFF2-40B4-BE49-F238E27FC236}">
                <a16:creationId xmlns:a16="http://schemas.microsoft.com/office/drawing/2014/main" id="{CB24CC7D-4877-9708-57BB-600C9603BCF1}"/>
              </a:ext>
            </a:extLst>
          </p:cNvPr>
          <p:cNvSpPr txBox="1">
            <a:spLocks/>
          </p:cNvSpPr>
          <p:nvPr/>
        </p:nvSpPr>
        <p:spPr>
          <a:xfrm>
            <a:off x="611620" y="7256940"/>
            <a:ext cx="9735376" cy="2090207"/>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100000"/>
              </a:lnSpc>
            </a:pPr>
            <a:r>
              <a:rPr lang="lt-LT" sz="7200" dirty="0">
                <a:solidFill>
                  <a:srgbClr val="243C7C"/>
                </a:solidFill>
                <a:latin typeface="Bahnschrift SemiLight SemiConde" panose="020B0502040204020203" pitchFamily="34" charset="0"/>
              </a:rPr>
              <a:t>Europos Sąjungą sudaro </a:t>
            </a:r>
            <a:r>
              <a:rPr lang="lt-LT" sz="7200" b="1" dirty="0">
                <a:solidFill>
                  <a:srgbClr val="243C7C"/>
                </a:solidFill>
                <a:latin typeface="Bahnschrift SemiLight SemiConde" panose="020B0502040204020203" pitchFamily="34" charset="0"/>
              </a:rPr>
              <a:t>27</a:t>
            </a:r>
            <a:r>
              <a:rPr lang="lt-LT" sz="7200" dirty="0">
                <a:solidFill>
                  <a:srgbClr val="243C7C"/>
                </a:solidFill>
                <a:latin typeface="Bahnschrift SemiLight SemiConde" panose="020B0502040204020203" pitchFamily="34" charset="0"/>
              </a:rPr>
              <a:t> valstybės narės</a:t>
            </a:r>
            <a:endParaRPr lang="en-150" sz="7200" dirty="0">
              <a:solidFill>
                <a:srgbClr val="243C7C"/>
              </a:solidFill>
              <a:latin typeface="Bahnschrift SemiLight SemiConde" panose="020B0502040204020203" pitchFamily="34" charset="0"/>
            </a:endParaRPr>
          </a:p>
        </p:txBody>
      </p:sp>
      <p:sp>
        <p:nvSpPr>
          <p:cNvPr id="8" name="1 tekstas"/>
          <p:cNvSpPr/>
          <p:nvPr/>
        </p:nvSpPr>
        <p:spPr>
          <a:xfrm>
            <a:off x="622505" y="9699321"/>
            <a:ext cx="10502695" cy="954107"/>
          </a:xfrm>
          <a:prstGeom prst="rect">
            <a:avLst/>
          </a:prstGeom>
        </p:spPr>
        <p:txBody>
          <a:bodyPr wrap="square">
            <a:spAutoFit/>
          </a:bodyPr>
          <a:lstStyle/>
          <a:p>
            <a:r>
              <a:rPr lang="lt-LT" sz="2800" b="1" dirty="0">
                <a:solidFill>
                  <a:schemeClr val="bg1"/>
                </a:solidFill>
                <a:latin typeface="Bahnschrift" panose="020B0502040204020203" pitchFamily="34" charset="0"/>
              </a:rPr>
              <a:t>Be 27 valstybių narių Europos Sąjungos bendrajai rinkai priklauso Islandija, Lichtenšteinas, Norvegija ir Šveicarija. </a:t>
            </a:r>
          </a:p>
        </p:txBody>
      </p:sp>
      <p:sp>
        <p:nvSpPr>
          <p:cNvPr id="22" name="2 tekstas"/>
          <p:cNvSpPr/>
          <p:nvPr/>
        </p:nvSpPr>
        <p:spPr>
          <a:xfrm>
            <a:off x="611620" y="10959436"/>
            <a:ext cx="10687751" cy="954107"/>
          </a:xfrm>
          <a:prstGeom prst="rect">
            <a:avLst/>
          </a:prstGeom>
        </p:spPr>
        <p:txBody>
          <a:bodyPr wrap="square">
            <a:spAutoFit/>
          </a:bodyPr>
          <a:lstStyle/>
          <a:p>
            <a:r>
              <a:rPr lang="lt-LT" sz="2800" b="1" dirty="0">
                <a:solidFill>
                  <a:schemeClr val="bg1"/>
                </a:solidFill>
                <a:latin typeface="Bahnschrift" panose="020B0502040204020203" pitchFamily="34" charset="0"/>
              </a:rPr>
              <a:t>Šengeno erdvę </a:t>
            </a:r>
            <a:r>
              <a:rPr lang="lt-LT" sz="2800" dirty="0">
                <a:solidFill>
                  <a:schemeClr val="bg1"/>
                </a:solidFill>
                <a:latin typeface="Bahnschrift" panose="020B0502040204020203" pitchFamily="34" charset="0"/>
              </a:rPr>
              <a:t>sudaro 23 ES šalys ir 4 ES nepriklausančios šalys, kurios prie savo sienų panaikino pasų kontrolę. </a:t>
            </a:r>
            <a:endParaRPr lang="en-150" sz="2800" dirty="0">
              <a:solidFill>
                <a:schemeClr val="bg1"/>
              </a:solidFill>
              <a:latin typeface="Bahnschrift" panose="020B0502040204020203" pitchFamily="34" charset="0"/>
            </a:endParaRPr>
          </a:p>
        </p:txBody>
      </p:sp>
      <p:pic>
        <p:nvPicPr>
          <p:cNvPr id="10" name="Iliustracija" descr="Europos žemėlapis, kuriame parodytos visos 27 Šengeno erdvės šaly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6414" y="58467"/>
            <a:ext cx="24319089" cy="13679488"/>
          </a:xfrm>
          <a:prstGeom prst="rect">
            <a:avLst/>
          </a:prstGeom>
        </p:spPr>
      </p:pic>
    </p:spTree>
    <p:extLst>
      <p:ext uri="{BB962C8B-B14F-4D97-AF65-F5344CB8AC3E}">
        <p14:creationId xmlns:p14="http://schemas.microsoft.com/office/powerpoint/2010/main" val="3058288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200" fill="hold"/>
                                        <p:tgtEl>
                                          <p:spTgt spid="8"/>
                                        </p:tgtEl>
                                        <p:attrNameLst>
                                          <p:attrName>ppt_x</p:attrName>
                                        </p:attrNameLst>
                                      </p:cBhvr>
                                      <p:tavLst>
                                        <p:tav tm="0">
                                          <p:val>
                                            <p:strVal val="#ppt_x"/>
                                          </p:val>
                                        </p:tav>
                                        <p:tav tm="100000">
                                          <p:val>
                                            <p:strVal val="#ppt_x"/>
                                          </p:val>
                                        </p:tav>
                                      </p:tavLst>
                                    </p:anim>
                                    <p:anim calcmode="lin" valueType="num">
                                      <p:cBhvr additive="base">
                                        <p:cTn id="15" dur="200" fill="hold"/>
                                        <p:tgtEl>
                                          <p:spTgt spid="8"/>
                                        </p:tgtEl>
                                        <p:attrNameLst>
                                          <p:attrName>ppt_y</p:attrName>
                                        </p:attrNameLst>
                                      </p:cBhvr>
                                      <p:tavLst>
                                        <p:tav tm="0">
                                          <p:val>
                                            <p:strVal val="1+#ppt_h/2"/>
                                          </p:val>
                                        </p:tav>
                                        <p:tav tm="100000">
                                          <p:val>
                                            <p:strVal val="#ppt_y"/>
                                          </p:val>
                                        </p:tav>
                                      </p:tavLst>
                                    </p:anim>
                                  </p:childTnLst>
                                </p:cTn>
                              </p:par>
                            </p:childTnLst>
                          </p:cTn>
                        </p:par>
                        <p:par>
                          <p:cTn id="16" fill="hold">
                            <p:stCondLst>
                              <p:cond delay="700"/>
                            </p:stCondLst>
                            <p:childTnLst>
                              <p:par>
                                <p:cTn id="17" presetID="2" presetClass="entr" presetSubtype="4"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200" fill="hold"/>
                                        <p:tgtEl>
                                          <p:spTgt spid="22"/>
                                        </p:tgtEl>
                                        <p:attrNameLst>
                                          <p:attrName>ppt_x</p:attrName>
                                        </p:attrNameLst>
                                      </p:cBhvr>
                                      <p:tavLst>
                                        <p:tav tm="0">
                                          <p:val>
                                            <p:strVal val="#ppt_x"/>
                                          </p:val>
                                        </p:tav>
                                        <p:tav tm="100000">
                                          <p:val>
                                            <p:strVal val="#ppt_x"/>
                                          </p:val>
                                        </p:tav>
                                      </p:tavLst>
                                    </p:anim>
                                    <p:anim calcmode="lin" valueType="num">
                                      <p:cBhvr additive="base">
                                        <p:cTn id="20" dur="200" fill="hold"/>
                                        <p:tgtEl>
                                          <p:spTgt spid="22"/>
                                        </p:tgtEl>
                                        <p:attrNameLst>
                                          <p:attrName>ppt_y</p:attrName>
                                        </p:attrNameLst>
                                      </p:cBhvr>
                                      <p:tavLst>
                                        <p:tav tm="0">
                                          <p:val>
                                            <p:strVal val="1+#ppt_h/2"/>
                                          </p:val>
                                        </p:tav>
                                        <p:tav tm="100000">
                                          <p:val>
                                            <p:strVal val="#ppt_y"/>
                                          </p:val>
                                        </p:tav>
                                      </p:tavLst>
                                    </p:anim>
                                  </p:childTnLst>
                                </p:cTn>
                              </p:par>
                              <p:par>
                                <p:cTn id="21" presetID="10"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antraštė"/>
          <p:cNvSpPr>
            <a:spLocks noGrp="1"/>
          </p:cNvSpPr>
          <p:nvPr>
            <p:ph type="ctrTitle" idx="4294967295"/>
          </p:nvPr>
        </p:nvSpPr>
        <p:spPr>
          <a:xfrm>
            <a:off x="0" y="-5225142"/>
            <a:ext cx="24591963" cy="3543980"/>
          </a:xfrm>
          <a:prstGeom prst="rect">
            <a:avLst/>
          </a:prstGeom>
        </p:spPr>
        <p:txBody>
          <a:bodyPr>
            <a:noAutofit/>
          </a:bodyPr>
          <a:lstStyle/>
          <a:p>
            <a:pPr algn="l"/>
            <a:r>
              <a:rPr lang="lt-LT" sz="12000" dirty="0">
                <a:solidFill>
                  <a:schemeClr val="bg1"/>
                </a:solidFill>
                <a:latin typeface="Bahnschrift bold" panose="020B0502040204020203" pitchFamily="34" charset="0"/>
              </a:rPr>
              <a:t>Europos integracija 1958 m. Šešios šalys pasirašo Romos sutartį</a:t>
            </a:r>
          </a:p>
        </p:txBody>
      </p:sp>
      <p:sp>
        <p:nvSpPr>
          <p:cNvPr id="4" name="Antraštė">
            <a:extLst>
              <a:ext uri="{FF2B5EF4-FFF2-40B4-BE49-F238E27FC236}">
                <a16:creationId xmlns:a16="http://schemas.microsoft.com/office/drawing/2014/main" id="{078250A1-BD6A-29C9-B8BD-346B29030076}"/>
              </a:ext>
            </a:extLst>
          </p:cNvPr>
          <p:cNvSpPr txBox="1">
            <a:spLocks/>
          </p:cNvSpPr>
          <p:nvPr/>
        </p:nvSpPr>
        <p:spPr>
          <a:xfrm>
            <a:off x="518968" y="4649672"/>
            <a:ext cx="8559717"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lt-LT" sz="12000" dirty="0">
                <a:solidFill>
                  <a:schemeClr val="bg1"/>
                </a:solidFill>
                <a:latin typeface="Bahnschrift bold" panose="020B0502040204020203" pitchFamily="34" charset="0"/>
              </a:rPr>
              <a:t>Europos integracija</a:t>
            </a:r>
          </a:p>
        </p:txBody>
      </p:sp>
      <p:sp>
        <p:nvSpPr>
          <p:cNvPr id="3" name="Data"/>
          <p:cNvSpPr>
            <a:spLocks noGrp="1"/>
          </p:cNvSpPr>
          <p:nvPr>
            <p:ph type="subTitle" idx="4294967295"/>
          </p:nvPr>
        </p:nvSpPr>
        <p:spPr>
          <a:xfrm>
            <a:off x="522512" y="8113713"/>
            <a:ext cx="3355975" cy="1122362"/>
          </a:xfrm>
          <a:prstGeom prst="rect">
            <a:avLst/>
          </a:prstGeom>
        </p:spPr>
        <p:txBody>
          <a:bodyPr>
            <a:noAutofit/>
          </a:bodyPr>
          <a:lstStyle/>
          <a:p>
            <a:pPr marL="0" indent="0" algn="l">
              <a:lnSpc>
                <a:spcPct val="70000"/>
              </a:lnSpc>
              <a:buNone/>
            </a:pPr>
            <a:r>
              <a:rPr lang="lt-LT" sz="12000" dirty="0">
                <a:solidFill>
                  <a:srgbClr val="243C7C"/>
                </a:solidFill>
                <a:latin typeface="Bahnschrift bold" panose="020B0502040204020203" pitchFamily="34" charset="0"/>
              </a:rPr>
              <a:t>1958</a:t>
            </a:r>
          </a:p>
        </p:txBody>
      </p:sp>
      <p:sp>
        <p:nvSpPr>
          <p:cNvPr id="24" name="Tekstas"/>
          <p:cNvSpPr/>
          <p:nvPr/>
        </p:nvSpPr>
        <p:spPr>
          <a:xfrm>
            <a:off x="611620" y="9535026"/>
            <a:ext cx="9207295" cy="1815882"/>
          </a:xfrm>
          <a:prstGeom prst="rect">
            <a:avLst/>
          </a:prstGeom>
        </p:spPr>
        <p:txBody>
          <a:bodyPr wrap="square">
            <a:spAutoFit/>
          </a:bodyPr>
          <a:lstStyle/>
          <a:p>
            <a:r>
              <a:rPr lang="lt-LT" sz="2800" b="1" dirty="0">
                <a:solidFill>
                  <a:schemeClr val="bg1"/>
                </a:solidFill>
                <a:latin typeface="Bahnschrift" panose="020B0502040204020203" pitchFamily="34" charset="0"/>
              </a:rPr>
              <a:t>1958</a:t>
            </a:r>
            <a:r>
              <a:rPr lang="lt-LT" sz="2800" dirty="0">
                <a:solidFill>
                  <a:schemeClr val="bg1"/>
                </a:solidFill>
                <a:latin typeface="Bahnschrift" panose="020B0502040204020203" pitchFamily="34" charset="0"/>
              </a:rPr>
              <a:t> m. šešios šalys, pasirašiusios Romos sutartį, įsteigė </a:t>
            </a:r>
            <a:r>
              <a:rPr lang="lt-LT" sz="2800" b="1" dirty="0">
                <a:solidFill>
                  <a:schemeClr val="bg1"/>
                </a:solidFill>
                <a:latin typeface="Bahnschrift" panose="020B0502040204020203" pitchFamily="34" charset="0"/>
              </a:rPr>
              <a:t>Europos bendriją</a:t>
            </a:r>
            <a:r>
              <a:rPr lang="lt-LT" sz="2800" dirty="0">
                <a:solidFill>
                  <a:schemeClr val="bg1"/>
                </a:solidFill>
                <a:latin typeface="Bahnschrift" panose="020B0502040204020203" pitchFamily="34" charset="0"/>
              </a:rPr>
              <a:t>.</a:t>
            </a:r>
          </a:p>
          <a:p>
            <a:r>
              <a:rPr lang="lt-LT" sz="2800" dirty="0">
                <a:solidFill>
                  <a:schemeClr val="bg1"/>
                </a:solidFill>
                <a:latin typeface="Bahnschrift" panose="020B0502040204020203" pitchFamily="34" charset="0"/>
              </a:rPr>
              <a:t>Jos siekė užtikrinti taiką bei laisvę ir skatinti ekonominę pažangą. </a:t>
            </a:r>
          </a:p>
        </p:txBody>
      </p:sp>
      <p:pic>
        <p:nvPicPr>
          <p:cNvPr id="6" name="Iliustracija" descr="Europos žemėlapis, kuriame parodytos 1958 m. ES sudariusios valstybės narės: Belgija, Italija, Liuksemburgas, Nyderlandai, Prancūzija ir Vokietij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78704" y="-77668"/>
            <a:ext cx="24319088" cy="13679487"/>
          </a:xfrm>
          <a:prstGeom prst="rect">
            <a:avLst/>
          </a:prstGeom>
        </p:spPr>
      </p:pic>
    </p:spTree>
    <p:extLst>
      <p:ext uri="{BB962C8B-B14F-4D97-AF65-F5344CB8AC3E}">
        <p14:creationId xmlns:p14="http://schemas.microsoft.com/office/powerpoint/2010/main" val="103753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
                                        <p:tgtEl>
                                          <p:spTgt spid="4"/>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200" fill="hold"/>
                                        <p:tgtEl>
                                          <p:spTgt spid="24"/>
                                        </p:tgtEl>
                                        <p:attrNameLst>
                                          <p:attrName>ppt_x</p:attrName>
                                        </p:attrNameLst>
                                      </p:cBhvr>
                                      <p:tavLst>
                                        <p:tav tm="0">
                                          <p:val>
                                            <p:strVal val="#ppt_x"/>
                                          </p:val>
                                        </p:tav>
                                        <p:tav tm="100000">
                                          <p:val>
                                            <p:strVal val="#ppt_x"/>
                                          </p:val>
                                        </p:tav>
                                      </p:tavLst>
                                    </p:anim>
                                    <p:anim calcmode="lin" valueType="num">
                                      <p:cBhvr additive="base">
                                        <p:cTn id="12" dur="200" fill="hold"/>
                                        <p:tgtEl>
                                          <p:spTgt spid="2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6" presetClass="entr" presetSubtype="21" fill="hold" grpId="1" nodeType="afterEffect">
                                  <p:stCondLst>
                                    <p:cond delay="0"/>
                                  </p:stCondLst>
                                  <p:iterate type="lt">
                                    <p:tmPct val="0"/>
                                  </p:iterate>
                                  <p:childTnLst>
                                    <p:set>
                                      <p:cBhvr>
                                        <p:cTn id="15" dur="1" fill="hold">
                                          <p:stCondLst>
                                            <p:cond delay="0"/>
                                          </p:stCondLst>
                                        </p:cTn>
                                        <p:tgtEl>
                                          <p:spTgt spid="3">
                                            <p:txEl>
                                              <p:pRg st="0" end="0"/>
                                            </p:txEl>
                                          </p:spTgt>
                                        </p:tgtEl>
                                        <p:attrNameLst>
                                          <p:attrName>style.visibility</p:attrName>
                                        </p:attrNameLst>
                                      </p:cBhvr>
                                      <p:to>
                                        <p:strVal val="visible"/>
                                      </p:to>
                                    </p:set>
                                    <p:animEffect transition="in" filter="barn(inVertical)">
                                      <p:cBhvr>
                                        <p:cTn id="16" dur="500"/>
                                        <p:tgtEl>
                                          <p:spTgt spid="3">
                                            <p:txEl>
                                              <p:pRg st="0" end="0"/>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1" build="p"/>
      <p:bldP spid="24" grpId="0"/>
    </p:bldLst>
  </p:timing>
</p:sld>
</file>

<file path=ppt/theme/theme1.xml><?xml version="1.0" encoding="utf-8"?>
<a:theme xmlns:a="http://schemas.openxmlformats.org/drawingml/2006/main" name="EU in Slides">
  <a:themeElements>
    <a:clrScheme name="EC Template 2022">
      <a:dk1>
        <a:srgbClr val="000000"/>
      </a:dk1>
      <a:lt1>
        <a:srgbClr val="FFFFFF"/>
      </a:lt1>
      <a:dk2>
        <a:srgbClr val="034EA2"/>
      </a:dk2>
      <a:lt2>
        <a:srgbClr val="D3E8F9"/>
      </a:lt2>
      <a:accent1>
        <a:srgbClr val="1E858B"/>
      </a:accent1>
      <a:accent2>
        <a:srgbClr val="4BC5DE"/>
      </a:accent2>
      <a:accent3>
        <a:srgbClr val="1EC08A"/>
      </a:accent3>
      <a:accent4>
        <a:srgbClr val="ED8D2F"/>
      </a:accent4>
      <a:accent5>
        <a:srgbClr val="FFC000"/>
      </a:accent5>
      <a:accent6>
        <a:srgbClr val="E76C53"/>
      </a:accent6>
      <a:hlink>
        <a:srgbClr val="034EA2"/>
      </a:hlink>
      <a:folHlink>
        <a:srgbClr val="034EA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F6FEF0DD2747347B5E2B58DB1DE2343" ma:contentTypeVersion="6" ma:contentTypeDescription="Create a new document." ma:contentTypeScope="" ma:versionID="9d80dba3085ce1c5095a4bf1392e8f50">
  <xsd:schema xmlns:xsd="http://www.w3.org/2001/XMLSchema" xmlns:xs="http://www.w3.org/2001/XMLSchema" xmlns:p="http://schemas.microsoft.com/office/2006/metadata/properties" xmlns:ns3="8c526906-7a9e-40a2-b56a-d1e3aa5ffc35" xmlns:ns4="9ceeabea-cdd8-4f30-bc46-1426b5b08538" targetNamespace="http://schemas.microsoft.com/office/2006/metadata/properties" ma:root="true" ma:fieldsID="f9287dbff419b7b61128d95dd9398353" ns3:_="" ns4:_="">
    <xsd:import namespace="8c526906-7a9e-40a2-b56a-d1e3aa5ffc35"/>
    <xsd:import namespace="9ceeabea-cdd8-4f30-bc46-1426b5b08538"/>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_activit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c526906-7a9e-40a2-b56a-d1e3aa5ffc35"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ceeabea-cdd8-4f30-bc46-1426b5b08538"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_activity" ma:index="13" nillable="true" ma:displayName="_activity" ma:hidden="true" ma:internalName="_activity">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9ceeabea-cdd8-4f30-bc46-1426b5b08538" xsi:nil="true"/>
  </documentManagement>
</p:properties>
</file>

<file path=customXml/itemProps1.xml><?xml version="1.0" encoding="utf-8"?>
<ds:datastoreItem xmlns:ds="http://schemas.openxmlformats.org/officeDocument/2006/customXml" ds:itemID="{09941543-8E83-4F72-83C1-1339F3D0A74D}">
  <ds:schemaRefs>
    <ds:schemaRef ds:uri="8c526906-7a9e-40a2-b56a-d1e3aa5ffc35"/>
    <ds:schemaRef ds:uri="9ceeabea-cdd8-4f30-bc46-1426b5b0853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1571D18B-3050-4C92-B163-97721022EF97}">
  <ds:schemaRefs>
    <ds:schemaRef ds:uri="http://schemas.microsoft.com/sharepoint/v3/contenttype/forms"/>
  </ds:schemaRefs>
</ds:datastoreItem>
</file>

<file path=customXml/itemProps3.xml><?xml version="1.0" encoding="utf-8"?>
<ds:datastoreItem xmlns:ds="http://schemas.openxmlformats.org/officeDocument/2006/customXml" ds:itemID="{CBE7E9CA-122B-47E5-8BF1-3F5BA9C6C62D}">
  <ds:schemaRefs>
    <ds:schemaRef ds:uri="http://schemas.microsoft.com/office/infopath/2007/PartnerControls"/>
    <ds:schemaRef ds:uri="http://purl.org/dc/elements/1.1/"/>
    <ds:schemaRef ds:uri="http://schemas.microsoft.com/office/2006/metadata/properties"/>
    <ds:schemaRef ds:uri="http://purl.org/dc/terms/"/>
    <ds:schemaRef ds:uri="9ceeabea-cdd8-4f30-bc46-1426b5b08538"/>
    <ds:schemaRef ds:uri="http://schemas.microsoft.com/office/2006/documentManagement/types"/>
    <ds:schemaRef ds:uri="8c526906-7a9e-40a2-b56a-d1e3aa5ffc35"/>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1854</TotalTime>
  <Words>4400</Words>
  <Application>Microsoft Office PowerPoint</Application>
  <PresentationFormat>Custom</PresentationFormat>
  <Paragraphs>425</Paragraphs>
  <Slides>23</Slides>
  <Notes>21</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23</vt:i4>
      </vt:variant>
    </vt:vector>
  </HeadingPairs>
  <TitlesOfParts>
    <vt:vector size="37" baseType="lpstr">
      <vt:lpstr>Bahnschrift SemiBold SemiConden</vt:lpstr>
      <vt:lpstr>Arial</vt:lpstr>
      <vt:lpstr>Bahnschrift SemiBold Condensed</vt:lpstr>
      <vt:lpstr>Bahnschrift SemiLight SemiConde</vt:lpstr>
      <vt:lpstr>Bahnschrift Light SemiCondensed</vt:lpstr>
      <vt:lpstr>Arial Black</vt:lpstr>
      <vt:lpstr>Bahnschrift</vt:lpstr>
      <vt:lpstr>Calibri</vt:lpstr>
      <vt:lpstr>Bahnschrift Condensed</vt:lpstr>
      <vt:lpstr>Bahnschrift SemiBold</vt:lpstr>
      <vt:lpstr>Bahnschrift Light</vt:lpstr>
      <vt:lpstr>Calibri Light</vt:lpstr>
      <vt:lpstr>Bahnschrift bold</vt:lpstr>
      <vt:lpstr>EU in Slides</vt:lpstr>
      <vt:lpstr>Europos Sąjunga</vt:lpstr>
      <vt:lpstr>ES yra unikali ekonominė ir politinė sąjunga</vt:lpstr>
      <vt:lpstr>Faktai apie ES. Viktorina</vt:lpstr>
      <vt:lpstr>24 oficialiosios ES kalbos</vt:lpstr>
      <vt:lpstr>ES pradininkai</vt:lpstr>
      <vt:lpstr>Viktorina „Atspėkite ES simbolį“</vt:lpstr>
      <vt:lpstr>ES vertybės</vt:lpstr>
      <vt:lpstr>ES sudaro 27 valstybės narės</vt:lpstr>
      <vt:lpstr>Europos integracija 1958 m. Šešios šalys pasirašo Romos sutartį</vt:lpstr>
      <vt:lpstr>Europos integracija 1973 m.: Airija, Danija ir Jungtinė Karalystė</vt:lpstr>
      <vt:lpstr>Europos integracija 1981 m.: į ES įstoja Graikija</vt:lpstr>
      <vt:lpstr>Europos integracija 1986 m.: Ispanija ir Portugalija</vt:lpstr>
      <vt:lpstr>Europos integracija 1995 m.: Austrija, Suomija ir Švedija</vt:lpstr>
      <vt:lpstr>Europos integracija 2004 m.: į ES įstoja dešimt šalių</vt:lpstr>
      <vt:lpstr>Europos integracija 2007 m.: Bulgarija ir Rumunija</vt:lpstr>
      <vt:lpstr>Europos integracija 2013 m.: į ES įstoja Kroatija</vt:lpstr>
      <vt:lpstr>Euras ir euro zona</vt:lpstr>
      <vt:lpstr>ES plėtra</vt:lpstr>
      <vt:lpstr>Šalys kandidatės</vt:lpstr>
      <vt:lpstr>Potencialios šalys kandidatės</vt:lpstr>
      <vt:lpstr>Dėmesys „Brexit’ui“: ES ir JK prekybos susitarimas</vt:lpstr>
      <vt:lpstr>Viktorina „Kada tai įvyko?“</vt:lpstr>
      <vt:lpstr>Skaidrė su informacija apie autorių teises</vt:lpstr>
    </vt:vector>
  </TitlesOfParts>
  <Company>European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IBEN BOURA Abdelhamid (COMM-EXT)</dc:creator>
  <cp:lastModifiedBy>IBEN BOURA Abdelhamid (COMM-EXT)</cp:lastModifiedBy>
  <cp:revision>83</cp:revision>
  <dcterms:created xsi:type="dcterms:W3CDTF">2023-02-28T13:29:35Z</dcterms:created>
  <dcterms:modified xsi:type="dcterms:W3CDTF">2024-04-25T12:24:34Z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6bd9ddd1-4d20-43f6-abfa-fc3c07406f94_Enabled">
    <vt:lpwstr>true</vt:lpwstr>
  </property>
  <property fmtid="{D5CDD505-2E9C-101B-9397-08002B2CF9AE}" pid="3" name="MSIP_Label_6bd9ddd1-4d20-43f6-abfa-fc3c07406f94_SetDate">
    <vt:lpwstr>2023-03-13T11:18:54Z</vt:lpwstr>
  </property>
  <property fmtid="{D5CDD505-2E9C-101B-9397-08002B2CF9AE}" pid="4" name="MSIP_Label_6bd9ddd1-4d20-43f6-abfa-fc3c07406f94_Method">
    <vt:lpwstr>Standard</vt:lpwstr>
  </property>
  <property fmtid="{D5CDD505-2E9C-101B-9397-08002B2CF9AE}" pid="5" name="MSIP_Label_6bd9ddd1-4d20-43f6-abfa-fc3c07406f94_Name">
    <vt:lpwstr>Commission Use</vt:lpwstr>
  </property>
  <property fmtid="{D5CDD505-2E9C-101B-9397-08002B2CF9AE}" pid="6" name="MSIP_Label_6bd9ddd1-4d20-43f6-abfa-fc3c07406f94_SiteId">
    <vt:lpwstr>b24c8b06-522c-46fe-9080-70926f8dddb1</vt:lpwstr>
  </property>
  <property fmtid="{D5CDD505-2E9C-101B-9397-08002B2CF9AE}" pid="7" name="MSIP_Label_6bd9ddd1-4d20-43f6-abfa-fc3c07406f94_ActionId">
    <vt:lpwstr>29851798-fdb8-4677-87b0-09418e038b28</vt:lpwstr>
  </property>
  <property fmtid="{D5CDD505-2E9C-101B-9397-08002B2CF9AE}" pid="8" name="MSIP_Label_6bd9ddd1-4d20-43f6-abfa-fc3c07406f94_ContentBits">
    <vt:lpwstr>0</vt:lpwstr>
  </property>
  <property fmtid="{D5CDD505-2E9C-101B-9397-08002B2CF9AE}" pid="9" name="ContentTypeId">
    <vt:lpwstr>0x0101003F6FEF0DD2747347B5E2B58DB1DE2343</vt:lpwstr>
  </property>
</Properties>
</file>