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8"/>
  </p:notesMasterIdLst>
  <p:sldIdLst>
    <p:sldId id="267" r:id="rId5"/>
    <p:sldId id="256" r:id="rId6"/>
    <p:sldId id="258" r:id="rId7"/>
    <p:sldId id="259" r:id="rId8"/>
    <p:sldId id="260" r:id="rId9"/>
    <p:sldId id="261" r:id="rId10"/>
    <p:sldId id="268" r:id="rId11"/>
    <p:sldId id="263" r:id="rId12"/>
    <p:sldId id="271" r:id="rId13"/>
    <p:sldId id="272" r:id="rId14"/>
    <p:sldId id="264" r:id="rId15"/>
    <p:sldId id="273" r:id="rId16"/>
    <p:sldId id="275" r:id="rId17"/>
    <p:sldId id="274" r:id="rId18"/>
    <p:sldId id="276" r:id="rId19"/>
    <p:sldId id="277" r:id="rId20"/>
    <p:sldId id="265" r:id="rId21"/>
    <p:sldId id="266" r:id="rId22"/>
    <p:sldId id="278" r:id="rId23"/>
    <p:sldId id="279" r:id="rId24"/>
    <p:sldId id="269" r:id="rId25"/>
    <p:sldId id="262" r:id="rId26"/>
    <p:sldId id="280" r:id="rId27"/>
  </p:sldIdLst>
  <p:sldSz cx="24479250" cy="13679488"/>
  <p:notesSz cx="6858000" cy="9144000"/>
  <p:embeddedFontLst>
    <p:embeddedFont>
      <p:font typeface="Arial Black" panose="020B0A04020102020204" pitchFamily="34" charset="0"/>
      <p:bold r:id="rId29"/>
    </p:embeddedFont>
    <p:embeddedFont>
      <p:font typeface="Bahnschrift" panose="020B0502040204020203" pitchFamily="34" charset="0"/>
      <p:regular r:id="rId30"/>
      <p:bold r:id="rId31"/>
    </p:embeddedFont>
    <p:embeddedFont>
      <p:font typeface="Bahnschrift bold" panose="020B0502040204020203" pitchFamily="34" charset="0"/>
      <p:bold r:id="rId32"/>
    </p:embeddedFont>
    <p:embeddedFont>
      <p:font typeface="Bahnschrift Condensed" panose="020B0502040204020203" pitchFamily="34" charset="0"/>
      <p:regular r:id="rId33"/>
      <p:bold r:id="rId34"/>
    </p:embeddedFont>
    <p:embeddedFont>
      <p:font typeface="Bahnschrift Light" panose="020B0502040204020203" pitchFamily="34" charset="0"/>
      <p:regular r:id="rId35"/>
    </p:embeddedFont>
    <p:embeddedFont>
      <p:font typeface="Bahnschrift Light Condensed" panose="020B0502040204020203" pitchFamily="34" charset="0"/>
      <p:regular r:id="rId36"/>
    </p:embeddedFont>
    <p:embeddedFont>
      <p:font typeface="Bahnschrift Light SemiCondensed" panose="020B0502040204020203" pitchFamily="34" charset="0"/>
      <p:regular r:id="rId37"/>
    </p:embeddedFont>
    <p:embeddedFont>
      <p:font typeface="Bahnschrift SemiBold" panose="020B0502040204020203" pitchFamily="34" charset="0"/>
      <p:bold r:id="rId38"/>
    </p:embeddedFont>
    <p:embeddedFont>
      <p:font typeface="Bahnschrift SemiBold Condensed" panose="020B0502040204020203" pitchFamily="34" charset="0"/>
      <p:bold r:id="rId39"/>
    </p:embeddedFont>
    <p:embeddedFont>
      <p:font typeface="Bahnschrift SemiBold SemiConden" panose="020B0502040204020203" pitchFamily="34" charset="0"/>
      <p:bold r:id="rId40"/>
    </p:embeddedFont>
    <p:embeddedFont>
      <p:font typeface="Bahnschrift SemiLight SemiConde" panose="020B0502040204020203" pitchFamily="34" charset="0"/>
      <p:regular r:id="rId41"/>
    </p:embeddedFont>
    <p:embeddedFont>
      <p:font typeface="Calibri" panose="020F0502020204030204" pitchFamily="34" charset="0"/>
      <p:regular r:id="rId42"/>
      <p:bold r:id="rId43"/>
      <p:italic r:id="rId44"/>
      <p:boldItalic r:id="rId45"/>
    </p:embeddedFont>
    <p:embeddedFont>
      <p:font typeface="Calibri Light" panose="020F0302020204030204" pitchFamily="34" charset="0"/>
      <p:regular r:id="rId46"/>
      <p:italic r:id="rId4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08" userDrawn="1">
          <p15:clr>
            <a:srgbClr val="A4A3A4"/>
          </p15:clr>
        </p15:guide>
        <p15:guide id="2" pos="771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1068F3A-5C60-9CC2-C778-081261C193B7}" name="CARSTENS Jana Alvara (COMM-EXT)" initials="CJA(E" userId="S::Jana-Alvara.CARSTENS@ext.ec.europa.eu::5f7b5ece-851c-427a-9056-a1add3940a7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559E"/>
    <a:srgbClr val="243C7C"/>
    <a:srgbClr val="E6483C"/>
    <a:srgbClr val="5E91C8"/>
    <a:srgbClr val="F3CA57"/>
    <a:srgbClr val="F49B3D"/>
    <a:srgbClr val="18B6C1"/>
    <a:srgbClr val="FFFFFF"/>
    <a:srgbClr val="901B12"/>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7E5D49-172A-B2D0-E901-AA10EADF0488}" v="4" dt="2023-03-27T07:39:04.795"/>
    <p1510:client id="{996F78B4-8A15-EE4A-FB25-425AE8B6099A}" v="3" dt="2023-03-24T13:33:22.214"/>
    <p1510:client id="{A37465BB-E864-51A8-58A9-5AAEB88F71A5}" v="40" dt="2023-03-24T15:19:20.897"/>
    <p1510:client id="{E9E1BFE8-FA9B-DBA4-846D-18D5252E3860}" v="6" dt="2023-03-24T14:38:03.7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44" autoAdjust="0"/>
    <p:restoredTop sz="87136" autoAdjust="0"/>
  </p:normalViewPr>
  <p:slideViewPr>
    <p:cSldViewPr snapToGrid="0">
      <p:cViewPr varScale="1">
        <p:scale>
          <a:sx n="48" d="100"/>
          <a:sy n="48" d="100"/>
        </p:scale>
        <p:origin x="504" y="102"/>
      </p:cViewPr>
      <p:guideLst>
        <p:guide orient="horz" pos="4308"/>
        <p:guide pos="7710"/>
      </p:guideLst>
    </p:cSldViewPr>
  </p:slideViewPr>
  <p:outlineViewPr>
    <p:cViewPr>
      <p:scale>
        <a:sx n="33" d="100"/>
        <a:sy n="33" d="100"/>
      </p:scale>
      <p:origin x="0" y="-4524"/>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11.fntdata"/><Relationship Id="rId21" Type="http://schemas.openxmlformats.org/officeDocument/2006/relationships/slide" Target="slides/slide17.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1.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4" Type="http://schemas.openxmlformats.org/officeDocument/2006/relationships/font" Target="fonts/font16.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20" Type="http://schemas.openxmlformats.org/officeDocument/2006/relationships/slide" Target="slides/slide16.xml"/><Relationship Id="rId41"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4FF24C-E24C-4DC9-9FA4-E8B5DA3DAE21}" type="datetimeFigureOut">
              <a:rPr lang="en-IE" smtClean="0"/>
              <a:t>28/05/2024</a:t>
            </a:fld>
            <a:endParaRPr lang="en-IE"/>
          </a:p>
        </p:txBody>
      </p:sp>
      <p:sp>
        <p:nvSpPr>
          <p:cNvPr id="4" name="Slide Image Placeholder 3"/>
          <p:cNvSpPr>
            <a:spLocks noGrp="1" noRot="1" noChangeAspect="1"/>
          </p:cNvSpPr>
          <p:nvPr>
            <p:ph type="sldImg" idx="2"/>
          </p:nvPr>
        </p:nvSpPr>
        <p:spPr>
          <a:xfrm>
            <a:off x="668338" y="1143000"/>
            <a:ext cx="5521325"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A42D71-CC78-4B06-AD71-D748A717705B}" type="slidenum">
              <a:rPr lang="en-IE" smtClean="0"/>
              <a:t>‹#›</a:t>
            </a:fld>
            <a:endParaRPr lang="en-IE"/>
          </a:p>
        </p:txBody>
      </p:sp>
    </p:spTree>
    <p:extLst>
      <p:ext uri="{BB962C8B-B14F-4D97-AF65-F5344CB8AC3E}">
        <p14:creationId xmlns:p14="http://schemas.microsoft.com/office/powerpoint/2010/main" val="547562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europarl.europa.eu/external/html/euenlargement/default_it.ht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c.europa.eu/eurostat/data/databas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european-union.europa.eu/principles-countries-history/history-eu_i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c.europa.eu/eurostat/web/interactive-publications/demography-2023#expandable-example-content" TargetMode="External"/><Relationship Id="rId7" Type="http://schemas.openxmlformats.org/officeDocument/2006/relationships/hyperlink" Target="https://ec.europa.eu/eurostat/cache/digpub/demography/index.html?lang=en"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ec.europa.eu/eurostat/statistics-explained/index.php?title=Foreign_language_skills_statistics" TargetMode="External"/><Relationship Id="rId5" Type="http://schemas.openxmlformats.org/officeDocument/2006/relationships/hyperlink" Target="https://ec.europa.eu/eurostat/statistics-explained/index.php?title=Urban-rural_Europe_-_introduction#Introduction_to_territorial_typologies" TargetMode="External"/><Relationship Id="rId4" Type="http://schemas.openxmlformats.org/officeDocument/2006/relationships/hyperlink" Target="https://europa.eu/eurobarometer/surveys/detail/2693" TargetMode="Externa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ur-lex.europa.eu/browse/summaries.html?locale=it" TargetMode="External"/><Relationship Id="rId3" Type="http://schemas.openxmlformats.org/officeDocument/2006/relationships/hyperlink" Target="https://eur-lex.europa.eu/legal-content/IT/TXT/?uri=CELEX:01958R0001-20130701" TargetMode="External"/><Relationship Id="rId7" Type="http://schemas.openxmlformats.org/officeDocument/2006/relationships/hyperlink" Target="https://eur-lex.europa.eu/homepage.html?locale=it"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www.europarl.europa.eu/aboutparliament/it/20150201PVL00013/Multilingualism" TargetMode="External"/><Relationship Id="rId5" Type="http://schemas.openxmlformats.org/officeDocument/2006/relationships/hyperlink" Target="https://european-union.europa.eu/institutions-law-budget/institutions-and-bodies/institutions-and-bodies-profiles/council-european-union_it" TargetMode="External"/><Relationship Id="rId4" Type="http://schemas.openxmlformats.org/officeDocument/2006/relationships/hyperlink" Target="https://european-union.europa.eu/institutions-law-budget/institutions-and-bodies/institutions-and-bodies-profiles/european-council_it"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uropa.eu/european-union/about-eu/history/eu-pioneers_it" TargetMode="External"/><Relationship Id="rId7" Type="http://schemas.openxmlformats.org/officeDocument/2006/relationships/hyperlink" Target="https://european-union.europa.eu/principles-countries-history/symbols/europe-day_it"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uropean-union.europa.eu/principles-countries-history/history-eu/1945-59/schuman-declaration-may-1950_it" TargetMode="External"/><Relationship Id="rId5" Type="http://schemas.openxmlformats.org/officeDocument/2006/relationships/hyperlink" Target="https://www.karlspreis.de/en/charlemagne-prize/origin" TargetMode="External"/><Relationship Id="rId4" Type="http://schemas.openxmlformats.org/officeDocument/2006/relationships/hyperlink" Target="https://european-union.europa.eu/institutions-law-budget/institutions-and-bodies/search-all-eu-institutions-and-bodies/european-parliament_it"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In questa presentazione illustreremo brevemente cos'è l'UE, analizzeremo alcuni fatti interessanti sull'UE e, infine, vedremo come è cambiata ed evoluta nel corso degli anni.</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In primo luogo, anche se ci si può riferire all'Unione europea come a un'organizzazione, la questione è un po' più complessa. </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L'Unione europea non è né un'organizzazione internazionale né un'organizzazione intergovernativa in senso stretto. </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La natura unica dell'Unione europea risiede nel fatto che non si tratta di un'organizzazione in sé, bensì di un insieme di istituzioni, organi e organismi che operano per gli stessi obiettivi e sotto la stessa bandiera.</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La sua unicità deriva dalle condizioni specifiche in cui si è sviluppata e dagli obiettivi e dagli ideali dei suoi membri fondatori.</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 </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Il progetto europeo, nato dalle ceneri della Seconda guerra mondiale, mirava in primo luogo a garantire la pace mettendo in comune la responsabilità dei mezzi di produzione delle armi da guerra (il carbone e l'acciaio). Nel corso dei decenni, i paesi membri hanno convenuto di cooperare e mettere in comune risorse e sovranità per affrontare i problemi per i quali poteva essere vantaggiosa una soluzione congiunta. Questa tendenza è ancora valida oggi se pensiamo a questioni quali i cambiamenti climatici, il commercio internazionale o la nostra società digitale. </a:t>
            </a:r>
            <a:endParaRPr lang="it-IT" sz="1800" noProof="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a:t>
            </a:fld>
            <a:endParaRPr lang="en-IE"/>
          </a:p>
        </p:txBody>
      </p:sp>
    </p:spTree>
    <p:extLst>
      <p:ext uri="{BB962C8B-B14F-4D97-AF65-F5344CB8AC3E}">
        <p14:creationId xmlns:p14="http://schemas.microsoft.com/office/powerpoint/2010/main" val="21940305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800" dirty="0">
                <a:effectLst/>
                <a:latin typeface="Calibri Light" panose="020F0302020204030204" pitchFamily="34" charset="0"/>
                <a:ea typeface="Calibri" panose="020F0502020204030204" pitchFamily="34" charset="0"/>
                <a:cs typeface="Times New Roman" panose="02020603050405020304" pitchFamily="18" charset="0"/>
              </a:rPr>
              <a:t>[Nota per il relatore: invita le persone del pubblico a condividere storie o ricordi sull'adesione del loro paese all'UE].</a:t>
            </a:r>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10</a:t>
            </a:fld>
            <a:endParaRPr lang="en-IE"/>
          </a:p>
        </p:txBody>
      </p:sp>
    </p:spTree>
    <p:extLst>
      <p:ext uri="{BB962C8B-B14F-4D97-AF65-F5344CB8AC3E}">
        <p14:creationId xmlns:p14="http://schemas.microsoft.com/office/powerpoint/2010/main" val="212268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99A42D71-CC78-4B06-AD71-D748A717705B}" type="slidenum">
              <a:rPr lang="en-IE" smtClean="0"/>
              <a:t>12</a:t>
            </a:fld>
            <a:endParaRPr lang="en-IE"/>
          </a:p>
        </p:txBody>
      </p:sp>
    </p:spTree>
    <p:extLst>
      <p:ext uri="{BB962C8B-B14F-4D97-AF65-F5344CB8AC3E}">
        <p14:creationId xmlns:p14="http://schemas.microsoft.com/office/powerpoint/2010/main" val="2680886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99A42D71-CC78-4B06-AD71-D748A717705B}" type="slidenum">
              <a:rPr lang="en-IE" smtClean="0"/>
              <a:t>13</a:t>
            </a:fld>
            <a:endParaRPr lang="en-IE"/>
          </a:p>
        </p:txBody>
      </p:sp>
    </p:spTree>
    <p:extLst>
      <p:ext uri="{BB962C8B-B14F-4D97-AF65-F5344CB8AC3E}">
        <p14:creationId xmlns:p14="http://schemas.microsoft.com/office/powerpoint/2010/main" val="3645852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10 paesi aderiscono all'UE il 1º maggio 2004:</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Repubblica ceca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Estonia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Cipro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Lettonia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Lituania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Ungheria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Malta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Polonia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Slovenia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Slovacchia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u="none" strike="noStrike"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Tra i criteri per aderire figurano </a:t>
            </a:r>
            <a:r>
              <a:rPr lang="it-IT" sz="1800" u="sng" dirty="0">
                <a:effectLst/>
                <a:latin typeface="Calibri Light" panose="020F0302020204030204" pitchFamily="34" charset="0"/>
                <a:ea typeface="Calibri" panose="020F0502020204030204" pitchFamily="34" charset="0"/>
                <a:cs typeface="Times New Roman" panose="02020603050405020304" pitchFamily="18" charset="0"/>
              </a:rPr>
              <a:t>il rispetto dello Stato di diritto, un'economia di mercato funzionante e il rispetto dei principi democratici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14</a:t>
            </a:fld>
            <a:endParaRPr lang="en-IE"/>
          </a:p>
        </p:txBody>
      </p:sp>
    </p:spTree>
    <p:extLst>
      <p:ext uri="{BB962C8B-B14F-4D97-AF65-F5344CB8AC3E}">
        <p14:creationId xmlns:p14="http://schemas.microsoft.com/office/powerpoint/2010/main" val="2469112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15</a:t>
            </a:fld>
            <a:endParaRPr lang="en-IE"/>
          </a:p>
        </p:txBody>
      </p:sp>
    </p:spTree>
    <p:extLst>
      <p:ext uri="{BB962C8B-B14F-4D97-AF65-F5344CB8AC3E}">
        <p14:creationId xmlns:p14="http://schemas.microsoft.com/office/powerpoint/2010/main" val="1829750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Per una mappa interattiva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dell'allargamento</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dell'UE nel corso degli anni, consultare: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https://www.europarl.europa.eu/external/html/euenlargement/default_it.htm</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16</a:t>
            </a:fld>
            <a:endParaRPr lang="en-IE"/>
          </a:p>
        </p:txBody>
      </p:sp>
    </p:spTree>
    <p:extLst>
      <p:ext uri="{BB962C8B-B14F-4D97-AF65-F5344CB8AC3E}">
        <p14:creationId xmlns:p14="http://schemas.microsoft.com/office/powerpoint/2010/main" val="2028047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 paesi che abbiamo citato fanno tutti parte dell'Unione europea, ma non tutti fanno parte dell'area dell'euro, nota anche come zona euro.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Per zona euro si intende la regione che comprende tutti i paesi dell'UE che hanno adottato l'euro come moneta nazionale.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L'euro è un segno tangibile dell'</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integrazione europea</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e apporta comodità ai cittadini e molti vantaggi alle imprese. Data la sua </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importanza come valuta globale</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l'euro apporta un valore aggiunto anche alle politiche estere dell'Unione.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 Danimarca è l'unico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Stato</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membro dell'UE ad aver negoziato una clausola di non partecipazione all'euro. La Banca centrale europea e la Commissione europea hanno il compito di mantenere il valore e la stabilità della moneta unica, nonché di fissare i criteri necessari affinché i paesi dell'UE possano entrare nella zona euro.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L'euro è la seconda moneta al mondo per importanza. La proporzione dei pagamenti internazionali in euro e in dollari USA è pressoché pari e l'euro è la seconda valuta preferita al mondo per l'assunzione e la concessione di prestiti e per le riserve presso banche centrali.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È utilizzato anche come valuta ufficiale o di fatto, nonché come moneta di riferimento da parte di un certo numero di paesi al di fuori dell'Unione europea.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17</a:t>
            </a:fld>
            <a:endParaRPr lang="en-IE"/>
          </a:p>
        </p:txBody>
      </p:sp>
    </p:spTree>
    <p:extLst>
      <p:ext uri="{BB962C8B-B14F-4D97-AF65-F5344CB8AC3E}">
        <p14:creationId xmlns:p14="http://schemas.microsoft.com/office/powerpoint/2010/main" val="460478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 paesi che desiderano entrare a far parte dell'UE devono soddisfare rigorose condizioni di adesione all'UE e avviare negoziati formali di adesione.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Negoziati formali di adesione: questo processo comporta l'adozione del diritto consolidato dell'UE (il cosiddetto "</a:t>
            </a:r>
            <a:r>
              <a:rPr lang="it-IT" sz="1800" i="1" dirty="0">
                <a:effectLst/>
                <a:latin typeface="Calibri Light" panose="020F0302020204030204" pitchFamily="34" charset="0"/>
                <a:ea typeface="Calibri" panose="020F0502020204030204" pitchFamily="34" charset="0"/>
                <a:cs typeface="Times New Roman" panose="02020603050405020304" pitchFamily="18" charset="0"/>
              </a:rPr>
              <a:t>acquis</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i preparativi necessari per ratificarlo e applicarlo e l'attuazione delle riforme giudiziarie, amministrative, economiche e di altro tipo necessarie per soddisfare le condizioni per l'adesione, noti come criteri di adesione.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Criteri di adesione: i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cosiddetti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"criteri di Copenaghen" riguardano settori quali: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un quadro istituzionale democratico che garantisca la democrazia, lo Stato di diritto, i diritti umani, il rispetto delle minoranze e la loro protezione;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un’economia di mercato funzionante e la capacità di far fronte alla concorrenza e alle forze di mercato nell'UE;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la capacità di assumere e onorare efficacemente gli obblighi derivanti dall'adesione, compresa l'adesione agli obiettivi di un'unione politica, economica e monetaria.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18</a:t>
            </a:fld>
            <a:endParaRPr lang="en-IE"/>
          </a:p>
        </p:txBody>
      </p:sp>
    </p:spTree>
    <p:extLst>
      <p:ext uri="{BB962C8B-B14F-4D97-AF65-F5344CB8AC3E}">
        <p14:creationId xmlns:p14="http://schemas.microsoft.com/office/powerpoint/2010/main" val="728186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Un paese può entrare a far parte dell'UE soltanto se soddisfa tutti i </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criteri di adesione</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Vi sono 3 tappe principali, che devono essere approvate da tutti i paesi dell'UE: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Attribuzione dello status di candidato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Negoziati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Accordo di adesione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Il processo di allargamento va a vantaggio sia dell'Unione che dei paesi candidati, in quanto contribuisce a </a:t>
            </a:r>
            <a:r>
              <a:rPr lang="it-IT" sz="1800" u="sng" dirty="0">
                <a:effectLst/>
                <a:latin typeface="Calibri Light" panose="020F0302020204030204" pitchFamily="34" charset="0"/>
                <a:ea typeface="Calibri" panose="020F0502020204030204" pitchFamily="34" charset="0"/>
                <a:cs typeface="Times New Roman" panose="02020603050405020304" pitchFamily="18" charset="0"/>
              </a:rPr>
              <a:t>promuovere la stabilità, la democrazia e la crescita economica</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nei paesi vicini.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19</a:t>
            </a:fld>
            <a:endParaRPr lang="en-IE"/>
          </a:p>
        </p:txBody>
      </p:sp>
    </p:spTree>
    <p:extLst>
      <p:ext uri="{BB962C8B-B14F-4D97-AF65-F5344CB8AC3E}">
        <p14:creationId xmlns:p14="http://schemas.microsoft.com/office/powerpoint/2010/main" val="4120938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Dopo la Brexit, le relazioni tra l'UE e il Regno Unito sono cambiate in modo significativo. Il Regno Unito non è più membro dell'UE ed è diventato un paese terzo rispetto all'UE. L'UE e il Regno Unito si sono adoperati per instaurare una nuova relazione, disciplinata da un accordo commerciale e di cooperazione.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L'accordo stabilisce </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regimi preferenziali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in settori quali gli scambi di beni e servizi, il commercio digitale, l'aviazione e i trasporti stradali, l'energia, la pesca, le autorità di contrasto e la cooperazione giudiziaria in materia penale.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L'accordo si fonda su disposizioni che garantiscono </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parità di condizioni e il rispetto dei diritti fondamentali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L'accordo sugli scambi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commerciali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e la cooperazione tra UE-Regno Unito comprende: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•un accordo di libero scambio, con un'ambiziosa cooperazione sulle questioni economiche, sociali, ambientali e della pesca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•una stretta collaborazione sulla sicurezza dei cittadini; un nuovo quadro per la cooperazione giudiziaria e di polizia in materia penale e civile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•un assetto generale di governance che garantisca la massima certezza giuridica alle imprese, ai consumatori e ai cittadini.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21</a:t>
            </a:fld>
            <a:endParaRPr lang="en-IE"/>
          </a:p>
        </p:txBody>
      </p:sp>
    </p:spTree>
    <p:extLst>
      <p:ext uri="{BB962C8B-B14F-4D97-AF65-F5344CB8AC3E}">
        <p14:creationId xmlns:p14="http://schemas.microsoft.com/office/powerpoint/2010/main" val="3541279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In termini più concreti, l'UE è un'</a:t>
            </a:r>
            <a:r>
              <a:rPr lang="it-IT" sz="1800" u="sng"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unione economica e politica unica nel suo genere tra 27 paesi</a:t>
            </a: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con una popolazione complessiva di circa </a:t>
            </a:r>
            <a:r>
              <a:rPr lang="it-IT" sz="1800" b="1"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447 milioni di persone</a:t>
            </a: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kern="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Per oltre 60 </a:t>
            </a:r>
            <a:r>
              <a:rPr lang="it-I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anni</a:t>
            </a: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l'UE ha contribuito a innalzare il tenore di vita dei cittadini, ha avviato progetti comuni come l'</a:t>
            </a:r>
            <a:r>
              <a:rPr lang="it-IT" sz="1800" b="1"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euro</a:t>
            </a: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e il </a:t>
            </a:r>
            <a:r>
              <a:rPr lang="it-IT" sz="1800" b="1"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mercato unico</a:t>
            </a: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e ha collaborato su </a:t>
            </a:r>
            <a:r>
              <a:rPr lang="it-IT" sz="1800" noProof="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questioni</a:t>
            </a: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importanti come i cambiamenti climatici, il coronavirus e la società digitale.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kern="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Altre statistiche su: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https://ec.europa.eu/eurostat/data/database</a:t>
            </a:r>
            <a:r>
              <a:rPr lang="it-IT" sz="1800" dirty="0">
                <a:solidFill>
                  <a:srgbClr val="000000"/>
                </a:solidFill>
                <a:effectLst/>
                <a:latin typeface="Calibri Light" panose="020F0302020204030204" pitchFamily="34" charset="0"/>
                <a:ea typeface="Calibri" panose="020F0502020204030204" pitchFamily="34" charset="0"/>
                <a:cs typeface="Times New Roman" panose="02020603050405020304" pitchFamily="18" charset="0"/>
              </a:rPr>
              <a:t> nelle sezioni relative ai conti annuali nazionali</a:t>
            </a:r>
            <a:r>
              <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a:t>
            </a:fld>
            <a:endParaRPr lang="en-IE"/>
          </a:p>
        </p:txBody>
      </p:sp>
    </p:spTree>
    <p:extLst>
      <p:ext uri="{BB962C8B-B14F-4D97-AF65-F5344CB8AC3E}">
        <p14:creationId xmlns:p14="http://schemas.microsoft.com/office/powerpoint/2010/main" val="41112585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Nel corso del tempo l'UE ha dovuto far fronte a diverse sfide. Vediamo quali sono le sfide più significative che l'UE ha affrontato nel corso dei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decenni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r>
              <a:rPr lang="it-IT" sz="1800" dirty="0">
                <a:effectLst/>
                <a:latin typeface="Calibri Light" panose="020F0302020204030204" pitchFamily="34" charset="0"/>
                <a:ea typeface="Calibri" panose="020F0502020204030204" pitchFamily="34" charset="0"/>
                <a:cs typeface="Times New Roman" panose="02020603050405020304" pitchFamily="18" charset="0"/>
              </a:rPr>
              <a:t>Per una panoramica più dettagliata della storia dell'UE, è possibile accedere a una cronistoria dell'UE online: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La storia dell'UE - I pionieri | Unione europea (europa.eu)</a:t>
            </a:r>
            <a:endPar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endParaRPr>
          </a:p>
          <a:p>
            <a:endParaRPr lang="it-IT" sz="1800" u="sng" dirty="0">
              <a:solidFill>
                <a:srgbClr val="0563C1"/>
              </a:solidFill>
              <a:effectLst/>
              <a:latin typeface="Calibri Light" panose="020F03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1952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 sei paesi sono il Belgio, la Francia, la Germania, l'Italia, il Lussemburgo e i Paesi Bassi. La Comunità europea del carbone e dell'acciaio entra in vigore nel 1952.</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panose="020F05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Più tardi, nel 1958, i 6 paesi procederanno alla creazione della Comunità europea con la firma del trattato di Roma (slide 9 di questa presentazione).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it-IT" sz="1800" u="sng" dirty="0">
              <a:solidFill>
                <a:srgbClr val="0563C1"/>
              </a:solidFill>
              <a:effectLst/>
              <a:latin typeface="Calibri Light" panose="020F03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Gli anni Novanta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Il crollo del comunismo nell'Europa centrale ed orientale determina un avvicinamento dei cittadini europei.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 cittadini sono preoccupati per le modalità di tutela dell'ambiente e anche per il modo in cui gli europei possono cooperare in materia di sicurezza e difesa.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22</a:t>
            </a:fld>
            <a:endParaRPr lang="en-IE"/>
          </a:p>
        </p:txBody>
      </p:sp>
    </p:spTree>
    <p:extLst>
      <p:ext uri="{BB962C8B-B14F-4D97-AF65-F5344CB8AC3E}">
        <p14:creationId xmlns:p14="http://schemas.microsoft.com/office/powerpoint/2010/main" val="2205394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9A42D71-CC78-4B06-AD71-D748A717705B}" type="slidenum">
              <a:rPr lang="en-IE" smtClean="0"/>
              <a:t>23</a:t>
            </a:fld>
            <a:endParaRPr lang="en-IE"/>
          </a:p>
        </p:txBody>
      </p:sp>
    </p:spTree>
    <p:extLst>
      <p:ext uri="{BB962C8B-B14F-4D97-AF65-F5344CB8AC3E}">
        <p14:creationId xmlns:p14="http://schemas.microsoft.com/office/powerpoint/2010/main" val="3889961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Con una popolazione di circa 447 milioni di persone, l'UE è una delle regioni culturalmente più variegate al mondo. La diversità dell'UE si articola in molti ambiti, tra cui la diversità linguistica, etnica, religiosa e socioeconomica. Cerca di rispondere alle domande sulla diapositiva per scoprire come alcune di queste diversità si manifestano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nelle</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statistiche.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Risposte: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1) La Francia: 11 991 684 persone nel 2021.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2) Il Lussemburgo: il 47% nel 2022. </a:t>
            </a:r>
            <a:r>
              <a:rPr lang="it-IT" sz="1800" dirty="0">
                <a:effectLst/>
                <a:latin typeface="Calibri" panose="020F0502020204030204" pitchFamily="34" charset="0"/>
                <a:ea typeface="Calibri" panose="020F0502020204030204" pitchFamily="34" charset="0"/>
                <a:cs typeface="Times New Roman" panose="02020603050405020304" pitchFamily="18" charset="0"/>
              </a:rPr>
              <a:t>(Si veda </a:t>
            </a:r>
            <a:r>
              <a:rPr lang="it-I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https://ec.europa.eu/eurostat/web/interactive-publications/demography-2023#expandable-example-content</a:t>
            </a:r>
            <a:r>
              <a:rPr lang="it-IT" sz="1800" dirty="0">
                <a:effectLst/>
                <a:latin typeface="Calibri" panose="020F05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3) Malta è il paese in cui la popolazione ha maggior fiducia (71%), la Francia quello in cui la fiducia è minore (34%), </a:t>
            </a:r>
            <a:r>
              <a:rPr lang="it-IT" sz="1800" dirty="0">
                <a:effectLst/>
                <a:latin typeface="Calibri" panose="020F0502020204030204" pitchFamily="34" charset="0"/>
                <a:ea typeface="Calibri" panose="020F0502020204030204" pitchFamily="34" charset="0"/>
                <a:cs typeface="Times New Roman" panose="02020603050405020304" pitchFamily="18" charset="0"/>
              </a:rPr>
              <a:t>Eurobarometro 2022 (</a:t>
            </a:r>
            <a:r>
              <a:rPr lang="it-I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si veda il documento "First results"</a:t>
            </a:r>
            <a:r>
              <a:rPr lang="it-IT" sz="1800" dirty="0">
                <a:effectLst/>
                <a:latin typeface="Calibri" panose="020F05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panose="020F0502020204030204" pitchFamily="34" charset="0"/>
                <a:ea typeface="Calibri" panose="020F0502020204030204" pitchFamily="34" charset="0"/>
                <a:cs typeface="Calibri" panose="020F0502020204030204" pitchFamily="34"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Per curiosità, ecco i risultati degli altri paesi (percentuale di rispondenti per paese che dichiarano di avere fiducia nell'UE).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i="1"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Grecia – 37%</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Croazia – 42%</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Cipro – 42%</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Cechia</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 43%</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Austria – 44%</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Slovacchia – 44%</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Slovenia – 44%</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Italia – 46%</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Estonia – 48%</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Germania – 49%</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Bulgaria – 49%</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Spagna - 50%</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Paesi Bassi – 52%</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Romania – 54%</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Belgio – 55%</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Ungheria – 56%</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Lettonia – 56%</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Irlanda – 58%</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Lussemburgo – 60%</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Finlandia – 60%</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Svezia – 61%</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Polonia – 64%</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Danimarca – 65%</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Portogallo – 68%</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Lituania – 69%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4) Il 25,2% nel 2021 (il 35,9% in cittadine più piccole e il 38,9% in centri più grandi), (</a:t>
            </a:r>
            <a:r>
              <a:rPr lang="it-IT" sz="1800" dirty="0">
                <a:effectLst/>
                <a:latin typeface="Calibri" panose="020F0502020204030204" pitchFamily="34" charset="0"/>
                <a:ea typeface="Calibri" panose="020F0502020204030204" pitchFamily="34" charset="0"/>
                <a:cs typeface="Times New Roman" panose="02020603050405020304" pitchFamily="18" charset="0"/>
              </a:rPr>
              <a:t>[</a:t>
            </a:r>
            <a:r>
              <a:rPr lang="it-I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5"/>
              </a:rPr>
              <a:t>fonte</a:t>
            </a:r>
            <a:r>
              <a:rPr lang="it-IT" sz="1800" dirty="0">
                <a:effectLst/>
                <a:latin typeface="Calibri" panose="020F05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5</a:t>
            </a:r>
            <a:r>
              <a:rPr lang="it-IT" sz="1800" dirty="0">
                <a:effectLst/>
                <a:latin typeface="Calibri" panose="020F0502020204030204" pitchFamily="34" charset="0"/>
                <a:ea typeface="Calibri" panose="020F0502020204030204" pitchFamily="34" charset="0"/>
                <a:cs typeface="Times New Roman" panose="02020603050405020304" pitchFamily="18" charset="0"/>
              </a:rPr>
              <a:t>) 64,6</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nel 2016. </a:t>
            </a:r>
            <a:r>
              <a:rPr lang="it-IT" sz="1800" dirty="0">
                <a:effectLst/>
                <a:latin typeface="Calibri" panose="020F0502020204030204" pitchFamily="34" charset="0"/>
                <a:ea typeface="Calibri" panose="020F0502020204030204" pitchFamily="34" charset="0"/>
                <a:cs typeface="Times New Roman" panose="02020603050405020304" pitchFamily="18" charset="0"/>
              </a:rPr>
              <a:t>[</a:t>
            </a:r>
            <a:r>
              <a:rPr lang="it-I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aggiornamento di questa statistica </a:t>
            </a:r>
            <a:r>
              <a:rPr lang="it-IT" sz="1800" b="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previsto</a:t>
            </a:r>
            <a:r>
              <a:rPr lang="it-IT"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6"/>
              </a:rPr>
              <a:t> solo a maggio 2024</a:t>
            </a:r>
            <a:r>
              <a:rPr lang="it-IT" sz="1800" dirty="0">
                <a:effectLst/>
                <a:latin typeface="Calibri" panose="020F05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Ulteriori dati sulla demografia in Europa su: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https://ec.europa.eu/eurostat/cache/digpub/demography/index.html?lang=en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3</a:t>
            </a:fld>
            <a:endParaRPr lang="en-IE"/>
          </a:p>
        </p:txBody>
      </p:sp>
    </p:spTree>
    <p:extLst>
      <p:ext uri="{BB962C8B-B14F-4D97-AF65-F5344CB8AC3E}">
        <p14:creationId xmlns:p14="http://schemas.microsoft.com/office/powerpoint/2010/main" val="3196224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Le lingue parlate nei paesi dell'UE costituiscono una parte essenziale del suo patrimonio culturale. Per questo l'UE sostiene il multilinguismo nei propri programmi e nell'ambito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dell'attività</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dei suoi organi.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Il multilinguismo è una caratteristica chiave dell'Unione europea sin dall'inizio. L'UE lavora in </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24 lingue ufficiali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Le norme sull'uso delle lingue da parte delle istituzioni dell'UE sono stabilite dal</a:t>
            </a:r>
            <a:r>
              <a:rPr lang="it-IT" sz="1800" dirty="0">
                <a:effectLst/>
                <a:latin typeface="Calibri" panose="020F0502020204030204" pitchFamily="34" charset="0"/>
                <a:ea typeface="Calibri" panose="020F0502020204030204" pitchFamily="34" charset="0"/>
                <a:cs typeface="Times New Roman" panose="02020603050405020304" pitchFamily="18" charset="0"/>
              </a:rPr>
              <a:t>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regolamento n. 1</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che stabilisce che le istituzioni hanno 24 lingue ufficiali e di lavoro.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Le riunioni del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Consiglio europeo</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e del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Consiglio dell'Unione europea</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sono interpretate in tutte le lingue ufficiali. I membri del Parlamento europeo hanno il diritto di utilizzare una qualsiasi delle lingue ufficiali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per i loro interventi in Parlamento</a:t>
            </a:r>
            <a:r>
              <a:rPr lang="it-IT" sz="1800" dirty="0">
                <a:effectLst/>
                <a:latin typeface="Calibri" panose="020F05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 cittadini europei hanno il </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diritto di essere informati sulle attività dell'Unione</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e di contattare e ottenere risposte dalle istituzioni dell'UE </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in qualsiasi </a:t>
            </a:r>
            <a:r>
              <a:rPr lang="it-IT" sz="1800" b="1" noProof="0" dirty="0">
                <a:effectLst/>
                <a:latin typeface="Calibri Light" panose="020F0302020204030204" pitchFamily="34" charset="0"/>
                <a:ea typeface="Calibri" panose="020F0502020204030204" pitchFamily="34" charset="0"/>
                <a:cs typeface="Times New Roman" panose="02020603050405020304" pitchFamily="18" charset="0"/>
              </a:rPr>
              <a:t>lingua</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 ufficiale</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Inoltre, gli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atti giuridici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e le relative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8"/>
              </a:rPr>
              <a:t>sintesi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sono messi a disposizione in tutte le lingue ufficiali dell'UE.</a:t>
            </a:r>
            <a:endParaRPr lang="it-IT"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Lingue ufficiali dell'UE: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bulgaro, croato, ceco, danese, estone, finlandese, francese, greco, inglese, irlandese, italiano, lettone, lituano, maltese, neerlandese, polacco, portoghese, rumeno, slovacco, sloveno, spagnolo, svedese, tedesco, ungherese.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Alfabeti ufficiali dell'UE: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latino, cirillico e greco.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4</a:t>
            </a:fld>
            <a:endParaRPr lang="en-IE"/>
          </a:p>
        </p:txBody>
      </p:sp>
    </p:spTree>
    <p:extLst>
      <p:ext uri="{BB962C8B-B14F-4D97-AF65-F5344CB8AC3E}">
        <p14:creationId xmlns:p14="http://schemas.microsoft.com/office/powerpoint/2010/main" val="273793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 diversità dell'UE si rispecchia anche nei numerosi leader visionari che hanno contribuito a creare l'Unione europea in cui viviamo oggi.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Combattenti della resistenza, giuristi o parlamentari, i pionieri dell'UE sono un gruppo eterogeneo di persone accomunate dagli stessi ideali: la pace, l'unità e la prosperità in Europa.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Si tratta solo di una selezione di alcuni dei più importanti pionieri dell'UE. Per altri profili clicca qui: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3"/>
              </a:rPr>
              <a:t>https://europa.eu/european-union/about-eu/history/eu-pioneers_it</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Simone Veil </a:t>
            </a:r>
            <a:endParaRPr lang="el-GR"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L'infanzia e le esperienze traumatiche vissute da Simone Veil durante la Seconda guerra mondiale gettarono le basi del suo impegno a favore di un'Europa unita, una causa che la politica francese sopravvissuta ai campi di concentramento nazisti sostenne per il resto della sua vita.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i="1" dirty="0">
                <a:effectLst/>
                <a:latin typeface="Calibri Light" panose="020F0302020204030204" pitchFamily="34" charset="0"/>
                <a:ea typeface="Calibri" panose="020F0502020204030204" pitchFamily="34" charset="0"/>
                <a:cs typeface="Times New Roman" panose="02020603050405020304" pitchFamily="18" charset="0"/>
              </a:rPr>
              <a:t>Vita e carriera</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L'ascesa politica di Simone Veil ebbe inizio con una carriera in ambito legale. Nel 1974 entrò a far parte del governo francese in qualità di ministro della Sanità sotto la presidenza di Giscard d'Estaing.</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Poco dopo la nomina combatté un'aspra battaglia per la legalizzazione dell'aborto in Francia, che si concluse solamente quando l'opposizione nell'Assemblea nazionale aderì alla sua causa per far approvare la legge, nel 1975. La legge fu percepita come un risultato significativo e divenne nota come "la loi Veil", cioè "la legge Veil".</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i="1" dirty="0">
                <a:effectLst/>
                <a:latin typeface="Calibri Light" panose="020F0302020204030204" pitchFamily="34" charset="0"/>
                <a:ea typeface="Calibri" panose="020F0502020204030204" pitchFamily="34" charset="0"/>
                <a:cs typeface="Times New Roman" panose="02020603050405020304" pitchFamily="18" charset="0"/>
              </a:rPr>
              <a:t>Una visione per l'Europa</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Quando nel 1979 il presidente Giscard d'Estaing le chiese di guidare il suo partito nelle prime elezioni dirette del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4"/>
              </a:rPr>
              <a:t>Parlamento europeo</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Veil accettò con entusiasmo.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Venne eletta al Parlamento europeo, che la scelse come presidente, diventando la prima persona a ricoprire questo ruolo in seguito a elezioni dirette e la prima donna alla guida di un'istituzione dell'UE. Due anni dopo vinse il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5"/>
              </a:rPr>
              <a:t>premio Carlo Magno</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conferito in onore del contributo dato all'unità europea.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Jean Monnet</a:t>
            </a:r>
            <a:endParaRPr lang="el-GR"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Jean Monnet, politico e consulente economico francese, è stato un sostenitore permanente dell'integrazione europea, le cui idee hanno ispirato il piano Schuman per unire la produzione nazionale francese e tedesca di carbone e acciaio sotto un'unica struttura.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i="1" dirty="0">
                <a:effectLst/>
                <a:latin typeface="Calibri Light" panose="020F0302020204030204" pitchFamily="34" charset="0"/>
                <a:ea typeface="Calibri" panose="020F0502020204030204" pitchFamily="34" charset="0"/>
                <a:cs typeface="Times New Roman" panose="02020603050405020304" pitchFamily="18" charset="0"/>
              </a:rPr>
              <a:t>Vita e carriera</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Allo scoppio della prima guerra mondiale nel 1914, Monnet ha contattato il governo con una proposta per coordinare meglio il trasporto delle forniture di guerra con gli alleati della Francia. Successivamente è stato nominato vicesegretario generale della Lega delle Nazioni quando l'organizzazione è stata creata nel 1919. Nel 1943, Monnet è entrato a far parte del Comitato francese di liberazione nazionale, il governo francese di fatto in esilio ad Algeri. Durante questo periodo ha espresso per la prima volta la sua visione di un'Europa unita per mantenere la pace.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i="1" dirty="0">
                <a:effectLst/>
                <a:latin typeface="Calibri Light" panose="020F0302020204030204" pitchFamily="34" charset="0"/>
                <a:ea typeface="Calibri" panose="020F0502020204030204" pitchFamily="34" charset="0"/>
                <a:cs typeface="Times New Roman" panose="02020603050405020304" pitchFamily="18" charset="0"/>
              </a:rPr>
              <a:t>Una visione per l'Europa</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Con l'aumento delle tensioni internazionali nel dopoguerra, Monnet sentì che era tempo di compiere passi concreti verso l'unità europea e, insieme ai suoi collaboratori, iniziò a lavorare al concetto di Comunità europea. Il 9 maggio 1950, il ministro degli Affari esteri francese Robert Schuman rese la cosiddetta "dichiarazione Schuman" a nome del governo francese.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 dichiarazione, promossa e preparata da Monnet, proponeva di collocare l'intera produzione franco-tedesca del carbone e dell'acciaio sotto un'unica alta autorità. L'idea alla base era che se la produzione di tali risorse fosse stata condivisa dalle due nazioni più potenti del continente si sarebbero evitate altre guerre future.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Ursula </a:t>
            </a:r>
            <a:r>
              <a:rPr lang="it-IT" sz="1800" b="1" dirty="0" err="1">
                <a:effectLst/>
                <a:latin typeface="Calibri Light" panose="020F0302020204030204" pitchFamily="34" charset="0"/>
                <a:ea typeface="Calibri" panose="020F0502020204030204" pitchFamily="34" charset="0"/>
                <a:cs typeface="Times New Roman" panose="02020603050405020304" pitchFamily="18" charset="0"/>
              </a:rPr>
              <a:t>Hirschmann</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Nata a Berlino nel settembre del 1913 da una famiglia ebraica della classe media, nel 1932 Ursula Hirschmann si unì all'organizzazione giovanile del partito socialdemocratico che si opponeva all'avanzata del nazismo. Dopo aver conosciuto e sposato il giovane filosofo e socialista italiano Eugenio Colorni, fu parte attiva del movimento clandestino di opposizione al fascismo nella patria del marito.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i="1" dirty="0">
                <a:effectLst/>
                <a:latin typeface="Calibri Light" panose="020F0302020204030204" pitchFamily="34" charset="0"/>
                <a:ea typeface="Calibri" panose="020F0502020204030204" pitchFamily="34" charset="0"/>
                <a:cs typeface="Times New Roman" panose="02020603050405020304" pitchFamily="18" charset="0"/>
              </a:rPr>
              <a:t>Vita e periodo storico</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Quando Colorni fu arrestato e confinato sull'isola di Ventotene, Hirschmann decise di seguirlo.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Qui i due conobbero Ernesto Rossi e Altiero Spinelli, che nel 1941 scrissero il Manifesto di Ventotene "per un'Europa libera e unita", considerato da molti il punto d'inizio del federalismo europeo. Il manifesto ebbe ampia diffusione tra i membri della resistenza italiana contro i nazisti.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i="1" dirty="0">
                <a:effectLst/>
                <a:latin typeface="Calibri Light" panose="020F0302020204030204" pitchFamily="34" charset="0"/>
                <a:ea typeface="Calibri" panose="020F0502020204030204" pitchFamily="34" charset="0"/>
                <a:cs typeface="Times New Roman" panose="02020603050405020304" pitchFamily="18" charset="0"/>
              </a:rPr>
              <a:t>Una visione per l'Europa</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Il manifesto invitava a una rottura con il passato dell'Europa per formare un nuovo sistema politico attraverso la ristrutturazione della politica e una profonda riforma sociale. Hirschmann lo portò di nascosto nell'Italia continentale e contribuì alla sua diffusione.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Dopo aver lasciato Ventotene, Hirschmann andò a Milano, dove nel 1943 partecipò alla fondazione del Movimento federalista europeo. Dopo l'omicidio di Colorni da parte dei fascisti, Hirschmann fuggì in Svizzera e prese parte all'organizzazione del primo congresso federalista internazionale, che si tenne a Parigi nel 1945.</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Il suo impegno politico non si concluse al termine della Seconda guerra mondiale. Nel 1975 fondò a Bruxelles l'associazione Femmes pour l'Europe (Donne per l'Europa).</a:t>
            </a:r>
            <a:endParaRPr lang="en-150" sz="1800" dirty="0">
              <a:effectLst/>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Robert Schuman </a:t>
            </a:r>
            <a:endParaRPr lang="el-GR"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Robert Schuman ha preso parte alla resistenza francese nella seconda guerra mondiale ed è stato catturato e imprigionato dai nazisti. Era stato attivo in politica prima della guerra come membro del Parlamento francese. Dopo la guerra ha ricoperto una serie di incarichi di alto livello in Francia e infine ha redatto la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6"/>
              </a:rPr>
              <a:t>dichiarazione Schuman</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per unire l'Europa e prevenire ulteriori guerre.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i="1" dirty="0">
                <a:effectLst/>
                <a:latin typeface="Calibri Light" panose="020F0302020204030204" pitchFamily="34" charset="0"/>
                <a:ea typeface="Calibri" panose="020F0502020204030204" pitchFamily="34" charset="0"/>
                <a:cs typeface="Times New Roman" panose="02020603050405020304" pitchFamily="18" charset="0"/>
              </a:rPr>
              <a:t>Vita e carriera</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Alla sua nascita, avvenuta in Lussemburgo, Schuman era un cittadino tedesco, ma quando nel 1919 la regione dell'Alsazia-Lorena fu restituita alla Francia, divenne cittadino francese. Durante la seconda guerra mondiale, Charles de Gaulle, leader francese in esilio chiese a Schuman di recarsi a Londra ed entrare nel suo governo.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Dopo la guerra è tornato alla politica nazionale ricoprendo incarichi di alto livello ed è diventato un negoziatore fondamentale di importanti trattati e iniziative come il Consiglio d'Europa, il piano Marshall e la NATO, tutti volti a rafforzare la cooperazione all'interno dell'alleanza occidentale e a unire l'Europa.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i="1" dirty="0">
                <a:effectLst/>
                <a:latin typeface="Calibri Light" panose="020F0302020204030204" pitchFamily="34" charset="0"/>
                <a:ea typeface="Calibri" panose="020F0502020204030204" pitchFamily="34" charset="0"/>
                <a:cs typeface="Times New Roman" panose="02020603050405020304" pitchFamily="18" charset="0"/>
              </a:rPr>
              <a:t>Una visione per l'Europa</a:t>
            </a:r>
            <a:endParaRPr lang="el-GR"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In collaborazione con Jean Monnet, ha elaborat il piano Schuman di fama internazionale. Il documento è stato pubblicato il 9 maggio 1950, data ormai considerata la nascita dell'Unione europea e che si celebra ogni anno come la "</a:t>
            </a:r>
            <a:r>
              <a:rPr lang="it-IT" sz="1800" u="sng" dirty="0">
                <a:solidFill>
                  <a:srgbClr val="0563C1"/>
                </a:solidFill>
                <a:effectLst/>
                <a:latin typeface="Calibri Light" panose="020F0302020204030204" pitchFamily="34" charset="0"/>
                <a:ea typeface="Calibri" panose="020F0502020204030204" pitchFamily="34" charset="0"/>
                <a:cs typeface="Times New Roman" panose="02020603050405020304" pitchFamily="18" charset="0"/>
                <a:hlinkClick r:id="rId7"/>
              </a:rPr>
              <a:t>Giornata dell'Europa</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Nel discorso di presentazione ha proposto di sottoporre porre la produzione del carbone e dell'acciaio, i materiali più importanti per l'industria degli armamenti, sotto il controllo di un'autorità comune. L'idea di fondo era che senza il controllo sulla produzione del carbone e dell'acciaio gli Stati non sarebbero stati in grado di combattere una guerra.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5</a:t>
            </a:fld>
            <a:endParaRPr lang="en-IE"/>
          </a:p>
        </p:txBody>
      </p:sp>
    </p:spTree>
    <p:extLst>
      <p:ext uri="{BB962C8B-B14F-4D97-AF65-F5344CB8AC3E}">
        <p14:creationId xmlns:p14="http://schemas.microsoft.com/office/powerpoint/2010/main" val="3759689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t>
            </a:r>
            <a:r>
              <a:rPr lang="it-IT" sz="1800" i="1" dirty="0">
                <a:effectLst/>
                <a:latin typeface="Calibri Light" panose="020F0302020204030204" pitchFamily="34" charset="0"/>
                <a:ea typeface="Calibri" panose="020F0502020204030204" pitchFamily="34" charset="0"/>
                <a:cs typeface="Times New Roman" panose="02020603050405020304" pitchFamily="18" charset="0"/>
              </a:rPr>
              <a:t>Inno alla gioia</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è estratto dalla nona sinfonia di Ludwig Van Beethoven, composta nel 1823, e simboleggia non solo l'Unione europea, ma anche l'Europa in senso lato. L'omonima ode di Schiller esprime la visione idealistica del poeta sulla fratellanza tra gli esseri umani. L'inno è stato adottato nel marzo 1985.</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 bandiera dell'UE raffigura un cerchio di dodici stelle dorate su sfondo blu. Le stelle simboleggiano gli ideali di unità, solidarietà e armonia tra i popoli d'Europa. Anche il cerchio è simbolo di unità, sebbene il numero delle stelle non abbia niente a che fare con il numero di paesi membri. Creata e adottata dal Consiglio d'Europa nel 1955, è diventata la bandiera ufficiale dell'UE nel 1985.</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Tutti gli anni, il 9 maggio, si celebra la Giornata dell'Europa, dedicata alla pace e all'unità nel nostro continente. La data segna l'anniversario della storica "dichiarazione Schuman", che ha definito una nuova forma di cooperazione politica in Europa.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Il motto dell'UE "Uniti nella diversità" indica il modo in cui gli europei hanno deciso di lavorare insieme per la pace e la prosperità, facendo tesoro al tempo stesso delle numerose culture, tradizioni e lingue del continente.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L'euro è la moneta ufficiale di 20 dei 27 Stati membri dell'UE. È la prova tangibile e quotidiana della collaborazione tra i paesi europei. L'introduzione delle banconote e delle monete in euro nel 2002 è stata una delle più grandi operazioni logistiche mai realizzate in Europa.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6</a:t>
            </a:fld>
            <a:endParaRPr lang="en-IE"/>
          </a:p>
        </p:txBody>
      </p:sp>
    </p:spTree>
    <p:extLst>
      <p:ext uri="{BB962C8B-B14F-4D97-AF65-F5344CB8AC3E}">
        <p14:creationId xmlns:p14="http://schemas.microsoft.com/office/powerpoint/2010/main" val="613070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Sono </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parte integrante dello stile di vita europeo</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e sono: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Dignità umana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Libertà</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Democrazia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Uguaglianza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Stato di diritto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Diritti umani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Questi valori sono sanciti dal trattato di Lisbona e dalla Carta dei diritti fondamentali dell'Unione europea.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Dignità umana: è inviolabile, il che significa che deve sempre essere rispettata e tutelata. Costituisce il fondamento vero e proprio di tutti i diritti fondamentali.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Libertà: le libertà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individuali</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quali il rispetto della vita privata, la libertà di pensiero, di religione, di riunione, di espressione e di informazione, sono tutelate dalla Carta dei diritti fondamentali dell'UE. Un esempio pratico di questo valore è la libertà di circolare e di soggiornare liberamente all'interno dell'UE.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Democrazia: il funzionamento dell'UE si fonda sulla democrazia rappresentativa. Essere cittadini europei significa anche godere di diritti politici. Ad esempio, tutti i cittadini adulti dell'UE hanno il diritto di candidarsi e di votare alle elezioni del Parlamento europeo. I cittadini dell'UE hanno il diritto di candidarsi e di votare nel paese di residenza o nel paese di origine.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Uguaglianza: significa riconoscere a tutti i cittadini gli stessi diritti davanti alla legge. Il principio dell'uguaglianza tra uomo e donna è alla base di tutte le politiche europee ed è applicato in tutti i settori. Il principio della parità di retribuzione per uno stesso lavoro (trattato di Roma, 1957) o della non discriminazione per motivi di nazionalità per i cittadini dell'UE (trattato di Lisbona, 2009) sono esempi pratici di questo valore.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Stato di diritto: l'UE si fonda sullo Stato di diritto. Ogni azione dell'UE si basa su trattati approvati volontariamente e democraticamente dai suoi paesi membri. Il diritto e la giustizia sono tutelati da una magistratura indipendente. I paesi dell'UE hanno conferito alla Corte di giustizia dell'Unione europea la competenza di pronunciarsi in maniera definitiva e tutti devono rispettare le sentenze emesse.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Diritti umani: sono tutelati dalla Carta dei diritti fondamentali dell'Unione europea. Tra i diritti umani tutelati figurano il diritto a non subire discriminazioni fondate sul sesso, la razza o l’origine etnica, la religione o le convinzioni personali, la disabilità, l’età o l’orientamento sessuale, il diritto alla protezione dei dati personali e il diritto di accesso alla giustizia.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7</a:t>
            </a:fld>
            <a:endParaRPr lang="en-IE"/>
          </a:p>
        </p:txBody>
      </p:sp>
    </p:spTree>
    <p:extLst>
      <p:ext uri="{BB962C8B-B14F-4D97-AF65-F5344CB8AC3E}">
        <p14:creationId xmlns:p14="http://schemas.microsoft.com/office/powerpoint/2010/main" val="694175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L'impegno dell'UE a favore dei suoi valori condivisi si riflette nei diritti di cui godono i suoi cittadini.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 cittadini dell'UE possono circolare e soggiornare liberamente all'interno dell'Unione e sono tutelati dalla legislazione dell'UE.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Possono anche votare e candidarsi alle elezioni europee.</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Andorra,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Monaco</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San Marino e il Vaticano non fanno parte di nessuna di queste associazioni. Le loro relazioni con l'UE e con altri paesi sono sancite da relazioni bilaterali. Tuttavia, Monaco, San Marino e il Vaticano si trovano di fatto nello spazio Schengen.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La Svizzera non fa parte né dell'UE né del SEE. Ha concluso circa 100 accordi bilaterali specifici con l'UE riguardanti, ad esempio, molte delle disposizioni del mercato unico. Uno di questi accordi riguarda la partecipazione della Svizzera allo spazio Schengen.</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Oltre ai 27 Stati membri: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Islanda, Liechtenstein, Norvegia e Svizzera fanno parte del mercato unico europeo.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solidFill>
                  <a:srgbClr val="FF0000"/>
                </a:solidFill>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Ciò significa che si sono impegnati a favore della libera circolazione delle persone, delle merci, dei servizi e dei capitali.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Anche i cittadini dell'UE possono godere di questi diritti in questi quattro paesi.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Lo </a:t>
            </a:r>
            <a:r>
              <a:rPr lang="it-IT" sz="1800" b="1" dirty="0">
                <a:effectLst/>
                <a:latin typeface="Calibri Light" panose="020F0302020204030204" pitchFamily="34" charset="0"/>
                <a:ea typeface="Calibri" panose="020F0502020204030204" pitchFamily="34" charset="0"/>
                <a:cs typeface="Times New Roman" panose="02020603050405020304" pitchFamily="18" charset="0"/>
              </a:rPr>
              <a:t>spazio Schengen</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riunisce 23 paesi dell'UE e 4 paesi terzi che hanno abolito i controlli sui passaporti alle loro frontiere.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Ciò significa che le persone possono attraversare una frontiera tra due di questi paesi </a:t>
            </a:r>
            <a:r>
              <a:rPr lang="it-IT" sz="1800" u="sng" dirty="0">
                <a:effectLst/>
                <a:latin typeface="Calibri Light" panose="020F0302020204030204" pitchFamily="34" charset="0"/>
                <a:ea typeface="Calibri" panose="020F0502020204030204" pitchFamily="34" charset="0"/>
                <a:cs typeface="Times New Roman" panose="02020603050405020304" pitchFamily="18" charset="0"/>
              </a:rPr>
              <a:t>senza dover esibire un passaporto</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8</a:t>
            </a:fld>
            <a:endParaRPr lang="en-IE"/>
          </a:p>
        </p:txBody>
      </p:sp>
    </p:spTree>
    <p:extLst>
      <p:ext uri="{BB962C8B-B14F-4D97-AF65-F5344CB8AC3E}">
        <p14:creationId xmlns:p14="http://schemas.microsoft.com/office/powerpoint/2010/main" val="2855443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tabLst>
                <a:tab pos="2238375"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Passiamo brevemente in rassegna la storia dell'UE ripercorrendo in ordine i paesi che vi hanno aderito nel corso degli anni.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 </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tabLst>
                <a:tab pos="2238375" algn="l"/>
              </a:tabLst>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Tutto è </a:t>
            </a:r>
            <a:r>
              <a:rPr lang="it-IT" sz="1800" noProof="0" dirty="0">
                <a:effectLst/>
                <a:latin typeface="Calibri Light" panose="020F0302020204030204" pitchFamily="34" charset="0"/>
                <a:ea typeface="Calibri" panose="020F0502020204030204" pitchFamily="34" charset="0"/>
                <a:cs typeface="Times New Roman" panose="02020603050405020304" pitchFamily="18" charset="0"/>
              </a:rPr>
              <a:t>iniziato</a:t>
            </a:r>
            <a:r>
              <a:rPr lang="it-IT" sz="1800" dirty="0">
                <a:effectLst/>
                <a:latin typeface="Calibri Light" panose="020F0302020204030204" pitchFamily="34" charset="0"/>
                <a:ea typeface="Calibri" panose="020F0502020204030204" pitchFamily="34" charset="0"/>
                <a:cs typeface="Times New Roman" panose="02020603050405020304" pitchFamily="18" charset="0"/>
              </a:rPr>
              <a:t> con i 6 paesi che hanno firmato il trattato di Roma: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Belgio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Germania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Francia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Italia</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Lussemburgo</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it-IT" sz="1800" dirty="0">
                <a:effectLst/>
                <a:latin typeface="Calibri Light" panose="020F0302020204030204" pitchFamily="34" charset="0"/>
                <a:ea typeface="Calibri" panose="020F0502020204030204" pitchFamily="34" charset="0"/>
                <a:cs typeface="Times New Roman" panose="02020603050405020304" pitchFamily="18" charset="0"/>
              </a:rPr>
              <a:t>Paesi Bassi</a:t>
            </a:r>
            <a:endParaRPr lang="el-G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9A42D71-CC78-4B06-AD71-D748A717705B}" type="slidenum">
              <a:rPr lang="en-IE" smtClean="0"/>
              <a:t>9</a:t>
            </a:fld>
            <a:endParaRPr lang="en-IE"/>
          </a:p>
        </p:txBody>
      </p:sp>
    </p:spTree>
    <p:extLst>
      <p:ext uri="{BB962C8B-B14F-4D97-AF65-F5344CB8AC3E}">
        <p14:creationId xmlns:p14="http://schemas.microsoft.com/office/powerpoint/2010/main" val="84468943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u an unique organisation">
    <p:bg>
      <p:bgPr>
        <a:solidFill>
          <a:srgbClr val="17559E"/>
        </a:solidFill>
        <a:effectLst/>
      </p:bgPr>
    </p:bg>
    <p:spTree>
      <p:nvGrpSpPr>
        <p:cNvPr id="1" name=""/>
        <p:cNvGrpSpPr/>
        <p:nvPr/>
      </p:nvGrpSpPr>
      <p:grpSpPr>
        <a:xfrm>
          <a:off x="0" y="0"/>
          <a:ext cx="0" cy="0"/>
          <a:chOff x="0" y="0"/>
          <a:chExt cx="0" cy="0"/>
        </a:xfrm>
      </p:grpSpPr>
      <p:pic>
        <p:nvPicPr>
          <p:cNvPr id="9" name="outline-map" descr="A faint map outline of Europe. "/>
          <p:cNvPicPr>
            <a:picLocks noChangeAspect="1"/>
          </p:cNvPicPr>
          <p:nvPr userDrawn="1"/>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3" name="category: people"/>
          <p:cNvSpPr txBox="1"/>
          <p:nvPr userDrawn="1"/>
        </p:nvSpPr>
        <p:spPr>
          <a:xfrm>
            <a:off x="1575881" y="1900334"/>
            <a:ext cx="1610667" cy="707886"/>
          </a:xfrm>
          <a:prstGeom prst="rect">
            <a:avLst/>
          </a:prstGeom>
          <a:noFill/>
        </p:spPr>
        <p:txBody>
          <a:bodyPr wrap="square" rtlCol="0">
            <a:spAutoFit/>
          </a:bodyPr>
          <a:lstStyle/>
          <a:p>
            <a:r>
              <a:rPr lang="it-IT" sz="4000" noProof="0" dirty="0">
                <a:solidFill>
                  <a:srgbClr val="F3CA57"/>
                </a:solidFill>
                <a:latin typeface="Bahnschrift Condensed" panose="020B0502040204020203" pitchFamily="34" charset="0"/>
              </a:rPr>
              <a:t>persone</a:t>
            </a:r>
            <a:r>
              <a:rPr lang="mt-MT" sz="4000" noProof="0" dirty="0">
                <a:solidFill>
                  <a:srgbClr val="F3CA57"/>
                </a:solidFill>
                <a:latin typeface="Bahnschrift Condensed" panose="020B0502040204020203" pitchFamily="34" charset="0"/>
              </a:rPr>
              <a:t> </a:t>
            </a:r>
          </a:p>
        </p:txBody>
      </p:sp>
    </p:spTree>
    <p:extLst>
      <p:ext uri="{BB962C8B-B14F-4D97-AF65-F5344CB8AC3E}">
        <p14:creationId xmlns:p14="http://schemas.microsoft.com/office/powerpoint/2010/main" val="1043009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endCondLst>
                                    <p:cond evt="onNext" delay="0">
                                      <p:tgtEl>
                                        <p:sldTgt/>
                                      </p:tgtEl>
                                    </p:cond>
                                  </p:endCondLst>
                                  <p:childTnLst>
                                    <p:set>
                                      <p:cBhvr rctx="PPT">
                                        <p:cTn id="6" dur="indefinite"/>
                                        <p:tgtEl>
                                          <p:spTgt spid="9"/>
                                        </p:tgtEl>
                                        <p:attrNameLst>
                                          <p:attrName>style.opacity</p:attrName>
                                        </p:attrNameLst>
                                      </p:cBhvr>
                                      <p:to>
                                        <p:strVal val="0.25"/>
                                      </p:to>
                                    </p:set>
                                    <p:animEffect filter="image" prLst="opacity: 0.25">
                                      <p:cBhvr rctx="IE">
                                        <p:cTn id="7" dur="indefinite"/>
                                        <p:tgtEl>
                                          <p:spTgt spid="9"/>
                                        </p:tgtEl>
                                      </p:cBhvr>
                                    </p:animEffect>
                                  </p:childTnLst>
                                </p:cTn>
                              </p:par>
                            </p:childTnLst>
                          </p:cTn>
                        </p:par>
                        <p:par>
                          <p:cTn id="8" fill="hold">
                            <p:stCondLst>
                              <p:cond delay="0"/>
                            </p:stCondLst>
                            <p:childTnLst>
                              <p:par>
                                <p:cTn id="9" presetID="14" presetClass="entr" presetSubtype="5"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otential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9408" y="-3313"/>
            <a:ext cx="24319092" cy="13679488"/>
          </a:xfrm>
          <a:prstGeom prst="rect">
            <a:avLst/>
          </a:prstGeom>
        </p:spPr>
      </p:pic>
      <p:sp>
        <p:nvSpPr>
          <p:cNvPr id="5" name="category: countries"/>
          <p:cNvSpPr txBox="1"/>
          <p:nvPr userDrawn="1"/>
        </p:nvSpPr>
        <p:spPr>
          <a:xfrm>
            <a:off x="2062264" y="1900334"/>
            <a:ext cx="1337107" cy="707886"/>
          </a:xfrm>
          <a:prstGeom prst="rect">
            <a:avLst/>
          </a:prstGeom>
          <a:noFill/>
        </p:spPr>
        <p:txBody>
          <a:bodyPr wrap="square" rtlCol="0">
            <a:spAutoFit/>
          </a:bodyPr>
          <a:lstStyle/>
          <a:p>
            <a:r>
              <a:rPr lang="it-IT" sz="4000" noProof="0" dirty="0">
                <a:solidFill>
                  <a:srgbClr val="243C7C"/>
                </a:solidFill>
                <a:latin typeface="Bahnschrift Condensed" panose="020B0502040204020203" pitchFamily="34" charset="0"/>
              </a:rPr>
              <a:t>paesi</a:t>
            </a:r>
            <a:r>
              <a:rPr lang="mt-MT" sz="4000" noProof="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866358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4308" userDrawn="1">
          <p15:clr>
            <a:srgbClr val="FBAE40"/>
          </p15:clr>
        </p15:guide>
        <p15:guide id="2" pos="771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U history">
    <p:bg>
      <p:bgPr>
        <a:solidFill>
          <a:srgbClr val="E6483C"/>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woman"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709" y="0"/>
            <a:ext cx="24319090" cy="13679488"/>
          </a:xfrm>
          <a:prstGeom prst="rect">
            <a:avLst/>
          </a:prstGeom>
        </p:spPr>
      </p:pic>
      <p:pic>
        <p:nvPicPr>
          <p:cNvPr id="5" name="man" hidden="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591" y="-30246"/>
            <a:ext cx="24552841" cy="13810973"/>
          </a:xfrm>
          <a:prstGeom prst="rect">
            <a:avLst/>
          </a:prstGeom>
        </p:spPr>
      </p:pic>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history"/>
          <p:cNvSpPr txBox="1"/>
          <p:nvPr userDrawn="1"/>
        </p:nvSpPr>
        <p:spPr>
          <a:xfrm>
            <a:off x="1964986" y="1888081"/>
            <a:ext cx="1472481" cy="707886"/>
          </a:xfrm>
          <a:prstGeom prst="rect">
            <a:avLst/>
          </a:prstGeom>
          <a:noFill/>
        </p:spPr>
        <p:txBody>
          <a:bodyPr wrap="square" rtlCol="0">
            <a:spAutoFit/>
          </a:bodyPr>
          <a:lstStyle/>
          <a:p>
            <a:r>
              <a:rPr lang="it-IT" sz="4000" noProof="0" dirty="0">
                <a:solidFill>
                  <a:schemeClr val="bg1"/>
                </a:solidFill>
                <a:latin typeface="Bahnschrift Condensed" panose="020B0502040204020203" pitchFamily="34" charset="0"/>
              </a:rPr>
              <a:t>storia</a:t>
            </a:r>
          </a:p>
        </p:txBody>
      </p:sp>
    </p:spTree>
    <p:extLst>
      <p:ext uri="{BB962C8B-B14F-4D97-AF65-F5344CB8AC3E}">
        <p14:creationId xmlns:p14="http://schemas.microsoft.com/office/powerpoint/2010/main" val="3608450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26" presetClass="emph" presetSubtype="0" fill="hold" nodeType="withEffect">
                                  <p:stCondLst>
                                    <p:cond delay="0"/>
                                  </p:stCondLst>
                                  <p:iterate type="lt">
                                    <p:tmPct val="0"/>
                                  </p:iterate>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1000"/>
                            </p:stCondLst>
                            <p:childTnLst>
                              <p:par>
                                <p:cTn id="16" presetID="14" presetClass="entr" presetSubtype="5"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8"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pyrights">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Tree>
    <p:extLst>
      <p:ext uri="{BB962C8B-B14F-4D97-AF65-F5344CB8AC3E}">
        <p14:creationId xmlns:p14="http://schemas.microsoft.com/office/powerpoint/2010/main" val="2567406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U people">
    <p:bg>
      <p:bgPr>
        <a:solidFill>
          <a:srgbClr val="18B6C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10"/>
          </p:nvPr>
        </p:nvSpPr>
        <p:spPr/>
        <p:txBody>
          <a:bodyPr/>
          <a:lstStyle/>
          <a:p>
            <a:endParaRPr lang="en-IE"/>
          </a:p>
        </p:txBody>
      </p:sp>
      <p:pic>
        <p:nvPicPr>
          <p:cNvPr id="9"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5262" y="-773"/>
            <a:ext cx="24319091" cy="13679488"/>
          </a:xfrm>
          <a:prstGeom prst="rect">
            <a:avLst/>
          </a:prstGeom>
        </p:spPr>
      </p:pic>
      <p:pic>
        <p:nvPicPr>
          <p:cNvPr id="10" name="blue-map"/>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320" y="-12175"/>
            <a:ext cx="24364295" cy="13704916"/>
          </a:xfrm>
          <a:prstGeom prst="rect">
            <a:avLst/>
          </a:prstGeom>
        </p:spPr>
      </p:pic>
      <p:sp>
        <p:nvSpPr>
          <p:cNvPr id="5" name="category: people"/>
          <p:cNvSpPr txBox="1"/>
          <p:nvPr userDrawn="1"/>
        </p:nvSpPr>
        <p:spPr>
          <a:xfrm>
            <a:off x="1595337" y="1900334"/>
            <a:ext cx="1576392" cy="707886"/>
          </a:xfrm>
          <a:prstGeom prst="rect">
            <a:avLst/>
          </a:prstGeom>
          <a:noFill/>
        </p:spPr>
        <p:txBody>
          <a:bodyPr wrap="square" rtlCol="0">
            <a:spAutoFit/>
          </a:bodyPr>
          <a:lstStyle/>
          <a:p>
            <a:r>
              <a:rPr lang="it-IT" sz="4000" noProof="0" dirty="0">
                <a:solidFill>
                  <a:srgbClr val="243C7C"/>
                </a:solidFill>
                <a:latin typeface="Bahnschrift Condensed" panose="020B0502040204020203" pitchFamily="34" charset="0"/>
              </a:rPr>
              <a:t>persone</a:t>
            </a:r>
            <a:r>
              <a:rPr lang="mt-MT" sz="4000" noProof="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259885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vertic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U diversity">
    <p:bg>
      <p:bgPr>
        <a:solidFill>
          <a:srgbClr val="F49B3D"/>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5" nam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2958" y="-255753"/>
            <a:ext cx="24319088" cy="13679488"/>
          </a:xfrm>
          <a:prstGeom prst="rect">
            <a:avLst/>
          </a:prstGeom>
        </p:spPr>
      </p:pic>
      <p:sp>
        <p:nvSpPr>
          <p:cNvPr id="4" name="category: diversity"/>
          <p:cNvSpPr txBox="1"/>
          <p:nvPr userDrawn="1"/>
        </p:nvSpPr>
        <p:spPr>
          <a:xfrm>
            <a:off x="1431205" y="1904410"/>
            <a:ext cx="1769195" cy="707886"/>
          </a:xfrm>
          <a:prstGeom prst="rect">
            <a:avLst/>
          </a:prstGeom>
          <a:noFill/>
        </p:spPr>
        <p:txBody>
          <a:bodyPr wrap="square" rtlCol="0">
            <a:spAutoFit/>
          </a:bodyPr>
          <a:lstStyle>
            <a:defPPr>
              <a:defRPr lang="en-US"/>
            </a:defPPr>
            <a:lvl1pPr>
              <a:defRPr sz="4000">
                <a:solidFill>
                  <a:srgbClr val="243C7C"/>
                </a:solidFill>
                <a:latin typeface="Bahnschrift Condensed" panose="020B0502040204020203" pitchFamily="34"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sz="4000" kern="1200" noProof="0" dirty="0">
                <a:solidFill>
                  <a:srgbClr val="243C7C"/>
                </a:solidFill>
                <a:effectLst/>
                <a:latin typeface="Bahnschrift Condensed" panose="020B0502040204020203" pitchFamily="34" charset="0"/>
                <a:ea typeface="+mn-ea"/>
                <a:cs typeface="+mn-cs"/>
              </a:rPr>
              <a:t>diversità</a:t>
            </a:r>
          </a:p>
        </p:txBody>
      </p:sp>
    </p:spTree>
    <p:extLst>
      <p:ext uri="{BB962C8B-B14F-4D97-AF65-F5344CB8AC3E}">
        <p14:creationId xmlns:p14="http://schemas.microsoft.com/office/powerpoint/2010/main" val="101456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U languages">
    <p:bg>
      <p:bgPr>
        <a:solidFill>
          <a:srgbClr val="F3CA57"/>
        </a:solidFill>
        <a:effectLst/>
      </p:bgPr>
    </p:bg>
    <p:spTree>
      <p:nvGrpSpPr>
        <p:cNvPr id="1" name=""/>
        <p:cNvGrpSpPr/>
        <p:nvPr/>
      </p:nvGrpSpPr>
      <p:grpSpPr>
        <a:xfrm>
          <a:off x="0" y="0"/>
          <a:ext cx="0" cy="0"/>
          <a:chOff x="0" y="0"/>
          <a:chExt cx="0" cy="0"/>
        </a:xfrm>
      </p:grpSpPr>
      <p:grpSp>
        <p:nvGrpSpPr>
          <p:cNvPr id="2" name="Group 1" hidden="1"/>
          <p:cNvGrpSpPr/>
          <p:nvPr userDrawn="1"/>
        </p:nvGrpSpPr>
        <p:grpSpPr>
          <a:xfrm>
            <a:off x="-122754" y="-79277"/>
            <a:ext cx="24602003" cy="13743642"/>
            <a:chOff x="-122754" y="-79277"/>
            <a:chExt cx="24602003" cy="13743642"/>
          </a:xfrm>
        </p:grpSpPr>
        <p:pic>
          <p:nvPicPr>
            <p:cNvPr id="6" name="character red"/>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2754" y="-14713"/>
              <a:ext cx="24318361" cy="13679078"/>
            </a:xfrm>
            <a:prstGeom prst="rect">
              <a:avLst/>
            </a:prstGeom>
          </p:spPr>
        </p:pic>
        <p:pic>
          <p:nvPicPr>
            <p:cNvPr id="7" name="character pink"/>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2295" y="-79277"/>
              <a:ext cx="24366954" cy="13706411"/>
            </a:xfrm>
            <a:prstGeom prst="rect">
              <a:avLst/>
            </a:prstGeom>
          </p:spPr>
        </p:pic>
      </p:grpSp>
      <p:sp>
        <p:nvSpPr>
          <p:cNvPr id="4"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sp>
        <p:nvSpPr>
          <p:cNvPr id="8" name="category: languages"/>
          <p:cNvSpPr txBox="1"/>
          <p:nvPr userDrawn="1"/>
        </p:nvSpPr>
        <p:spPr>
          <a:xfrm>
            <a:off x="1848255" y="1888081"/>
            <a:ext cx="1283775" cy="707886"/>
          </a:xfrm>
          <a:prstGeom prst="rect">
            <a:avLst/>
          </a:prstGeom>
          <a:noFill/>
        </p:spPr>
        <p:txBody>
          <a:bodyPr wrap="square" rtlCol="0">
            <a:spAutoFit/>
          </a:bodyPr>
          <a:lstStyle/>
          <a:p>
            <a:r>
              <a:rPr lang="it-IT" sz="4000" noProof="0" dirty="0">
                <a:solidFill>
                  <a:srgbClr val="243C7C"/>
                </a:solidFill>
                <a:latin typeface="Bahnschrift Condensed" panose="020B0502040204020203" pitchFamily="34" charset="0"/>
              </a:rPr>
              <a:t>lingue</a:t>
            </a:r>
            <a:r>
              <a:rPr lang="mt-MT" sz="4000" noProof="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134932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3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6023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U pioneers">
    <p:bg>
      <p:bgPr>
        <a:solidFill>
          <a:srgbClr val="17559E"/>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555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U symbols">
    <p:bg>
      <p:bgPr>
        <a:solidFill>
          <a:srgbClr val="17559E"/>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sp>
        <p:nvSpPr>
          <p:cNvPr id="6"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7" name="eu fla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8" name="category"/>
          <p:cNvSpPr txBox="1"/>
          <p:nvPr userDrawn="1"/>
        </p:nvSpPr>
        <p:spPr>
          <a:xfrm>
            <a:off x="1770433" y="1888081"/>
            <a:ext cx="1982415" cy="707886"/>
          </a:xfrm>
          <a:prstGeom prst="rect">
            <a:avLst/>
          </a:prstGeom>
          <a:noFill/>
        </p:spPr>
        <p:txBody>
          <a:bodyPr wrap="square" rtlCol="0">
            <a:spAutoFit/>
          </a:bodyPr>
          <a:lstStyle/>
          <a:p>
            <a:r>
              <a:rPr lang="it-IT" sz="4000" noProof="0" dirty="0">
                <a:solidFill>
                  <a:srgbClr val="F3CA57"/>
                </a:solidFill>
                <a:latin typeface="Bahnschrift Condensed" panose="020B0502040204020203" pitchFamily="34" charset="0"/>
              </a:rPr>
              <a:t>simboli</a:t>
            </a:r>
            <a:r>
              <a:rPr lang="en-150" sz="4000" dirty="0">
                <a:solidFill>
                  <a:srgbClr val="F3CA57"/>
                </a:solidFill>
                <a:latin typeface="Bahnschrift Condensed" panose="020B0502040204020203" pitchFamily="34" charset="0"/>
              </a:rPr>
              <a:t> </a:t>
            </a:r>
            <a:endParaRPr lang="en-IE" sz="4000" dirty="0">
              <a:solidFill>
                <a:srgbClr val="F3CA57"/>
              </a:solidFill>
              <a:latin typeface="Bahnschrift Condensed" panose="020B0502040204020203" pitchFamily="34" charset="0"/>
            </a:endParaRPr>
          </a:p>
        </p:txBody>
      </p:sp>
    </p:spTree>
    <p:extLst>
      <p:ext uri="{BB962C8B-B14F-4D97-AF65-F5344CB8AC3E}">
        <p14:creationId xmlns:p14="http://schemas.microsoft.com/office/powerpoint/2010/main" val="247057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2"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U values">
    <p:spTree>
      <p:nvGrpSpPr>
        <p:cNvPr id="1" name=""/>
        <p:cNvGrpSpPr/>
        <p:nvPr/>
      </p:nvGrpSpPr>
      <p:grpSpPr>
        <a:xfrm>
          <a:off x="0" y="0"/>
          <a:ext cx="0" cy="0"/>
          <a:chOff x="0" y="0"/>
          <a:chExt cx="0" cy="0"/>
        </a:xfrm>
      </p:grpSpPr>
      <p:pic>
        <p:nvPicPr>
          <p:cNvPr id="5" name="background" descr="Two women facing the camera, holding hands in the air in a sign of solidarity."/>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479248" cy="13665475"/>
          </a:xfrm>
          <a:prstGeom prst="rect">
            <a:avLst/>
          </a:prstGeom>
        </p:spPr>
      </p:pic>
      <p:sp>
        <p:nvSpPr>
          <p:cNvPr id="3" name="Footer Placeholder 2"/>
          <p:cNvSpPr>
            <a:spLocks noGrp="1"/>
          </p:cNvSpPr>
          <p:nvPr>
            <p:ph type="ftr" sz="quarter" idx="10"/>
          </p:nvPr>
        </p:nvSpPr>
        <p:spPr/>
        <p:txBody>
          <a:bodyPr/>
          <a:lstStyle/>
          <a:p>
            <a:endParaRPr lang="en-IE"/>
          </a:p>
        </p:txBody>
      </p:sp>
      <p:sp>
        <p:nvSpPr>
          <p:cNvPr id="4" name="Title 3" hidden="1"/>
          <p:cNvSpPr>
            <a:spLocks noGrp="1"/>
          </p:cNvSpPr>
          <p:nvPr>
            <p:ph type="title" hasCustomPrompt="1"/>
          </p:nvPr>
        </p:nvSpPr>
        <p:spPr>
          <a:xfrm>
            <a:off x="1682750" y="728663"/>
            <a:ext cx="21113750" cy="2643187"/>
          </a:xfrm>
          <a:prstGeom prst="rect">
            <a:avLst/>
          </a:prstGeom>
        </p:spPr>
        <p:txBody>
          <a:bodyPr/>
          <a:lstStyle/>
          <a:p>
            <a:r>
              <a:rPr lang="en-150" sz="9600">
                <a:solidFill>
                  <a:schemeClr val="bg1"/>
                </a:solidFill>
                <a:latin typeface="Bahnschrift bold" panose="020B0502040204020203" pitchFamily="34" charset="0"/>
              </a:rPr>
              <a:t>The EU’s values</a:t>
            </a:r>
            <a:endParaRPr lang="en-IE"/>
          </a:p>
        </p:txBody>
      </p:sp>
      <p:sp>
        <p:nvSpPr>
          <p:cNvPr id="9" name="footer"/>
          <p:cNvSpPr/>
          <p:nvPr userDrawn="1"/>
        </p:nvSpPr>
        <p:spPr>
          <a:xfrm>
            <a:off x="0" y="12417552"/>
            <a:ext cx="24479250" cy="12728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23019996" y="12702757"/>
            <a:ext cx="1124811" cy="750191"/>
          </a:xfrm>
          <a:prstGeom prst="rect">
            <a:avLst/>
          </a:prstGeom>
        </p:spPr>
      </p:pic>
      <p:sp>
        <p:nvSpPr>
          <p:cNvPr id="11" name="eu logo"/>
          <p:cNvSpPr txBox="1"/>
          <p:nvPr userDrawn="1"/>
        </p:nvSpPr>
        <p:spPr>
          <a:xfrm>
            <a:off x="622505" y="437459"/>
            <a:ext cx="2584552" cy="1938992"/>
          </a:xfrm>
          <a:prstGeom prst="rect">
            <a:avLst/>
          </a:prstGeom>
          <a:noFill/>
        </p:spPr>
        <p:txBody>
          <a:bodyPr wrap="square" rtlCol="0">
            <a:spAutoFit/>
          </a:bodyPr>
          <a:lstStyle/>
          <a:p>
            <a:r>
              <a:rPr lang="it-IT" sz="12000" noProof="0" dirty="0">
                <a:solidFill>
                  <a:schemeClr val="bg1"/>
                </a:solidFill>
                <a:latin typeface="Arial Black" panose="020B0A04020102020204" pitchFamily="34" charset="0"/>
              </a:rPr>
              <a:t>UE</a:t>
            </a:r>
          </a:p>
        </p:txBody>
      </p:sp>
      <p:sp>
        <p:nvSpPr>
          <p:cNvPr id="8" name="category: values"/>
          <p:cNvSpPr txBox="1"/>
          <p:nvPr userDrawn="1"/>
        </p:nvSpPr>
        <p:spPr>
          <a:xfrm>
            <a:off x="1926077" y="1888081"/>
            <a:ext cx="1280980" cy="707886"/>
          </a:xfrm>
          <a:prstGeom prst="rect">
            <a:avLst/>
          </a:prstGeom>
          <a:noFill/>
        </p:spPr>
        <p:txBody>
          <a:bodyPr wrap="square" rtlCol="0">
            <a:spAutoFit/>
          </a:bodyPr>
          <a:lstStyle/>
          <a:p>
            <a:r>
              <a:rPr lang="it-IT" sz="4000" noProof="0" dirty="0">
                <a:solidFill>
                  <a:schemeClr val="bg1"/>
                </a:solidFill>
                <a:latin typeface="Bahnschrift Condensed" panose="020B0502040204020203" pitchFamily="34" charset="0"/>
              </a:rPr>
              <a:t>valori</a:t>
            </a:r>
          </a:p>
        </p:txBody>
      </p:sp>
    </p:spTree>
    <p:extLst>
      <p:ext uri="{BB962C8B-B14F-4D97-AF65-F5344CB8AC3E}">
        <p14:creationId xmlns:p14="http://schemas.microsoft.com/office/powerpoint/2010/main" val="4059449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childTnLst>
                          </p:cTn>
                        </p:par>
                        <p:par>
                          <p:cTn id="8" fill="hold">
                            <p:stCondLst>
                              <p:cond delay="500"/>
                            </p:stCondLst>
                            <p:childTnLst>
                              <p:par>
                                <p:cTn id="9" presetID="26" presetClass="emph" presetSubtype="0" fill="hold" grpId="0" nodeType="afterEffect">
                                  <p:stCondLst>
                                    <p:cond delay="0"/>
                                  </p:stCondLst>
                                  <p:iterate type="lt">
                                    <p:tmPct val="0"/>
                                  </p:iterate>
                                  <p:childTnLst>
                                    <p:animEffect transition="out" filter="fade">
                                      <p:cBhvr>
                                        <p:cTn id="10" dur="500" tmFilter="0, 0; .2, .5; .8, .5; 1, 0"/>
                                        <p:tgtEl>
                                          <p:spTgt spid="11"/>
                                        </p:tgtEl>
                                      </p:cBhvr>
                                    </p:animEffect>
                                    <p:animScale>
                                      <p:cBhvr>
                                        <p:cTn id="11" dur="250" autoRev="1" fill="hold"/>
                                        <p:tgtEl>
                                          <p:spTgt spid="11"/>
                                        </p:tgtEl>
                                      </p:cBhvr>
                                      <p:by x="105000" y="105000"/>
                                    </p:animScale>
                                  </p:childTnLst>
                                </p:cTn>
                              </p:par>
                            </p:childTnLst>
                          </p:cTn>
                        </p:par>
                        <p:par>
                          <p:cTn id="12" fill="hold">
                            <p:stCondLst>
                              <p:cond delay="1000"/>
                            </p:stCondLst>
                            <p:childTnLst>
                              <p:par>
                                <p:cTn id="13" presetID="14" presetClass="entr" presetSubtype="5"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vertical)">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2" animBg="1"/>
      <p:bldP spid="11" grpId="0"/>
      <p:bldP spid="11" grpId="2"/>
      <p:bldP spid="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U countries">
    <p:bg>
      <p:bgPr>
        <a:solidFill>
          <a:srgbClr val="5E91C8"/>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IE"/>
          </a:p>
        </p:txBody>
      </p:sp>
      <p:pic>
        <p:nvPicPr>
          <p:cNvPr id="4" name="outline-map"/>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7962" y="-3313"/>
            <a:ext cx="24319091" cy="13679488"/>
          </a:xfrm>
          <a:prstGeom prst="rect">
            <a:avLst/>
          </a:prstGeom>
        </p:spPr>
      </p:pic>
      <p:sp>
        <p:nvSpPr>
          <p:cNvPr id="5" name="category: countries"/>
          <p:cNvSpPr txBox="1"/>
          <p:nvPr userDrawn="1"/>
        </p:nvSpPr>
        <p:spPr>
          <a:xfrm>
            <a:off x="2062262" y="1900334"/>
            <a:ext cx="1148632" cy="707886"/>
          </a:xfrm>
          <a:prstGeom prst="rect">
            <a:avLst/>
          </a:prstGeom>
          <a:noFill/>
        </p:spPr>
        <p:txBody>
          <a:bodyPr wrap="square" rtlCol="0">
            <a:spAutoFit/>
          </a:bodyPr>
          <a:lstStyle/>
          <a:p>
            <a:r>
              <a:rPr lang="it-IT" sz="4000" noProof="0" dirty="0">
                <a:solidFill>
                  <a:srgbClr val="243C7C"/>
                </a:solidFill>
                <a:latin typeface="Bahnschrift Condensed" panose="020B0502040204020203" pitchFamily="34" charset="0"/>
              </a:rPr>
              <a:t>paesi</a:t>
            </a:r>
            <a:r>
              <a:rPr lang="it-IT" sz="4000" dirty="0">
                <a:solidFill>
                  <a:srgbClr val="243C7C"/>
                </a:solidFill>
                <a:latin typeface="Bahnschrift Condensed" panose="020B0502040204020203" pitchFamily="34" charset="0"/>
              </a:rPr>
              <a:t> </a:t>
            </a:r>
          </a:p>
        </p:txBody>
      </p:sp>
    </p:spTree>
    <p:extLst>
      <p:ext uri="{BB962C8B-B14F-4D97-AF65-F5344CB8AC3E}">
        <p14:creationId xmlns:p14="http://schemas.microsoft.com/office/powerpoint/2010/main" val="38372239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ooter Placeholder 7"/>
          <p:cNvSpPr>
            <a:spLocks noGrp="1"/>
          </p:cNvSpPr>
          <p:nvPr>
            <p:ph type="ftr" sz="quarter" idx="3"/>
          </p:nvPr>
        </p:nvSpPr>
        <p:spPr>
          <a:xfrm>
            <a:off x="0" y="12547600"/>
            <a:ext cx="24479250" cy="120808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9" name="footer"/>
          <p:cNvSpPr/>
          <p:nvPr userDrawn="1"/>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10" name="eu fla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
        <p:nvSpPr>
          <p:cNvPr id="7" name="eu logo"/>
          <p:cNvSpPr txBox="1"/>
          <p:nvPr userDrawn="1"/>
        </p:nvSpPr>
        <p:spPr>
          <a:xfrm>
            <a:off x="639437" y="437459"/>
            <a:ext cx="2848830" cy="1938992"/>
          </a:xfrm>
          <a:prstGeom prst="rect">
            <a:avLst/>
          </a:prstGeom>
          <a:noFill/>
        </p:spPr>
        <p:txBody>
          <a:bodyPr wrap="square" rtlCol="0">
            <a:spAutoFit/>
          </a:bodyPr>
          <a:lstStyle/>
          <a:p>
            <a:r>
              <a:rPr lang="it-IT" sz="12000" noProof="0" dirty="0">
                <a:solidFill>
                  <a:schemeClr val="bg1"/>
                </a:solidFill>
                <a:latin typeface="Arial Black" panose="020B0A04020102020204" pitchFamily="34" charset="0"/>
              </a:rPr>
              <a:t>UE</a:t>
            </a:r>
          </a:p>
        </p:txBody>
      </p:sp>
    </p:spTree>
    <p:extLst>
      <p:ext uri="{BB962C8B-B14F-4D97-AF65-F5344CB8AC3E}">
        <p14:creationId xmlns:p14="http://schemas.microsoft.com/office/powerpoint/2010/main" val="40145005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72"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dt="0"/>
  <p:txStyles>
    <p:titleStyle>
      <a:lvl1pPr algn="l" defTabSz="1823954" rtl="0" eaLnBrk="1" latinLnBrk="0" hangingPunct="1">
        <a:lnSpc>
          <a:spcPct val="90000"/>
        </a:lnSpc>
        <a:spcBef>
          <a:spcPct val="0"/>
        </a:spcBef>
        <a:buNone/>
        <a:defRPr sz="8777" kern="1200">
          <a:solidFill>
            <a:schemeClr val="tx1"/>
          </a:solidFill>
          <a:latin typeface="+mj-lt"/>
          <a:ea typeface="+mj-ea"/>
          <a:cs typeface="+mj-cs"/>
        </a:defRPr>
      </a:lvl1pPr>
    </p:titleStyle>
    <p:bodyStyle>
      <a:lvl1pPr marL="455988" indent="-455988" algn="l" defTabSz="1823954" rtl="0" eaLnBrk="1" latinLnBrk="0" hangingPunct="1">
        <a:lnSpc>
          <a:spcPct val="90000"/>
        </a:lnSpc>
        <a:spcBef>
          <a:spcPts val="1995"/>
        </a:spcBef>
        <a:buFont typeface="Arial" panose="020B0604020202020204" pitchFamily="34" charset="0"/>
        <a:buChar char="•"/>
        <a:defRPr sz="5585" kern="1200">
          <a:solidFill>
            <a:schemeClr val="tx1"/>
          </a:solidFill>
          <a:latin typeface="+mn-lt"/>
          <a:ea typeface="+mn-ea"/>
          <a:cs typeface="+mn-cs"/>
        </a:defRPr>
      </a:lvl1pPr>
      <a:lvl2pPr marL="1367965" indent="-455988" algn="l" defTabSz="1823954" rtl="0" eaLnBrk="1" latinLnBrk="0" hangingPunct="1">
        <a:lnSpc>
          <a:spcPct val="90000"/>
        </a:lnSpc>
        <a:spcBef>
          <a:spcPts val="997"/>
        </a:spcBef>
        <a:buFont typeface="Arial" panose="020B0604020202020204" pitchFamily="34" charset="0"/>
        <a:buChar char="•"/>
        <a:defRPr sz="4787" kern="1200">
          <a:solidFill>
            <a:schemeClr val="tx1"/>
          </a:solidFill>
          <a:latin typeface="+mn-lt"/>
          <a:ea typeface="+mn-ea"/>
          <a:cs typeface="+mn-cs"/>
        </a:defRPr>
      </a:lvl2pPr>
      <a:lvl3pPr marL="2279942" indent="-455988" algn="l" defTabSz="1823954" rtl="0" eaLnBrk="1" latinLnBrk="0" hangingPunct="1">
        <a:lnSpc>
          <a:spcPct val="90000"/>
        </a:lnSpc>
        <a:spcBef>
          <a:spcPts val="997"/>
        </a:spcBef>
        <a:buFont typeface="Arial" panose="020B0604020202020204" pitchFamily="34" charset="0"/>
        <a:buChar char="•"/>
        <a:defRPr sz="3989" kern="1200">
          <a:solidFill>
            <a:schemeClr val="tx1"/>
          </a:solidFill>
          <a:latin typeface="+mn-lt"/>
          <a:ea typeface="+mn-ea"/>
          <a:cs typeface="+mn-cs"/>
        </a:defRPr>
      </a:lvl3pPr>
      <a:lvl4pPr marL="319191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4pPr>
      <a:lvl5pPr marL="410389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5pPr>
      <a:lvl6pPr marL="501587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6pPr>
      <a:lvl7pPr marL="5927849"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7pPr>
      <a:lvl8pPr marL="6839826"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8pPr>
      <a:lvl9pPr marL="7751803" indent="-455988" algn="l" defTabSz="1823954" rtl="0" eaLnBrk="1" latinLnBrk="0" hangingPunct="1">
        <a:lnSpc>
          <a:spcPct val="90000"/>
        </a:lnSpc>
        <a:spcBef>
          <a:spcPts val="997"/>
        </a:spcBef>
        <a:buFont typeface="Arial" panose="020B0604020202020204" pitchFamily="34" charset="0"/>
        <a:buChar char="•"/>
        <a:defRPr sz="3590" kern="1200">
          <a:solidFill>
            <a:schemeClr val="tx1"/>
          </a:solidFill>
          <a:latin typeface="+mn-lt"/>
          <a:ea typeface="+mn-ea"/>
          <a:cs typeface="+mn-cs"/>
        </a:defRPr>
      </a:lvl9pPr>
    </p:bodyStyle>
    <p:otherStyle>
      <a:defPPr>
        <a:defRPr lang="en-US"/>
      </a:defPPr>
      <a:lvl1pPr marL="0" algn="l" defTabSz="1823954" rtl="0" eaLnBrk="1" latinLnBrk="0" hangingPunct="1">
        <a:defRPr sz="3590" kern="1200">
          <a:solidFill>
            <a:schemeClr val="tx1"/>
          </a:solidFill>
          <a:latin typeface="+mn-lt"/>
          <a:ea typeface="+mn-ea"/>
          <a:cs typeface="+mn-cs"/>
        </a:defRPr>
      </a:lvl1pPr>
      <a:lvl2pPr marL="911977" algn="l" defTabSz="1823954" rtl="0" eaLnBrk="1" latinLnBrk="0" hangingPunct="1">
        <a:defRPr sz="3590" kern="1200">
          <a:solidFill>
            <a:schemeClr val="tx1"/>
          </a:solidFill>
          <a:latin typeface="+mn-lt"/>
          <a:ea typeface="+mn-ea"/>
          <a:cs typeface="+mn-cs"/>
        </a:defRPr>
      </a:lvl2pPr>
      <a:lvl3pPr marL="1823954" algn="l" defTabSz="1823954" rtl="0" eaLnBrk="1" latinLnBrk="0" hangingPunct="1">
        <a:defRPr sz="3590" kern="1200">
          <a:solidFill>
            <a:schemeClr val="tx1"/>
          </a:solidFill>
          <a:latin typeface="+mn-lt"/>
          <a:ea typeface="+mn-ea"/>
          <a:cs typeface="+mn-cs"/>
        </a:defRPr>
      </a:lvl3pPr>
      <a:lvl4pPr marL="2735931" algn="l" defTabSz="1823954" rtl="0" eaLnBrk="1" latinLnBrk="0" hangingPunct="1">
        <a:defRPr sz="3590" kern="1200">
          <a:solidFill>
            <a:schemeClr val="tx1"/>
          </a:solidFill>
          <a:latin typeface="+mn-lt"/>
          <a:ea typeface="+mn-ea"/>
          <a:cs typeface="+mn-cs"/>
        </a:defRPr>
      </a:lvl4pPr>
      <a:lvl5pPr marL="3647907" algn="l" defTabSz="1823954" rtl="0" eaLnBrk="1" latinLnBrk="0" hangingPunct="1">
        <a:defRPr sz="3590" kern="1200">
          <a:solidFill>
            <a:schemeClr val="tx1"/>
          </a:solidFill>
          <a:latin typeface="+mn-lt"/>
          <a:ea typeface="+mn-ea"/>
          <a:cs typeface="+mn-cs"/>
        </a:defRPr>
      </a:lvl5pPr>
      <a:lvl6pPr marL="4559884" algn="l" defTabSz="1823954" rtl="0" eaLnBrk="1" latinLnBrk="0" hangingPunct="1">
        <a:defRPr sz="3590" kern="1200">
          <a:solidFill>
            <a:schemeClr val="tx1"/>
          </a:solidFill>
          <a:latin typeface="+mn-lt"/>
          <a:ea typeface="+mn-ea"/>
          <a:cs typeface="+mn-cs"/>
        </a:defRPr>
      </a:lvl6pPr>
      <a:lvl7pPr marL="5471861" algn="l" defTabSz="1823954" rtl="0" eaLnBrk="1" latinLnBrk="0" hangingPunct="1">
        <a:defRPr sz="3590" kern="1200">
          <a:solidFill>
            <a:schemeClr val="tx1"/>
          </a:solidFill>
          <a:latin typeface="+mn-lt"/>
          <a:ea typeface="+mn-ea"/>
          <a:cs typeface="+mn-cs"/>
        </a:defRPr>
      </a:lvl7pPr>
      <a:lvl8pPr marL="6383838" algn="l" defTabSz="1823954" rtl="0" eaLnBrk="1" latinLnBrk="0" hangingPunct="1">
        <a:defRPr sz="3590" kern="1200">
          <a:solidFill>
            <a:schemeClr val="tx1"/>
          </a:solidFill>
          <a:latin typeface="+mn-lt"/>
          <a:ea typeface="+mn-ea"/>
          <a:cs typeface="+mn-cs"/>
        </a:defRPr>
      </a:lvl8pPr>
      <a:lvl9pPr marL="7295815" algn="l" defTabSz="1823954" rtl="0" eaLnBrk="1" latinLnBrk="0" hangingPunct="1">
        <a:defRPr sz="35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jpe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p:cNvSpPr>
            <a:spLocks noGrp="1"/>
          </p:cNvSpPr>
          <p:nvPr>
            <p:ph type="ctrTitle" idx="4294967295"/>
          </p:nvPr>
        </p:nvSpPr>
        <p:spPr>
          <a:xfrm>
            <a:off x="771516" y="3607214"/>
            <a:ext cx="7813963" cy="4231381"/>
          </a:xfrm>
          <a:prstGeom prst="rect">
            <a:avLst/>
          </a:prstGeom>
        </p:spPr>
        <p:txBody>
          <a:bodyPr>
            <a:noAutofit/>
          </a:bodyPr>
          <a:lstStyle/>
          <a:p>
            <a:r>
              <a:rPr lang="it-IT" sz="12000" dirty="0">
                <a:solidFill>
                  <a:schemeClr val="bg1"/>
                </a:solidFill>
                <a:latin typeface="Bahnschrift bold" panose="020B0502040204020203" pitchFamily="34" charset="0"/>
              </a:rPr>
              <a:t>L'Unione europea</a:t>
            </a:r>
          </a:p>
        </p:txBody>
      </p:sp>
      <p:sp>
        <p:nvSpPr>
          <p:cNvPr id="12" name="Sottotitolo"/>
          <p:cNvSpPr txBox="1"/>
          <p:nvPr/>
        </p:nvSpPr>
        <p:spPr>
          <a:xfrm>
            <a:off x="771516" y="8092609"/>
            <a:ext cx="11468109" cy="1354217"/>
          </a:xfrm>
          <a:prstGeom prst="rect">
            <a:avLst/>
          </a:prstGeom>
          <a:noFill/>
          <a:ln>
            <a:noFill/>
          </a:ln>
        </p:spPr>
        <p:txBody>
          <a:bodyPr wrap="square" rtlCol="0">
            <a:spAutoFit/>
          </a:bodyPr>
          <a:lstStyle/>
          <a:p>
            <a:r>
              <a:rPr lang="it-IT" sz="8200" dirty="0">
                <a:solidFill>
                  <a:schemeClr val="bg1"/>
                </a:solidFill>
                <a:latin typeface="Bahnschrift Light" panose="020B0502040204020203" pitchFamily="34" charset="0"/>
              </a:rPr>
              <a:t>Un'organizzazione</a:t>
            </a:r>
            <a:r>
              <a:rPr lang="en-150" sz="8200" dirty="0">
                <a:solidFill>
                  <a:schemeClr val="bg1"/>
                </a:solidFill>
                <a:latin typeface="Bahnschrift Light" panose="020B0502040204020203" pitchFamily="34" charset="0"/>
              </a:rPr>
              <a:t> unica</a:t>
            </a:r>
          </a:p>
        </p:txBody>
      </p:sp>
      <p:sp>
        <p:nvSpPr>
          <p:cNvPr id="3" name="Citazione"/>
          <p:cNvSpPr>
            <a:spLocks noGrp="1"/>
          </p:cNvSpPr>
          <p:nvPr>
            <p:ph type="subTitle" idx="4294967295"/>
          </p:nvPr>
        </p:nvSpPr>
        <p:spPr>
          <a:xfrm>
            <a:off x="11916665" y="5980716"/>
            <a:ext cx="11694805" cy="1857879"/>
          </a:xfrm>
          <a:prstGeom prst="rect">
            <a:avLst/>
          </a:prstGeom>
        </p:spPr>
        <p:txBody>
          <a:bodyPr lIns="91440" tIns="45720" rIns="91440" bIns="45720" anchor="t">
            <a:noAutofit/>
          </a:bodyPr>
          <a:lstStyle/>
          <a:p>
            <a:pPr marL="0" indent="0">
              <a:lnSpc>
                <a:spcPct val="70000"/>
              </a:lnSpc>
              <a:buNone/>
            </a:pPr>
            <a:r>
              <a:rPr lang="it-IT" sz="4400" dirty="0">
                <a:solidFill>
                  <a:srgbClr val="F3CA57"/>
                </a:solidFill>
                <a:latin typeface="Bahnschrift SemiBold" panose="020B0502040204020203" pitchFamily="34" charset="0"/>
              </a:rPr>
              <a:t>"La pace mondiale non potrà essere salvaguardata se non con sforzi creativi, proporzionali ai pericoli che la minacciano."</a:t>
            </a:r>
          </a:p>
        </p:txBody>
      </p:sp>
      <p:sp>
        <p:nvSpPr>
          <p:cNvPr id="4" name="Attribuzione della citazione"/>
          <p:cNvSpPr/>
          <p:nvPr/>
        </p:nvSpPr>
        <p:spPr>
          <a:xfrm>
            <a:off x="20219433" y="7830999"/>
            <a:ext cx="3744936" cy="523220"/>
          </a:xfrm>
          <a:prstGeom prst="rect">
            <a:avLst/>
          </a:prstGeom>
        </p:spPr>
        <p:txBody>
          <a:bodyPr wrap="none">
            <a:spAutoFit/>
          </a:bodyPr>
          <a:lstStyle/>
          <a:p>
            <a:r>
              <a:rPr lang="it-IT" sz="2800" dirty="0">
                <a:solidFill>
                  <a:srgbClr val="F3CA57"/>
                </a:solidFill>
                <a:latin typeface="Bahnschrift SemiBold" panose="020B0502040204020203" pitchFamily="34" charset="0"/>
              </a:rPr>
              <a:t>Robert Schuman, 1950</a:t>
            </a:r>
          </a:p>
        </p:txBody>
      </p:sp>
    </p:spTree>
    <p:extLst>
      <p:ext uri="{BB962C8B-B14F-4D97-AF65-F5344CB8AC3E}">
        <p14:creationId xmlns:p14="http://schemas.microsoft.com/office/powerpoint/2010/main" val="4024825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300"/>
                                        <p:tgtEl>
                                          <p:spTgt spid="2"/>
                                        </p:tgtEl>
                                      </p:cBhvr>
                                    </p:animEffect>
                                  </p:childTnLst>
                                </p:cTn>
                              </p:par>
                            </p:childTnLst>
                          </p:cTn>
                        </p:par>
                        <p:par>
                          <p:cTn id="12" fill="hold">
                            <p:stCondLst>
                              <p:cond delay="8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300"/>
                                        <p:tgtEl>
                                          <p:spTgt spid="12"/>
                                        </p:tgtEl>
                                      </p:cBhvr>
                                    </p:animEffect>
                                    <p:anim calcmode="lin" valueType="num">
                                      <p:cBhvr>
                                        <p:cTn id="16" dur="300" fill="hold"/>
                                        <p:tgtEl>
                                          <p:spTgt spid="12"/>
                                        </p:tgtEl>
                                        <p:attrNameLst>
                                          <p:attrName>ppt_x</p:attrName>
                                        </p:attrNameLst>
                                      </p:cBhvr>
                                      <p:tavLst>
                                        <p:tav tm="0">
                                          <p:val>
                                            <p:strVal val="#ppt_x"/>
                                          </p:val>
                                        </p:tav>
                                        <p:tav tm="100000">
                                          <p:val>
                                            <p:strVal val="#ppt_x"/>
                                          </p:val>
                                        </p:tav>
                                      </p:tavLst>
                                    </p:anim>
                                    <p:anim calcmode="lin" valueType="num">
                                      <p:cBhvr>
                                        <p:cTn id="17" dur="3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1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300"/>
                                        <p:tgtEl>
                                          <p:spTgt spid="4"/>
                                        </p:tgtEl>
                                      </p:cBhvr>
                                    </p:animEffect>
                                    <p:anim calcmode="lin" valueType="num">
                                      <p:cBhvr>
                                        <p:cTn id="22" dur="300" fill="hold"/>
                                        <p:tgtEl>
                                          <p:spTgt spid="4"/>
                                        </p:tgtEl>
                                        <p:attrNameLst>
                                          <p:attrName>ppt_x</p:attrName>
                                        </p:attrNameLst>
                                      </p:cBhvr>
                                      <p:tavLst>
                                        <p:tav tm="0">
                                          <p:val>
                                            <p:strVal val="#ppt_x"/>
                                          </p:val>
                                        </p:tav>
                                        <p:tav tm="100000">
                                          <p:val>
                                            <p:strVal val="#ppt_x"/>
                                          </p:val>
                                        </p:tav>
                                      </p:tavLst>
                                    </p:anim>
                                    <p:anim calcmode="lin" valueType="num">
                                      <p:cBhvr>
                                        <p:cTn id="23" dur="3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 grpId="0" build="p" advAuto="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5097463"/>
            <a:ext cx="20607338" cy="2998788"/>
          </a:xfrm>
          <a:prstGeom prst="rect">
            <a:avLst/>
          </a:prstGeom>
        </p:spPr>
        <p:txBody>
          <a:bodyPr>
            <a:noAutofit/>
          </a:bodyPr>
          <a:lstStyle/>
          <a:p>
            <a:pPr algn="l"/>
            <a:r>
              <a:rPr lang="it-IT" sz="8800" dirty="0">
                <a:solidFill>
                  <a:schemeClr val="bg1"/>
                </a:solidFill>
                <a:latin typeface="Bahnschrift bold" panose="020B0502040204020203" pitchFamily="34" charset="0"/>
              </a:rPr>
              <a:t>L'integrazione europea nel 1973: Danimarca, Irlanda e Regno Unito</a:t>
            </a:r>
          </a:p>
        </p:txBody>
      </p:sp>
      <p:sp>
        <p:nvSpPr>
          <p:cNvPr id="3" name="Titolo">
            <a:extLst>
              <a:ext uri="{FF2B5EF4-FFF2-40B4-BE49-F238E27FC236}">
                <a16:creationId xmlns:a16="http://schemas.microsoft.com/office/drawing/2014/main" id="{5C115564-BD89-85F8-6C3E-FCA38B80BF95}"/>
              </a:ext>
            </a:extLst>
          </p:cNvPr>
          <p:cNvSpPr txBox="1">
            <a:spLocks/>
          </p:cNvSpPr>
          <p:nvPr/>
        </p:nvSpPr>
        <p:spPr>
          <a:xfrm>
            <a:off x="518968" y="4682329"/>
            <a:ext cx="8782687"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Integrazione europea</a:t>
            </a:r>
          </a:p>
        </p:txBody>
      </p:sp>
      <p:sp>
        <p:nvSpPr>
          <p:cNvPr id="22" name="Data"/>
          <p:cNvSpPr txBox="1">
            <a:spLocks/>
          </p:cNvSpPr>
          <p:nvPr/>
        </p:nvSpPr>
        <p:spPr>
          <a:xfrm>
            <a:off x="486310" y="8070278"/>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it-IT" sz="12000" dirty="0">
                <a:solidFill>
                  <a:srgbClr val="243C7C"/>
                </a:solidFill>
                <a:latin typeface="Bahnschrift bold" panose="020B0502040204020203" pitchFamily="34" charset="0"/>
              </a:rPr>
              <a:t>1973</a:t>
            </a:r>
          </a:p>
        </p:txBody>
      </p:sp>
      <p:sp>
        <p:nvSpPr>
          <p:cNvPr id="25" name="Testo"/>
          <p:cNvSpPr/>
          <p:nvPr/>
        </p:nvSpPr>
        <p:spPr>
          <a:xfrm>
            <a:off x="600735" y="9524141"/>
            <a:ext cx="9207295" cy="954107"/>
          </a:xfrm>
          <a:prstGeom prst="rect">
            <a:avLst/>
          </a:prstGeom>
        </p:spPr>
        <p:txBody>
          <a:bodyPr wrap="square">
            <a:spAutoFit/>
          </a:bodyPr>
          <a:lstStyle/>
          <a:p>
            <a:r>
              <a:rPr lang="it-IT" sz="2800" dirty="0">
                <a:solidFill>
                  <a:schemeClr val="bg1"/>
                </a:solidFill>
                <a:latin typeface="Bahnschrift" panose="020B0502040204020203" pitchFamily="34" charset="0"/>
              </a:rPr>
              <a:t>In </a:t>
            </a:r>
            <a:r>
              <a:rPr lang="it-IT" sz="2800" b="1" dirty="0">
                <a:solidFill>
                  <a:schemeClr val="bg1"/>
                </a:solidFill>
                <a:latin typeface="Bahnschrift" panose="020B0502040204020203" pitchFamily="34" charset="0"/>
              </a:rPr>
              <a:t>1973</a:t>
            </a:r>
            <a:r>
              <a:rPr lang="it-IT" sz="2800" dirty="0">
                <a:solidFill>
                  <a:schemeClr val="bg1"/>
                </a:solidFill>
                <a:latin typeface="Bahnschrift" panose="020B0502040204020203" pitchFamily="34" charset="0"/>
              </a:rPr>
              <a:t>, </a:t>
            </a:r>
            <a:r>
              <a:rPr lang="it-IT" sz="2800" b="1" dirty="0">
                <a:solidFill>
                  <a:schemeClr val="bg1"/>
                </a:solidFill>
                <a:latin typeface="Bahnschrift" panose="020B0502040204020203" pitchFamily="34" charset="0"/>
              </a:rPr>
              <a:t>Denmark, Ireland and the United Kingdom</a:t>
            </a:r>
            <a:r>
              <a:rPr lang="it-IT" sz="2800" dirty="0">
                <a:solidFill>
                  <a:schemeClr val="bg1"/>
                </a:solidFill>
                <a:latin typeface="Bahnschrift" panose="020B0502040204020203" pitchFamily="34" charset="0"/>
              </a:rPr>
              <a:t>* joined the Community.</a:t>
            </a:r>
          </a:p>
        </p:txBody>
      </p:sp>
      <p:sp>
        <p:nvSpPr>
          <p:cNvPr id="4" name="Nota"/>
          <p:cNvSpPr/>
          <p:nvPr/>
        </p:nvSpPr>
        <p:spPr>
          <a:xfrm>
            <a:off x="622505" y="11525935"/>
            <a:ext cx="5822428" cy="369332"/>
          </a:xfrm>
          <a:prstGeom prst="rect">
            <a:avLst/>
          </a:prstGeom>
        </p:spPr>
        <p:txBody>
          <a:bodyPr wrap="none">
            <a:spAutoFit/>
          </a:bodyPr>
          <a:lstStyle/>
          <a:p>
            <a:r>
              <a:rPr lang="it-IT" dirty="0">
                <a:solidFill>
                  <a:schemeClr val="bg1"/>
                </a:solidFill>
                <a:latin typeface="Bahnschrift" panose="020B0502040204020203" pitchFamily="34" charset="0"/>
              </a:rPr>
              <a:t>* Il Regno Unito è uscito dall'Unione europea nel 2020. </a:t>
            </a:r>
          </a:p>
        </p:txBody>
      </p:sp>
      <p:pic>
        <p:nvPicPr>
          <p:cNvPr id="27" name="Figura" descr="Una mappa dell'Europa che mostra gli Stati membri dell'UE nel 1973: Belgio, Germania, Francia, Italia, Lussemburgo, Paesi Bassi, Danimarca, Irlanda e Regno Unit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786" y="-76981"/>
            <a:ext cx="24319088" cy="13679487"/>
          </a:xfrm>
          <a:prstGeom prst="rect">
            <a:avLst/>
          </a:prstGeom>
        </p:spPr>
      </p:pic>
    </p:spTree>
    <p:extLst>
      <p:ext uri="{BB962C8B-B14F-4D97-AF65-F5344CB8AC3E}">
        <p14:creationId xmlns:p14="http://schemas.microsoft.com/office/powerpoint/2010/main" val="73051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arn(inVertical)">
                                      <p:cBhvr>
                                        <p:cTn id="7" dur="300"/>
                                        <p:tgtEl>
                                          <p:spTgt spid="2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200" fill="hold"/>
                                        <p:tgtEl>
                                          <p:spTgt spid="25"/>
                                        </p:tgtEl>
                                        <p:attrNameLst>
                                          <p:attrName>ppt_x</p:attrName>
                                        </p:attrNameLst>
                                      </p:cBhvr>
                                      <p:tavLst>
                                        <p:tav tm="0">
                                          <p:val>
                                            <p:strVal val="#ppt_x"/>
                                          </p:val>
                                        </p:tav>
                                        <p:tav tm="100000">
                                          <p:val>
                                            <p:strVal val="#ppt_x"/>
                                          </p:val>
                                        </p:tav>
                                      </p:tavLst>
                                    </p:anim>
                                    <p:anim calcmode="lin" valueType="num">
                                      <p:cBhvr additive="base">
                                        <p:cTn id="12" dur="2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1" build="allAtOnce"/>
      <p:bldP spid="25"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1547813" y="-5037138"/>
            <a:ext cx="26027063" cy="3000375"/>
          </a:xfrm>
          <a:prstGeom prst="rect">
            <a:avLst/>
          </a:prstGeom>
        </p:spPr>
        <p:txBody>
          <a:bodyPr>
            <a:noAutofit/>
          </a:bodyPr>
          <a:lstStyle/>
          <a:p>
            <a:pPr algn="l"/>
            <a:r>
              <a:rPr lang="it-IT" sz="12000" dirty="0">
                <a:solidFill>
                  <a:schemeClr val="bg1"/>
                </a:solidFill>
                <a:latin typeface="Bahnschrift bold" panose="020B0502040204020203" pitchFamily="34" charset="0"/>
              </a:rPr>
              <a:t>L'integrazione europea nel 1981: La Grecia aderisce all'UE</a:t>
            </a:r>
          </a:p>
        </p:txBody>
      </p:sp>
      <p:sp>
        <p:nvSpPr>
          <p:cNvPr id="3" name="Titolo">
            <a:extLst>
              <a:ext uri="{FF2B5EF4-FFF2-40B4-BE49-F238E27FC236}">
                <a16:creationId xmlns:a16="http://schemas.microsoft.com/office/drawing/2014/main" id="{D2DD8F28-CB5A-7F4A-D178-93F1D3BF472C}"/>
              </a:ext>
            </a:extLst>
          </p:cNvPr>
          <p:cNvSpPr txBox="1">
            <a:spLocks/>
          </p:cNvSpPr>
          <p:nvPr/>
        </p:nvSpPr>
        <p:spPr>
          <a:xfrm>
            <a:off x="518969" y="4649672"/>
            <a:ext cx="8845748"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Integrazione europea</a:t>
            </a:r>
          </a:p>
        </p:txBody>
      </p:sp>
      <p:sp>
        <p:nvSpPr>
          <p:cNvPr id="28" name="Data"/>
          <p:cNvSpPr txBox="1">
            <a:spLocks/>
          </p:cNvSpPr>
          <p:nvPr/>
        </p:nvSpPr>
        <p:spPr>
          <a:xfrm>
            <a:off x="508082" y="802673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it-IT" sz="12000" dirty="0">
                <a:solidFill>
                  <a:srgbClr val="243C7C"/>
                </a:solidFill>
                <a:latin typeface="Bahnschrift bold" panose="020B0502040204020203" pitchFamily="34" charset="0"/>
              </a:rPr>
              <a:t>1981</a:t>
            </a:r>
          </a:p>
        </p:txBody>
      </p:sp>
      <p:sp>
        <p:nvSpPr>
          <p:cNvPr id="29" name="Testo"/>
          <p:cNvSpPr/>
          <p:nvPr/>
        </p:nvSpPr>
        <p:spPr>
          <a:xfrm>
            <a:off x="589850" y="9513256"/>
            <a:ext cx="9207295" cy="954107"/>
          </a:xfrm>
          <a:prstGeom prst="rect">
            <a:avLst/>
          </a:prstGeom>
        </p:spPr>
        <p:txBody>
          <a:bodyPr wrap="square">
            <a:spAutoFit/>
          </a:bodyPr>
          <a:lstStyle/>
          <a:p>
            <a:r>
              <a:rPr lang="it-IT" sz="2800" dirty="0">
                <a:solidFill>
                  <a:schemeClr val="bg1"/>
                </a:solidFill>
                <a:latin typeface="Bahnschrift" panose="020B0502040204020203" pitchFamily="34" charset="0"/>
              </a:rPr>
              <a:t>Nel </a:t>
            </a:r>
            <a:r>
              <a:rPr lang="it-IT" sz="2800" b="1" dirty="0">
                <a:solidFill>
                  <a:schemeClr val="bg1"/>
                </a:solidFill>
                <a:latin typeface="Bahnschrift" panose="020B0502040204020203" pitchFamily="34" charset="0"/>
              </a:rPr>
              <a:t>1981 </a:t>
            </a:r>
            <a:r>
              <a:rPr lang="it-IT" sz="2800" dirty="0">
                <a:solidFill>
                  <a:schemeClr val="bg1"/>
                </a:solidFill>
                <a:latin typeface="Bahnschrift" panose="020B0502040204020203" pitchFamily="34" charset="0"/>
              </a:rPr>
              <a:t>l'adesione della </a:t>
            </a:r>
            <a:r>
              <a:rPr lang="it-IT" sz="2800" b="1" dirty="0">
                <a:solidFill>
                  <a:schemeClr val="bg1"/>
                </a:solidFill>
                <a:latin typeface="Bahnschrift" panose="020B0502040204020203" pitchFamily="34" charset="0"/>
              </a:rPr>
              <a:t>Grecia</a:t>
            </a:r>
            <a:r>
              <a:rPr lang="it-IT" sz="2800" dirty="0">
                <a:solidFill>
                  <a:schemeClr val="bg1"/>
                </a:solidFill>
                <a:latin typeface="Bahnschrift" panose="020B0502040204020203" pitchFamily="34" charset="0"/>
              </a:rPr>
              <a:t> contribuisce a consolidare la sua democrazia.</a:t>
            </a:r>
          </a:p>
        </p:txBody>
      </p:sp>
      <p:pic>
        <p:nvPicPr>
          <p:cNvPr id="30" name="Figura" descr="Una mappa dell'Europa che mostra gli Stati membri dell'UE nel 1981: Belgio, Germania, Francia, Italia, Lussemburgo, Paesi Bassi, Danimarca, Irlanda, Regno Unito e Grec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4170" y="-81490"/>
            <a:ext cx="24319088" cy="13679487"/>
          </a:xfrm>
          <a:prstGeom prst="rect">
            <a:avLst/>
          </a:prstGeom>
        </p:spPr>
      </p:pic>
    </p:spTree>
    <p:extLst>
      <p:ext uri="{BB962C8B-B14F-4D97-AF65-F5344CB8AC3E}">
        <p14:creationId xmlns:p14="http://schemas.microsoft.com/office/powerpoint/2010/main" val="346646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arn(inVertical)">
                                      <p:cBhvr>
                                        <p:cTn id="7" dur="300"/>
                                        <p:tgtEl>
                                          <p:spTgt spid="2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00" fill="hold"/>
                                        <p:tgtEl>
                                          <p:spTgt spid="29"/>
                                        </p:tgtEl>
                                        <p:attrNameLst>
                                          <p:attrName>ppt_x</p:attrName>
                                        </p:attrNameLst>
                                      </p:cBhvr>
                                      <p:tavLst>
                                        <p:tav tm="0">
                                          <p:val>
                                            <p:strVal val="#ppt_x"/>
                                          </p:val>
                                        </p:tav>
                                        <p:tav tm="100000">
                                          <p:val>
                                            <p:strVal val="#ppt_x"/>
                                          </p:val>
                                        </p:tav>
                                      </p:tavLst>
                                    </p:anim>
                                    <p:anim calcmode="lin" valueType="num">
                                      <p:cBhvr additive="base">
                                        <p:cTn id="12" dur="2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1" build="allAtOnce"/>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160338" y="-5422900"/>
            <a:ext cx="24318912" cy="3456990"/>
          </a:xfrm>
          <a:prstGeom prst="rect">
            <a:avLst/>
          </a:prstGeom>
        </p:spPr>
        <p:txBody>
          <a:bodyPr>
            <a:noAutofit/>
          </a:bodyPr>
          <a:lstStyle/>
          <a:p>
            <a:pPr algn="l"/>
            <a:r>
              <a:rPr lang="it-IT" sz="12000" dirty="0">
                <a:solidFill>
                  <a:schemeClr val="bg1"/>
                </a:solidFill>
                <a:latin typeface="Bahnschrift bold" panose="020B0502040204020203" pitchFamily="34" charset="0"/>
              </a:rPr>
              <a:t>L'integrazione europea nel 1986: Spagna e Portogallo</a:t>
            </a:r>
          </a:p>
        </p:txBody>
      </p:sp>
      <p:sp>
        <p:nvSpPr>
          <p:cNvPr id="3" name="Titolo">
            <a:extLst>
              <a:ext uri="{FF2B5EF4-FFF2-40B4-BE49-F238E27FC236}">
                <a16:creationId xmlns:a16="http://schemas.microsoft.com/office/drawing/2014/main" id="{8C521C3C-630A-317B-BF92-D4CEBDF0ACFF}"/>
              </a:ext>
            </a:extLst>
          </p:cNvPr>
          <p:cNvSpPr txBox="1">
            <a:spLocks/>
          </p:cNvSpPr>
          <p:nvPr/>
        </p:nvSpPr>
        <p:spPr>
          <a:xfrm>
            <a:off x="518969" y="4649672"/>
            <a:ext cx="8845748"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Integrazione europea</a:t>
            </a:r>
          </a:p>
        </p:txBody>
      </p:sp>
      <p:sp>
        <p:nvSpPr>
          <p:cNvPr id="32" name="Data"/>
          <p:cNvSpPr txBox="1">
            <a:spLocks/>
          </p:cNvSpPr>
          <p:nvPr/>
        </p:nvSpPr>
        <p:spPr>
          <a:xfrm>
            <a:off x="497197" y="8015851"/>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en-150" sz="12000" dirty="0">
                <a:solidFill>
                  <a:srgbClr val="243C7C"/>
                </a:solidFill>
                <a:latin typeface="Bahnschrift bold" panose="020B0502040204020203" pitchFamily="34" charset="0"/>
              </a:rPr>
              <a:t>1986</a:t>
            </a:r>
          </a:p>
        </p:txBody>
      </p:sp>
      <p:sp>
        <p:nvSpPr>
          <p:cNvPr id="33" name="Testo"/>
          <p:cNvSpPr/>
          <p:nvPr/>
        </p:nvSpPr>
        <p:spPr>
          <a:xfrm>
            <a:off x="578965" y="9535028"/>
            <a:ext cx="9384842" cy="1384995"/>
          </a:xfrm>
          <a:prstGeom prst="rect">
            <a:avLst/>
          </a:prstGeom>
        </p:spPr>
        <p:txBody>
          <a:bodyPr wrap="square">
            <a:spAutoFit/>
          </a:bodyPr>
          <a:lstStyle/>
          <a:p>
            <a:r>
              <a:rPr lang="it-IT" sz="2800" dirty="0">
                <a:solidFill>
                  <a:schemeClr val="bg1"/>
                </a:solidFill>
                <a:latin typeface="Bahnschrift" panose="020B0502040204020203" pitchFamily="34" charset="0"/>
              </a:rPr>
              <a:t>Con l'adesione della </a:t>
            </a:r>
            <a:r>
              <a:rPr lang="it-IT" sz="2800" b="1" dirty="0">
                <a:solidFill>
                  <a:schemeClr val="bg1"/>
                </a:solidFill>
                <a:latin typeface="Bahnschrift" panose="020B0502040204020203" pitchFamily="34" charset="0"/>
              </a:rPr>
              <a:t>Spagna </a:t>
            </a:r>
            <a:r>
              <a:rPr lang="it-IT" sz="2800" dirty="0">
                <a:solidFill>
                  <a:schemeClr val="bg1"/>
                </a:solidFill>
                <a:latin typeface="Bahnschrift" panose="020B0502040204020203" pitchFamily="34" charset="0"/>
              </a:rPr>
              <a:t>e del </a:t>
            </a:r>
            <a:r>
              <a:rPr lang="it-IT" sz="2800" b="1" dirty="0">
                <a:solidFill>
                  <a:schemeClr val="bg1"/>
                </a:solidFill>
                <a:latin typeface="Bahnschrift" panose="020B0502040204020203" pitchFamily="34" charset="0"/>
              </a:rPr>
              <a:t>Portogallo</a:t>
            </a:r>
            <a:r>
              <a:rPr lang="it-IT" sz="2800" dirty="0">
                <a:solidFill>
                  <a:schemeClr val="bg1"/>
                </a:solidFill>
                <a:latin typeface="Bahnschrift" panose="020B0502040204020203" pitchFamily="34" charset="0"/>
              </a:rPr>
              <a:t> nel </a:t>
            </a:r>
            <a:r>
              <a:rPr lang="it-IT" sz="2800" b="1" dirty="0">
                <a:solidFill>
                  <a:schemeClr val="bg1"/>
                </a:solidFill>
                <a:latin typeface="Bahnschrift" panose="020B0502040204020203" pitchFamily="34" charset="0"/>
              </a:rPr>
              <a:t>1986</a:t>
            </a:r>
            <a:r>
              <a:rPr lang="it-IT" sz="2800" dirty="0">
                <a:solidFill>
                  <a:schemeClr val="bg1"/>
                </a:solidFill>
                <a:latin typeface="Bahnschrift" panose="020B0502040204020203" pitchFamily="34" charset="0"/>
              </a:rPr>
              <a:t>, l'UE - ancora denominata Comunità europea - si espande verso sud.</a:t>
            </a:r>
          </a:p>
        </p:txBody>
      </p:sp>
      <p:pic>
        <p:nvPicPr>
          <p:cNvPr id="34" name="Figura" descr="Una mappa dell'Europa che mostra gli Stati membri dell'UE nel 1986: Belgio, Germania, Francia, Italia, Lussemburgo, Paesi Bassi, Danimarca, Irlanda, Regno Unito, Grecia, Spagna e Portogall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0084" y="-79706"/>
            <a:ext cx="24319088" cy="13679487"/>
          </a:xfrm>
          <a:prstGeom prst="rect">
            <a:avLst/>
          </a:prstGeom>
        </p:spPr>
      </p:pic>
    </p:spTree>
    <p:extLst>
      <p:ext uri="{BB962C8B-B14F-4D97-AF65-F5344CB8AC3E}">
        <p14:creationId xmlns:p14="http://schemas.microsoft.com/office/powerpoint/2010/main" val="28447511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2">
                                            <p:txEl>
                                              <p:pRg st="0" end="0"/>
                                            </p:txEl>
                                          </p:spTgt>
                                        </p:tgtEl>
                                        <p:attrNameLst>
                                          <p:attrName>style.visibility</p:attrName>
                                        </p:attrNameLst>
                                      </p:cBhvr>
                                      <p:to>
                                        <p:strVal val="visible"/>
                                      </p:to>
                                    </p:set>
                                    <p:animEffect transition="in" filter="barn(inVertical)">
                                      <p:cBhvr>
                                        <p:cTn id="7" dur="300"/>
                                        <p:tgtEl>
                                          <p:spTgt spid="32">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200" fill="hold"/>
                                        <p:tgtEl>
                                          <p:spTgt spid="33"/>
                                        </p:tgtEl>
                                        <p:attrNameLst>
                                          <p:attrName>ppt_x</p:attrName>
                                        </p:attrNameLst>
                                      </p:cBhvr>
                                      <p:tavLst>
                                        <p:tav tm="0">
                                          <p:val>
                                            <p:strVal val="#ppt_x"/>
                                          </p:val>
                                        </p:tav>
                                        <p:tav tm="100000">
                                          <p:val>
                                            <p:strVal val="#ppt_x"/>
                                          </p:val>
                                        </p:tav>
                                      </p:tavLst>
                                    </p:anim>
                                    <p:anim calcmode="lin" valueType="num">
                                      <p:cBhvr additive="base">
                                        <p:cTn id="12" dur="2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1" build="allAtOnce"/>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160162" y="-5368677"/>
            <a:ext cx="24341137" cy="4334880"/>
          </a:xfrm>
          <a:prstGeom prst="rect">
            <a:avLst/>
          </a:prstGeom>
        </p:spPr>
        <p:txBody>
          <a:bodyPr>
            <a:noAutofit/>
          </a:bodyPr>
          <a:lstStyle/>
          <a:p>
            <a:pPr algn="l"/>
            <a:r>
              <a:rPr lang="it-IT" sz="12000" dirty="0">
                <a:solidFill>
                  <a:schemeClr val="bg1"/>
                </a:solidFill>
                <a:latin typeface="Bahnschrift bold" panose="020B0502040204020203" pitchFamily="34" charset="0"/>
              </a:rPr>
              <a:t>L'integrazione europea nel 1995: Austria, Finlandia e Svezia</a:t>
            </a:r>
          </a:p>
        </p:txBody>
      </p:sp>
      <p:sp>
        <p:nvSpPr>
          <p:cNvPr id="3" name="Titolo">
            <a:extLst>
              <a:ext uri="{FF2B5EF4-FFF2-40B4-BE49-F238E27FC236}">
                <a16:creationId xmlns:a16="http://schemas.microsoft.com/office/drawing/2014/main" id="{CA58966D-AA2A-67AE-64CB-872896582152}"/>
              </a:ext>
            </a:extLst>
          </p:cNvPr>
          <p:cNvSpPr txBox="1">
            <a:spLocks/>
          </p:cNvSpPr>
          <p:nvPr/>
        </p:nvSpPr>
        <p:spPr>
          <a:xfrm>
            <a:off x="518968" y="4649672"/>
            <a:ext cx="8782687"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Integrazione europea</a:t>
            </a:r>
          </a:p>
        </p:txBody>
      </p:sp>
      <p:sp>
        <p:nvSpPr>
          <p:cNvPr id="35" name="Data"/>
          <p:cNvSpPr txBox="1">
            <a:spLocks/>
          </p:cNvSpPr>
          <p:nvPr/>
        </p:nvSpPr>
        <p:spPr>
          <a:xfrm>
            <a:off x="486312" y="8004966"/>
            <a:ext cx="3356348" cy="112187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it-IT" sz="12000" dirty="0">
                <a:solidFill>
                  <a:srgbClr val="243C7C"/>
                </a:solidFill>
                <a:latin typeface="Bahnschrift bold" panose="020B0502040204020203" pitchFamily="34" charset="0"/>
              </a:rPr>
              <a:t>1995</a:t>
            </a:r>
          </a:p>
        </p:txBody>
      </p:sp>
      <p:sp>
        <p:nvSpPr>
          <p:cNvPr id="36" name="Testo"/>
          <p:cNvSpPr/>
          <p:nvPr/>
        </p:nvSpPr>
        <p:spPr>
          <a:xfrm>
            <a:off x="568080" y="9524143"/>
            <a:ext cx="9207295" cy="954107"/>
          </a:xfrm>
          <a:prstGeom prst="rect">
            <a:avLst/>
          </a:prstGeom>
        </p:spPr>
        <p:txBody>
          <a:bodyPr wrap="square">
            <a:spAutoFit/>
          </a:bodyPr>
          <a:lstStyle/>
          <a:p>
            <a:r>
              <a:rPr lang="it-IT" sz="2800" dirty="0">
                <a:solidFill>
                  <a:schemeClr val="bg1"/>
                </a:solidFill>
                <a:latin typeface="Bahnschrift" panose="020B0502040204020203" pitchFamily="34" charset="0"/>
              </a:rPr>
              <a:t>Nel </a:t>
            </a:r>
            <a:r>
              <a:rPr lang="it-IT" sz="2800" b="1" dirty="0">
                <a:solidFill>
                  <a:schemeClr val="bg1"/>
                </a:solidFill>
                <a:latin typeface="Bahnschrift" panose="020B0502040204020203" pitchFamily="34" charset="0"/>
              </a:rPr>
              <a:t>1995</a:t>
            </a:r>
            <a:r>
              <a:rPr lang="it-IT" sz="2800" dirty="0">
                <a:solidFill>
                  <a:schemeClr val="bg1"/>
                </a:solidFill>
                <a:latin typeface="Bahnschrift" panose="020B0502040204020203" pitchFamily="34" charset="0"/>
              </a:rPr>
              <a:t> aderiscono all'Unione europea </a:t>
            </a:r>
            <a:r>
              <a:rPr lang="it-IT" sz="2800" b="1" dirty="0">
                <a:solidFill>
                  <a:schemeClr val="bg1"/>
                </a:solidFill>
                <a:latin typeface="Bahnschrift" panose="020B0502040204020203" pitchFamily="34" charset="0"/>
              </a:rPr>
              <a:t>Austria, Finlandia e Svezia. </a:t>
            </a:r>
          </a:p>
        </p:txBody>
      </p:sp>
      <p:pic>
        <p:nvPicPr>
          <p:cNvPr id="37" name="Figur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511" y="-81118"/>
            <a:ext cx="24319088" cy="13679487"/>
          </a:xfrm>
          <a:prstGeom prst="rect">
            <a:avLst/>
          </a:prstGeom>
        </p:spPr>
      </p:pic>
    </p:spTree>
    <p:extLst>
      <p:ext uri="{BB962C8B-B14F-4D97-AF65-F5344CB8AC3E}">
        <p14:creationId xmlns:p14="http://schemas.microsoft.com/office/powerpoint/2010/main" val="3814784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5">
                                            <p:txEl>
                                              <p:pRg st="0" end="0"/>
                                            </p:txEl>
                                          </p:spTgt>
                                        </p:tgtEl>
                                        <p:attrNameLst>
                                          <p:attrName>style.visibility</p:attrName>
                                        </p:attrNameLst>
                                      </p:cBhvr>
                                      <p:to>
                                        <p:strVal val="visible"/>
                                      </p:to>
                                    </p:set>
                                    <p:animEffect transition="in" filter="barn(inVertical)">
                                      <p:cBhvr>
                                        <p:cTn id="7" dur="300"/>
                                        <p:tgtEl>
                                          <p:spTgt spid="35">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200" fill="hold"/>
                                        <p:tgtEl>
                                          <p:spTgt spid="36"/>
                                        </p:tgtEl>
                                        <p:attrNameLst>
                                          <p:attrName>ppt_x</p:attrName>
                                        </p:attrNameLst>
                                      </p:cBhvr>
                                      <p:tavLst>
                                        <p:tav tm="0">
                                          <p:val>
                                            <p:strVal val="#ppt_x"/>
                                          </p:val>
                                        </p:tav>
                                        <p:tav tm="100000">
                                          <p:val>
                                            <p:strVal val="#ppt_x"/>
                                          </p:val>
                                        </p:tav>
                                      </p:tavLst>
                                    </p:anim>
                                    <p:anim calcmode="lin" valueType="num">
                                      <p:cBhvr additive="base">
                                        <p:cTn id="12" dur="2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build="allAtOnce"/>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5486400"/>
            <a:ext cx="24457025" cy="3646487"/>
          </a:xfrm>
          <a:prstGeom prst="rect">
            <a:avLst/>
          </a:prstGeom>
        </p:spPr>
        <p:txBody>
          <a:bodyPr>
            <a:noAutofit/>
          </a:bodyPr>
          <a:lstStyle/>
          <a:p>
            <a:pPr algn="l"/>
            <a:r>
              <a:rPr lang="it-IT" sz="12000" dirty="0">
                <a:solidFill>
                  <a:schemeClr val="bg1"/>
                </a:solidFill>
                <a:latin typeface="Bahnschrift bold" panose="020B0502040204020203" pitchFamily="34" charset="0"/>
              </a:rPr>
              <a:t>L'integrazione europea nel 2004: 10 paesi aderiscono all'UE</a:t>
            </a:r>
          </a:p>
        </p:txBody>
      </p:sp>
      <p:sp>
        <p:nvSpPr>
          <p:cNvPr id="3" name="Titolo">
            <a:extLst>
              <a:ext uri="{FF2B5EF4-FFF2-40B4-BE49-F238E27FC236}">
                <a16:creationId xmlns:a16="http://schemas.microsoft.com/office/drawing/2014/main" id="{E06BD6AB-6B0D-5044-CECB-11A76E19451F}"/>
              </a:ext>
            </a:extLst>
          </p:cNvPr>
          <p:cNvSpPr txBox="1">
            <a:spLocks/>
          </p:cNvSpPr>
          <p:nvPr/>
        </p:nvSpPr>
        <p:spPr>
          <a:xfrm>
            <a:off x="518968" y="4682329"/>
            <a:ext cx="8690345"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Integrazione europea</a:t>
            </a:r>
          </a:p>
        </p:txBody>
      </p:sp>
      <p:sp>
        <p:nvSpPr>
          <p:cNvPr id="38" name="Data"/>
          <p:cNvSpPr txBox="1">
            <a:spLocks/>
          </p:cNvSpPr>
          <p:nvPr/>
        </p:nvSpPr>
        <p:spPr>
          <a:xfrm>
            <a:off x="508084" y="802673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it-IT" sz="12000" dirty="0">
                <a:solidFill>
                  <a:srgbClr val="243C7C"/>
                </a:solidFill>
                <a:latin typeface="Bahnschrift bold" panose="020B0502040204020203" pitchFamily="34" charset="0"/>
              </a:rPr>
              <a:t>2004</a:t>
            </a:r>
          </a:p>
        </p:txBody>
      </p:sp>
      <p:sp>
        <p:nvSpPr>
          <p:cNvPr id="39" name="Testo"/>
          <p:cNvSpPr/>
          <p:nvPr/>
        </p:nvSpPr>
        <p:spPr>
          <a:xfrm>
            <a:off x="557195" y="9513258"/>
            <a:ext cx="9207295" cy="1384995"/>
          </a:xfrm>
          <a:prstGeom prst="rect">
            <a:avLst/>
          </a:prstGeom>
        </p:spPr>
        <p:txBody>
          <a:bodyPr wrap="square">
            <a:spAutoFit/>
          </a:bodyPr>
          <a:lstStyle/>
          <a:p>
            <a:r>
              <a:rPr lang="it-IT" sz="2800" dirty="0">
                <a:solidFill>
                  <a:schemeClr val="bg1"/>
                </a:solidFill>
                <a:latin typeface="Bahnschrift" panose="020B0502040204020203" pitchFamily="34" charset="0"/>
              </a:rPr>
              <a:t>L'allargamento del </a:t>
            </a:r>
            <a:r>
              <a:rPr lang="it-IT" sz="2800" b="1" dirty="0">
                <a:solidFill>
                  <a:schemeClr val="bg1"/>
                </a:solidFill>
                <a:latin typeface="Bahnschrift" panose="020B0502040204020203" pitchFamily="34" charset="0"/>
              </a:rPr>
              <a:t>2004</a:t>
            </a:r>
            <a:r>
              <a:rPr lang="it-IT" sz="2800" dirty="0">
                <a:solidFill>
                  <a:schemeClr val="bg1"/>
                </a:solidFill>
                <a:latin typeface="Bahnschrift" panose="020B0502040204020203" pitchFamily="34" charset="0"/>
              </a:rPr>
              <a:t> riunifica il continente dopo la caduta del muro di Berlino e il crollo dell'Unione Sovietica. </a:t>
            </a:r>
          </a:p>
        </p:txBody>
      </p:sp>
      <p:pic>
        <p:nvPicPr>
          <p:cNvPr id="40" name="Figur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4836" y="-79331"/>
            <a:ext cx="24319088" cy="13679487"/>
          </a:xfrm>
          <a:prstGeom prst="rect">
            <a:avLst/>
          </a:prstGeom>
        </p:spPr>
      </p:pic>
    </p:spTree>
    <p:extLst>
      <p:ext uri="{BB962C8B-B14F-4D97-AF65-F5344CB8AC3E}">
        <p14:creationId xmlns:p14="http://schemas.microsoft.com/office/powerpoint/2010/main" val="162974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arn(inVertical)">
                                      <p:cBhvr>
                                        <p:cTn id="7" dur="300"/>
                                        <p:tgtEl>
                                          <p:spTgt spid="38">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200" fill="hold"/>
                                        <p:tgtEl>
                                          <p:spTgt spid="39"/>
                                        </p:tgtEl>
                                        <p:attrNameLst>
                                          <p:attrName>ppt_x</p:attrName>
                                        </p:attrNameLst>
                                      </p:cBhvr>
                                      <p:tavLst>
                                        <p:tav tm="0">
                                          <p:val>
                                            <p:strVal val="#ppt_x"/>
                                          </p:val>
                                        </p:tav>
                                        <p:tav tm="100000">
                                          <p:val>
                                            <p:strVal val="#ppt_x"/>
                                          </p:val>
                                        </p:tav>
                                      </p:tavLst>
                                    </p:anim>
                                    <p:anim calcmode="lin" valueType="num">
                                      <p:cBhvr additive="base">
                                        <p:cTn id="12" dur="2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1" build="allAtOnce"/>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6309359"/>
            <a:ext cx="24479250" cy="4421822"/>
          </a:xfrm>
          <a:prstGeom prst="rect">
            <a:avLst/>
          </a:prstGeom>
        </p:spPr>
        <p:txBody>
          <a:bodyPr>
            <a:noAutofit/>
          </a:bodyPr>
          <a:lstStyle/>
          <a:p>
            <a:pPr algn="l"/>
            <a:r>
              <a:rPr lang="it-IT" sz="12000" dirty="0">
                <a:solidFill>
                  <a:schemeClr val="bg1"/>
                </a:solidFill>
                <a:latin typeface="Bahnschrift bold" panose="020B0502040204020203" pitchFamily="34" charset="0"/>
              </a:rPr>
              <a:t>L'integrazione europea nel 2007: Bulgaria e Romania</a:t>
            </a:r>
          </a:p>
        </p:txBody>
      </p:sp>
      <p:sp>
        <p:nvSpPr>
          <p:cNvPr id="7" name="Titolo">
            <a:extLst>
              <a:ext uri="{FF2B5EF4-FFF2-40B4-BE49-F238E27FC236}">
                <a16:creationId xmlns:a16="http://schemas.microsoft.com/office/drawing/2014/main" id="{C7DE3D9B-5C22-1E33-B3D2-8C014BDF9022}"/>
              </a:ext>
            </a:extLst>
          </p:cNvPr>
          <p:cNvSpPr txBox="1">
            <a:spLocks/>
          </p:cNvSpPr>
          <p:nvPr/>
        </p:nvSpPr>
        <p:spPr>
          <a:xfrm>
            <a:off x="518969" y="4649672"/>
            <a:ext cx="885363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Integrazione europea</a:t>
            </a:r>
          </a:p>
        </p:txBody>
      </p:sp>
      <p:sp>
        <p:nvSpPr>
          <p:cNvPr id="41" name="Data"/>
          <p:cNvSpPr txBox="1">
            <a:spLocks/>
          </p:cNvSpPr>
          <p:nvPr/>
        </p:nvSpPr>
        <p:spPr>
          <a:xfrm>
            <a:off x="529856" y="8015853"/>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it-IT" sz="12000" dirty="0">
                <a:solidFill>
                  <a:srgbClr val="243C7C"/>
                </a:solidFill>
                <a:latin typeface="Bahnschrift bold" panose="020B0502040204020203" pitchFamily="34" charset="0"/>
              </a:rPr>
              <a:t>2007</a:t>
            </a:r>
          </a:p>
        </p:txBody>
      </p:sp>
      <p:sp>
        <p:nvSpPr>
          <p:cNvPr id="42" name="Testo"/>
          <p:cNvSpPr/>
          <p:nvPr/>
        </p:nvSpPr>
        <p:spPr>
          <a:xfrm>
            <a:off x="546310" y="9535030"/>
            <a:ext cx="9207295" cy="954107"/>
          </a:xfrm>
          <a:prstGeom prst="rect">
            <a:avLst/>
          </a:prstGeom>
        </p:spPr>
        <p:txBody>
          <a:bodyPr wrap="square">
            <a:spAutoFit/>
          </a:bodyPr>
          <a:lstStyle/>
          <a:p>
            <a:r>
              <a:rPr lang="it-IT" sz="2800" dirty="0">
                <a:solidFill>
                  <a:schemeClr val="bg1"/>
                </a:solidFill>
                <a:latin typeface="Bahnschrift" panose="020B0502040204020203" pitchFamily="34" charset="0"/>
              </a:rPr>
              <a:t>Nel </a:t>
            </a:r>
            <a:r>
              <a:rPr lang="it-IT" sz="2800" b="1" dirty="0">
                <a:solidFill>
                  <a:schemeClr val="bg1"/>
                </a:solidFill>
                <a:latin typeface="Bahnschrift" panose="020B0502040204020203" pitchFamily="34" charset="0"/>
              </a:rPr>
              <a:t>2007</a:t>
            </a:r>
            <a:r>
              <a:rPr lang="it-IT" sz="2800" dirty="0">
                <a:solidFill>
                  <a:schemeClr val="bg1"/>
                </a:solidFill>
                <a:latin typeface="Bahnschrift" panose="020B0502040204020203" pitchFamily="34" charset="0"/>
              </a:rPr>
              <a:t> la </a:t>
            </a:r>
            <a:r>
              <a:rPr lang="it-IT" sz="2800" b="1" dirty="0">
                <a:solidFill>
                  <a:schemeClr val="bg1"/>
                </a:solidFill>
                <a:latin typeface="Bahnschrift" panose="020B0502040204020203" pitchFamily="34" charset="0"/>
              </a:rPr>
              <a:t>Bulgaria</a:t>
            </a:r>
            <a:r>
              <a:rPr lang="it-IT" sz="2800" dirty="0">
                <a:solidFill>
                  <a:schemeClr val="bg1"/>
                </a:solidFill>
                <a:latin typeface="Bahnschrift" panose="020B0502040204020203" pitchFamily="34" charset="0"/>
              </a:rPr>
              <a:t> e la </a:t>
            </a:r>
            <a:r>
              <a:rPr lang="it-IT" sz="2800" b="1" dirty="0">
                <a:solidFill>
                  <a:schemeClr val="bg1"/>
                </a:solidFill>
                <a:latin typeface="Bahnschrift" panose="020B0502040204020203" pitchFamily="34" charset="0"/>
              </a:rPr>
              <a:t>Romania</a:t>
            </a:r>
            <a:r>
              <a:rPr lang="it-IT" sz="2800" dirty="0">
                <a:solidFill>
                  <a:schemeClr val="bg1"/>
                </a:solidFill>
                <a:latin typeface="Bahnschrift" panose="020B0502040204020203" pitchFamily="34" charset="0"/>
              </a:rPr>
              <a:t> diventano Stati membri.</a:t>
            </a:r>
          </a:p>
        </p:txBody>
      </p:sp>
      <p:pic>
        <p:nvPicPr>
          <p:cNvPr id="43" name="Figura"/>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886" y="-81017"/>
            <a:ext cx="24319088" cy="13679487"/>
          </a:xfrm>
          <a:prstGeom prst="rect">
            <a:avLst/>
          </a:prstGeom>
        </p:spPr>
      </p:pic>
    </p:spTree>
    <p:extLst>
      <p:ext uri="{BB962C8B-B14F-4D97-AF65-F5344CB8AC3E}">
        <p14:creationId xmlns:p14="http://schemas.microsoft.com/office/powerpoint/2010/main" val="191921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1" nodeType="withEffect">
                                  <p:stCondLst>
                                    <p:cond delay="0"/>
                                  </p:stCondLst>
                                  <p:iterate type="lt">
                                    <p:tmPct val="0"/>
                                  </p:iterate>
                                  <p:childTnLst>
                                    <p:set>
                                      <p:cBhvr>
                                        <p:cTn id="6" dur="1" fill="hold">
                                          <p:stCondLst>
                                            <p:cond delay="0"/>
                                          </p:stCondLst>
                                        </p:cTn>
                                        <p:tgtEl>
                                          <p:spTgt spid="41">
                                            <p:txEl>
                                              <p:pRg st="0" end="0"/>
                                            </p:txEl>
                                          </p:spTgt>
                                        </p:tgtEl>
                                        <p:attrNameLst>
                                          <p:attrName>style.visibility</p:attrName>
                                        </p:attrNameLst>
                                      </p:cBhvr>
                                      <p:to>
                                        <p:strVal val="visible"/>
                                      </p:to>
                                    </p:set>
                                    <p:animEffect transition="in" filter="barn(inVertical)">
                                      <p:cBhvr>
                                        <p:cTn id="7" dur="300"/>
                                        <p:tgtEl>
                                          <p:spTgt spid="41">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200" fill="hold"/>
                                        <p:tgtEl>
                                          <p:spTgt spid="42"/>
                                        </p:tgtEl>
                                        <p:attrNameLst>
                                          <p:attrName>ppt_x</p:attrName>
                                        </p:attrNameLst>
                                      </p:cBhvr>
                                      <p:tavLst>
                                        <p:tav tm="0">
                                          <p:val>
                                            <p:strVal val="#ppt_x"/>
                                          </p:val>
                                        </p:tav>
                                        <p:tav tm="100000">
                                          <p:val>
                                            <p:strVal val="#ppt_x"/>
                                          </p:val>
                                        </p:tav>
                                      </p:tavLst>
                                    </p:anim>
                                    <p:anim calcmode="lin" valueType="num">
                                      <p:cBhvr additive="base">
                                        <p:cTn id="12" dur="2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1" build="allAtOnce"/>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5852160"/>
            <a:ext cx="24479250" cy="3928110"/>
          </a:xfrm>
          <a:prstGeom prst="rect">
            <a:avLst/>
          </a:prstGeom>
        </p:spPr>
        <p:txBody>
          <a:bodyPr>
            <a:noAutofit/>
          </a:bodyPr>
          <a:lstStyle/>
          <a:p>
            <a:pPr algn="l"/>
            <a:r>
              <a:rPr lang="it-IT" sz="12000" dirty="0">
                <a:solidFill>
                  <a:schemeClr val="bg1"/>
                </a:solidFill>
                <a:latin typeface="Bahnschrift bold" panose="020B0502040204020203" pitchFamily="34" charset="0"/>
              </a:rPr>
              <a:t>L'integrazione europea nel 2013: la Croazia aderisce all'UE</a:t>
            </a:r>
          </a:p>
        </p:txBody>
      </p:sp>
      <p:sp>
        <p:nvSpPr>
          <p:cNvPr id="3" name="Titolo">
            <a:extLst>
              <a:ext uri="{FF2B5EF4-FFF2-40B4-BE49-F238E27FC236}">
                <a16:creationId xmlns:a16="http://schemas.microsoft.com/office/drawing/2014/main" id="{C459A95A-48C6-A64C-FB33-3334ED465080}"/>
              </a:ext>
            </a:extLst>
          </p:cNvPr>
          <p:cNvSpPr txBox="1">
            <a:spLocks/>
          </p:cNvSpPr>
          <p:nvPr/>
        </p:nvSpPr>
        <p:spPr>
          <a:xfrm>
            <a:off x="518968" y="4649672"/>
            <a:ext cx="9765021"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Integrazione europea</a:t>
            </a:r>
          </a:p>
        </p:txBody>
      </p:sp>
      <p:sp>
        <p:nvSpPr>
          <p:cNvPr id="44" name="Data"/>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it-IT" sz="12000" dirty="0">
                <a:solidFill>
                  <a:srgbClr val="243C7C"/>
                </a:solidFill>
                <a:latin typeface="Bahnschrift bold" panose="020B0502040204020203" pitchFamily="34" charset="0"/>
              </a:rPr>
              <a:t>2013</a:t>
            </a:r>
          </a:p>
        </p:txBody>
      </p:sp>
      <p:sp>
        <p:nvSpPr>
          <p:cNvPr id="45" name="Testo"/>
          <p:cNvSpPr/>
          <p:nvPr/>
        </p:nvSpPr>
        <p:spPr>
          <a:xfrm>
            <a:off x="535425" y="9497251"/>
            <a:ext cx="9765022" cy="954107"/>
          </a:xfrm>
          <a:prstGeom prst="rect">
            <a:avLst/>
          </a:prstGeom>
        </p:spPr>
        <p:txBody>
          <a:bodyPr wrap="square">
            <a:spAutoFit/>
          </a:bodyPr>
          <a:lstStyle/>
          <a:p>
            <a:r>
              <a:rPr lang="it-IT" sz="2800" dirty="0">
                <a:solidFill>
                  <a:schemeClr val="bg1"/>
                </a:solidFill>
                <a:latin typeface="Bahnschrift" panose="020B0502040204020203" pitchFamily="34" charset="0"/>
              </a:rPr>
              <a:t>Nel </a:t>
            </a:r>
            <a:r>
              <a:rPr lang="it-IT" sz="2800" b="1" dirty="0">
                <a:solidFill>
                  <a:schemeClr val="bg1"/>
                </a:solidFill>
                <a:latin typeface="Bahnschrift" panose="020B0502040204020203" pitchFamily="34" charset="0"/>
              </a:rPr>
              <a:t>2013 la Croazia </a:t>
            </a:r>
            <a:r>
              <a:rPr lang="it-IT" sz="2800" dirty="0">
                <a:solidFill>
                  <a:schemeClr val="bg1"/>
                </a:solidFill>
                <a:latin typeface="Bahnschrift" panose="020B0502040204020203" pitchFamily="34" charset="0"/>
              </a:rPr>
              <a:t>diventa il paese di più recente adesione all'Unione.</a:t>
            </a:r>
          </a:p>
        </p:txBody>
      </p:sp>
      <p:pic>
        <p:nvPicPr>
          <p:cNvPr id="4" name="Illustration">
            <a:extLst>
              <a:ext uri="{FF2B5EF4-FFF2-40B4-BE49-F238E27FC236}">
                <a16:creationId xmlns:a16="http://schemas.microsoft.com/office/drawing/2014/main" id="{DB55867A-597A-701E-CB40-FCEB0068FBC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582002" y="-82197"/>
            <a:ext cx="24319088" cy="13679487"/>
          </a:xfrm>
          <a:prstGeom prst="rect">
            <a:avLst/>
          </a:prstGeom>
        </p:spPr>
      </p:pic>
    </p:spTree>
    <p:extLst>
      <p:ext uri="{BB962C8B-B14F-4D97-AF65-F5344CB8AC3E}">
        <p14:creationId xmlns:p14="http://schemas.microsoft.com/office/powerpoint/2010/main" val="1659772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iterate type="lt">
                                    <p:tmPct val="0"/>
                                  </p:iterate>
                                  <p:childTnLst>
                                    <p:set>
                                      <p:cBhvr>
                                        <p:cTn id="6" dur="1" fill="hold">
                                          <p:stCondLst>
                                            <p:cond delay="0"/>
                                          </p:stCondLst>
                                        </p:cTn>
                                        <p:tgtEl>
                                          <p:spTgt spid="44">
                                            <p:txEl>
                                              <p:pRg st="0" end="0"/>
                                            </p:txEl>
                                          </p:spTgt>
                                        </p:tgtEl>
                                        <p:attrNameLst>
                                          <p:attrName>style.visibility</p:attrName>
                                        </p:attrNameLst>
                                      </p:cBhvr>
                                      <p:to>
                                        <p:strVal val="visible"/>
                                      </p:to>
                                    </p:set>
                                    <p:animEffect transition="in" filter="barn(inVertical)">
                                      <p:cBhvr>
                                        <p:cTn id="7" dur="300"/>
                                        <p:tgtEl>
                                          <p:spTgt spid="44">
                                            <p:txEl>
                                              <p:pRg st="0" end="0"/>
                                            </p:txEl>
                                          </p:spTgt>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200" fill="hold"/>
                                        <p:tgtEl>
                                          <p:spTgt spid="45"/>
                                        </p:tgtEl>
                                        <p:attrNameLst>
                                          <p:attrName>ppt_x</p:attrName>
                                        </p:attrNameLst>
                                      </p:cBhvr>
                                      <p:tavLst>
                                        <p:tav tm="0">
                                          <p:val>
                                            <p:strVal val="#ppt_x"/>
                                          </p:val>
                                        </p:tav>
                                        <p:tav tm="100000">
                                          <p:val>
                                            <p:strVal val="#ppt_x"/>
                                          </p:val>
                                        </p:tav>
                                      </p:tavLst>
                                    </p:anim>
                                    <p:anim calcmode="lin" valueType="num">
                                      <p:cBhvr additive="base">
                                        <p:cTn id="12" dur="2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allAtOnce"/>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della slide">
            <a:extLst>
              <a:ext uri="{FF2B5EF4-FFF2-40B4-BE49-F238E27FC236}">
                <a16:creationId xmlns:a16="http://schemas.microsoft.com/office/drawing/2014/main" id="{C7FA6861-0506-1BAA-A052-94E535080F0E}"/>
              </a:ext>
            </a:extLst>
          </p:cNvPr>
          <p:cNvSpPr>
            <a:spLocks noGrp="1"/>
          </p:cNvSpPr>
          <p:nvPr>
            <p:ph type="ctrTitle" idx="4294967295"/>
          </p:nvPr>
        </p:nvSpPr>
        <p:spPr>
          <a:xfrm>
            <a:off x="0" y="-4762500"/>
            <a:ext cx="18361025" cy="2214562"/>
          </a:xfrm>
          <a:prstGeom prst="rect">
            <a:avLst/>
          </a:prstGeom>
        </p:spPr>
        <p:txBody>
          <a:bodyPr vert="horz" lIns="91440" tIns="45720" rIns="91440" bIns="45720" rtlCol="0" anchor="b">
            <a:normAutofit/>
          </a:bodyPr>
          <a:lstStyle/>
          <a:p>
            <a:r>
              <a:rPr lang="it-IT" dirty="0"/>
              <a:t>L'euro e la zona euro</a:t>
            </a:r>
          </a:p>
        </p:txBody>
      </p:sp>
      <p:sp>
        <p:nvSpPr>
          <p:cNvPr id="47" name="Titolo"/>
          <p:cNvSpPr txBox="1">
            <a:spLocks/>
          </p:cNvSpPr>
          <p:nvPr/>
        </p:nvSpPr>
        <p:spPr>
          <a:xfrm>
            <a:off x="547784" y="4255986"/>
            <a:ext cx="7976194" cy="4695276"/>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L'euro e la zona euro</a:t>
            </a:r>
          </a:p>
        </p:txBody>
      </p:sp>
      <p:sp>
        <p:nvSpPr>
          <p:cNvPr id="48" name="Testo"/>
          <p:cNvSpPr/>
          <p:nvPr/>
        </p:nvSpPr>
        <p:spPr>
          <a:xfrm>
            <a:off x="526461" y="9470991"/>
            <a:ext cx="9773986" cy="954107"/>
          </a:xfrm>
          <a:prstGeom prst="rect">
            <a:avLst/>
          </a:prstGeom>
        </p:spPr>
        <p:txBody>
          <a:bodyPr wrap="square">
            <a:spAutoFit/>
          </a:bodyPr>
          <a:lstStyle/>
          <a:p>
            <a:r>
              <a:rPr lang="it-IT" sz="2800" dirty="0">
                <a:solidFill>
                  <a:schemeClr val="bg1"/>
                </a:solidFill>
                <a:latin typeface="Bahnschrift" panose="020B0502040204020203" pitchFamily="34" charset="0"/>
              </a:rPr>
              <a:t>L'euro è la moneta ufficiale </a:t>
            </a:r>
            <a:r>
              <a:rPr lang="it-IT" sz="2800" b="1" dirty="0">
                <a:solidFill>
                  <a:schemeClr val="bg1"/>
                </a:solidFill>
                <a:latin typeface="Bahnschrift" panose="020B0502040204020203" pitchFamily="34" charset="0"/>
              </a:rPr>
              <a:t>dei 20 paesi dell'UE </a:t>
            </a:r>
            <a:r>
              <a:rPr lang="it-IT" sz="2800" dirty="0">
                <a:solidFill>
                  <a:schemeClr val="bg1"/>
                </a:solidFill>
                <a:latin typeface="Bahnschrift" panose="020B0502040204020203" pitchFamily="34" charset="0"/>
              </a:rPr>
              <a:t>che compongono l'area dell'euro, nota anche come zona euro.</a:t>
            </a:r>
          </a:p>
        </p:txBody>
      </p:sp>
      <p:pic>
        <p:nvPicPr>
          <p:cNvPr id="49" name="Figura"/>
          <p:cNvPicPr>
            <a:picLocks noChangeAspect="1"/>
          </p:cNvPicPr>
          <p:nvPr/>
        </p:nvPicPr>
        <p:blipFill>
          <a:blip r:embed="rId3">
            <a:extLst>
              <a:ext uri="{28A0092B-C50C-407E-A947-70E740481C1C}">
                <a14:useLocalDpi xmlns:a14="http://schemas.microsoft.com/office/drawing/2010/main" val="0"/>
              </a:ext>
            </a:extLst>
          </a:blip>
          <a:srcRect/>
          <a:stretch/>
        </p:blipFill>
        <p:spPr>
          <a:xfrm>
            <a:off x="1962350" y="554086"/>
            <a:ext cx="23073210" cy="12978680"/>
          </a:xfrm>
          <a:prstGeom prst="rect">
            <a:avLst/>
          </a:prstGeom>
        </p:spPr>
      </p:pic>
    </p:spTree>
    <p:extLst>
      <p:ext uri="{BB962C8B-B14F-4D97-AF65-F5344CB8AC3E}">
        <p14:creationId xmlns:p14="http://schemas.microsoft.com/office/powerpoint/2010/main" val="173726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a:extLst>
              <a:ext uri="{FF2B5EF4-FFF2-40B4-BE49-F238E27FC236}">
                <a16:creationId xmlns:a16="http://schemas.microsoft.com/office/drawing/2014/main" id="{25810E57-50F5-C80B-5EC8-263BE3E68C52}"/>
              </a:ext>
            </a:extLst>
          </p:cNvPr>
          <p:cNvSpPr>
            <a:spLocks noGrp="1"/>
          </p:cNvSpPr>
          <p:nvPr>
            <p:ph type="ctrTitle" idx="4294967295"/>
          </p:nvPr>
        </p:nvSpPr>
        <p:spPr>
          <a:xfrm>
            <a:off x="0" y="-4762500"/>
            <a:ext cx="18361025" cy="2312987"/>
          </a:xfrm>
          <a:prstGeom prst="rect">
            <a:avLst/>
          </a:prstGeom>
        </p:spPr>
        <p:txBody>
          <a:bodyPr vert="horz" lIns="91440" tIns="45720" rIns="91440" bIns="45720" rtlCol="0" anchor="b">
            <a:normAutofit/>
          </a:bodyPr>
          <a:lstStyle/>
          <a:p>
            <a:r>
              <a:rPr lang="it-IT" dirty="0"/>
              <a:t>Allargamento dell'UE</a:t>
            </a:r>
          </a:p>
        </p:txBody>
      </p:sp>
      <p:sp>
        <p:nvSpPr>
          <p:cNvPr id="47" name="Titolo"/>
          <p:cNvSpPr txBox="1">
            <a:spLocks/>
          </p:cNvSpPr>
          <p:nvPr/>
        </p:nvSpPr>
        <p:spPr>
          <a:xfrm>
            <a:off x="584359" y="4807625"/>
            <a:ext cx="9752664"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Allargamento dell'UE</a:t>
            </a:r>
          </a:p>
        </p:txBody>
      </p:sp>
      <p:sp>
        <p:nvSpPr>
          <p:cNvPr id="48" name="Testo"/>
          <p:cNvSpPr/>
          <p:nvPr/>
        </p:nvSpPr>
        <p:spPr>
          <a:xfrm>
            <a:off x="563037" y="8224795"/>
            <a:ext cx="9773986" cy="1384995"/>
          </a:xfrm>
          <a:prstGeom prst="rect">
            <a:avLst/>
          </a:prstGeom>
        </p:spPr>
        <p:txBody>
          <a:bodyPr wrap="square">
            <a:spAutoFit/>
          </a:bodyPr>
          <a:lstStyle/>
          <a:p>
            <a:r>
              <a:rPr lang="it-IT" sz="2800" dirty="0">
                <a:solidFill>
                  <a:schemeClr val="bg1"/>
                </a:solidFill>
                <a:latin typeface="Bahnschrift" panose="020B0502040204020203" pitchFamily="34" charset="0"/>
              </a:rPr>
              <a:t>Qualsiasi </a:t>
            </a:r>
            <a:r>
              <a:rPr lang="it-IT" sz="2800" b="1" dirty="0">
                <a:solidFill>
                  <a:schemeClr val="bg1"/>
                </a:solidFill>
                <a:latin typeface="Bahnschrift" panose="020B0502040204020203" pitchFamily="34" charset="0"/>
              </a:rPr>
              <a:t>paese europeo </a:t>
            </a:r>
            <a:r>
              <a:rPr lang="it-IT" sz="2800" dirty="0">
                <a:solidFill>
                  <a:schemeClr val="bg1"/>
                </a:solidFill>
                <a:latin typeface="Bahnschrift" panose="020B0502040204020203" pitchFamily="34" charset="0"/>
              </a:rPr>
              <a:t>può candidarsi all'adesione a condizione che </a:t>
            </a:r>
            <a:r>
              <a:rPr lang="it-IT" sz="2800" b="1" dirty="0">
                <a:solidFill>
                  <a:schemeClr val="bg1"/>
                </a:solidFill>
                <a:latin typeface="Bahnschrift" panose="020B0502040204020203" pitchFamily="34" charset="0"/>
              </a:rPr>
              <a:t>rispetti i valori democratici dell'UE </a:t>
            </a:r>
            <a:r>
              <a:rPr lang="it-IT" sz="2800" dirty="0">
                <a:solidFill>
                  <a:schemeClr val="bg1"/>
                </a:solidFill>
                <a:latin typeface="Bahnschrift" panose="020B0502040204020203" pitchFamily="34" charset="0"/>
              </a:rPr>
              <a:t>e si impegni a promuoverli.</a:t>
            </a:r>
          </a:p>
        </p:txBody>
      </p:sp>
    </p:spTree>
    <p:extLst>
      <p:ext uri="{BB962C8B-B14F-4D97-AF65-F5344CB8AC3E}">
        <p14:creationId xmlns:p14="http://schemas.microsoft.com/office/powerpoint/2010/main" val="269921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della slide">
            <a:extLst>
              <a:ext uri="{FF2B5EF4-FFF2-40B4-BE49-F238E27FC236}">
                <a16:creationId xmlns:a16="http://schemas.microsoft.com/office/drawing/2014/main" id="{C0E1E017-C529-5A88-4FF7-A9CCD3493798}"/>
              </a:ext>
            </a:extLst>
          </p:cNvPr>
          <p:cNvSpPr>
            <a:spLocks noGrp="1"/>
          </p:cNvSpPr>
          <p:nvPr>
            <p:ph type="ctrTitle" idx="4294967295"/>
          </p:nvPr>
        </p:nvSpPr>
        <p:spPr>
          <a:xfrm>
            <a:off x="0" y="-4762500"/>
            <a:ext cx="18361025" cy="2346325"/>
          </a:xfrm>
          <a:prstGeom prst="rect">
            <a:avLst/>
          </a:prstGeom>
        </p:spPr>
        <p:txBody>
          <a:bodyPr vert="horz" lIns="91440" tIns="45720" rIns="91440" bIns="45720" rtlCol="0" anchor="b">
            <a:normAutofit/>
          </a:bodyPr>
          <a:lstStyle/>
          <a:p>
            <a:r>
              <a:rPr lang="it-IT" dirty="0"/>
              <a:t>Paesi candidati</a:t>
            </a:r>
          </a:p>
        </p:txBody>
      </p:sp>
      <p:sp>
        <p:nvSpPr>
          <p:cNvPr id="11" name="Titolo" descr="Map of candidate countries">
            <a:extLst>
              <a:ext uri="{C183D7F6-B498-43B3-948B-1728B52AA6E4}">
                <adec:decorative xmlns:adec="http://schemas.microsoft.com/office/drawing/2017/decorative" val="0"/>
              </a:ext>
            </a:extLst>
          </p:cNvPr>
          <p:cNvSpPr txBox="1">
            <a:spLocks/>
          </p:cNvSpPr>
          <p:nvPr/>
        </p:nvSpPr>
        <p:spPr>
          <a:xfrm>
            <a:off x="548233" y="2877124"/>
            <a:ext cx="6995567" cy="3962620"/>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Paesi candidati</a:t>
            </a:r>
          </a:p>
        </p:txBody>
      </p:sp>
      <p:sp>
        <p:nvSpPr>
          <p:cNvPr id="18" name="Testo"/>
          <p:cNvSpPr/>
          <p:nvPr/>
        </p:nvSpPr>
        <p:spPr>
          <a:xfrm>
            <a:off x="548233" y="7262934"/>
            <a:ext cx="9773986" cy="3970318"/>
          </a:xfrm>
          <a:prstGeom prst="rect">
            <a:avLst/>
          </a:prstGeom>
        </p:spPr>
        <p:txBody>
          <a:bodyPr wrap="square">
            <a:spAutoFit/>
          </a:bodyPr>
          <a:lstStyle/>
          <a:p>
            <a:r>
              <a:rPr lang="it-IT" sz="2800" dirty="0">
                <a:solidFill>
                  <a:schemeClr val="bg1"/>
                </a:solidFill>
                <a:latin typeface="Bahnschrift" panose="020B0502040204020203" pitchFamily="34" charset="0"/>
              </a:rPr>
              <a:t>•	Albania</a:t>
            </a:r>
          </a:p>
          <a:p>
            <a:r>
              <a:rPr lang="it-IT" sz="2800" dirty="0">
                <a:solidFill>
                  <a:schemeClr val="bg1"/>
                </a:solidFill>
                <a:latin typeface="Bahnschrift" panose="020B0502040204020203" pitchFamily="34" charset="0"/>
              </a:rPr>
              <a:t>•	Bosnia-Erzegovina</a:t>
            </a:r>
          </a:p>
          <a:p>
            <a:r>
              <a:rPr lang="it-IT" sz="2800" dirty="0">
                <a:solidFill>
                  <a:schemeClr val="bg1"/>
                </a:solidFill>
                <a:latin typeface="Bahnschrift" panose="020B0502040204020203" pitchFamily="34" charset="0"/>
              </a:rPr>
              <a:t>•	Moldova</a:t>
            </a:r>
          </a:p>
          <a:p>
            <a:r>
              <a:rPr lang="it-IT" sz="2800" dirty="0">
                <a:solidFill>
                  <a:schemeClr val="bg1"/>
                </a:solidFill>
                <a:latin typeface="Bahnschrift" panose="020B0502040204020203" pitchFamily="34" charset="0"/>
              </a:rPr>
              <a:t>•	Repubblica di Macedonia del Nord</a:t>
            </a:r>
          </a:p>
          <a:p>
            <a:r>
              <a:rPr lang="it-IT" sz="2800" dirty="0">
                <a:solidFill>
                  <a:schemeClr val="bg1"/>
                </a:solidFill>
                <a:latin typeface="Bahnschrift" panose="020B0502040204020203" pitchFamily="34" charset="0"/>
              </a:rPr>
              <a:t>•	Montenegro</a:t>
            </a:r>
          </a:p>
          <a:p>
            <a:r>
              <a:rPr lang="it-IT" sz="2800" dirty="0">
                <a:solidFill>
                  <a:schemeClr val="bg1"/>
                </a:solidFill>
                <a:latin typeface="Bahnschrift" panose="020B0502040204020203" pitchFamily="34" charset="0"/>
              </a:rPr>
              <a:t>•	Serbia</a:t>
            </a:r>
          </a:p>
          <a:p>
            <a:r>
              <a:rPr lang="it-IT" sz="2800" dirty="0">
                <a:solidFill>
                  <a:schemeClr val="bg1"/>
                </a:solidFill>
                <a:latin typeface="Bahnschrift" panose="020B0502040204020203" pitchFamily="34" charset="0"/>
              </a:rPr>
              <a:t>•	Turchia</a:t>
            </a:r>
          </a:p>
          <a:p>
            <a:r>
              <a:rPr lang="it-IT" sz="2800" dirty="0">
                <a:solidFill>
                  <a:schemeClr val="bg1"/>
                </a:solidFill>
                <a:latin typeface="Bahnschrift" panose="020B0502040204020203" pitchFamily="34" charset="0"/>
              </a:rPr>
              <a:t>•	Ucraina</a:t>
            </a:r>
          </a:p>
          <a:p>
            <a:pPr marL="457200" indent="-457200">
              <a:buFont typeface="Arial" panose="020B0604020202020204" pitchFamily="34" charset="0"/>
              <a:buChar char="•"/>
            </a:pPr>
            <a:r>
              <a:rPr lang="it-IT" sz="2800">
                <a:solidFill>
                  <a:schemeClr val="bg1"/>
                </a:solidFill>
                <a:latin typeface="Bahnschrift" panose="020B0502040204020203" pitchFamily="34" charset="0"/>
              </a:rPr>
              <a:t>Georgia</a:t>
            </a:r>
            <a:endParaRPr lang="en-150" sz="2800" dirty="0">
              <a:solidFill>
                <a:schemeClr val="bg1"/>
              </a:solidFill>
              <a:latin typeface="Bahnschrift" panose="020B0502040204020203" pitchFamily="34" charset="0"/>
            </a:endParaRPr>
          </a:p>
        </p:txBody>
      </p:sp>
      <p:pic>
        <p:nvPicPr>
          <p:cNvPr id="29" name="Illustrazione 1"/>
          <p:cNvPicPr>
            <a:picLocks noChangeAspect="1"/>
          </p:cNvPicPr>
          <p:nvPr/>
        </p:nvPicPr>
        <p:blipFill>
          <a:blip r:embed="rId3">
            <a:extLst>
              <a:ext uri="{28A0092B-C50C-407E-A947-70E740481C1C}">
                <a14:useLocalDpi xmlns:a14="http://schemas.microsoft.com/office/drawing/2010/main" val="0"/>
              </a:ext>
            </a:extLst>
          </a:blip>
          <a:srcRect/>
          <a:stretch/>
        </p:blipFill>
        <p:spPr>
          <a:xfrm>
            <a:off x="2599892" y="-97654"/>
            <a:ext cx="24319088" cy="13679487"/>
          </a:xfrm>
          <a:prstGeom prst="rect">
            <a:avLst/>
          </a:prstGeom>
        </p:spPr>
      </p:pic>
      <p:pic>
        <p:nvPicPr>
          <p:cNvPr id="2" name="Illustrazione 2" descr="Sulla stessa mappa: Bosnia-Erzegovina in evidenza.">
            <a:extLst>
              <a:ext uri="{FF2B5EF4-FFF2-40B4-BE49-F238E27FC236}">
                <a16:creationId xmlns:a16="http://schemas.microsoft.com/office/drawing/2014/main" id="{EB4D97EA-E8AB-69AD-03A3-A89D07356D77}"/>
              </a:ext>
            </a:extLst>
          </p:cNvPr>
          <p:cNvPicPr>
            <a:picLocks noChangeAspect="1"/>
          </p:cNvPicPr>
          <p:nvPr/>
        </p:nvPicPr>
        <p:blipFill rotWithShape="1">
          <a:blip r:embed="rId4">
            <a:extLst>
              <a:ext uri="{28A0092B-C50C-407E-A947-70E740481C1C}">
                <a14:useLocalDpi xmlns:a14="http://schemas.microsoft.com/office/drawing/2010/main" val="0"/>
              </a:ext>
            </a:extLst>
          </a:blip>
          <a:srcRect l="69179" r="25808"/>
          <a:stretch/>
        </p:blipFill>
        <p:spPr>
          <a:xfrm>
            <a:off x="17897889" y="-16645"/>
            <a:ext cx="1219200" cy="13679487"/>
          </a:xfrm>
          <a:prstGeom prst="rect">
            <a:avLst/>
          </a:prstGeom>
        </p:spPr>
      </p:pic>
    </p:spTree>
    <p:extLst>
      <p:ext uri="{BB962C8B-B14F-4D97-AF65-F5344CB8AC3E}">
        <p14:creationId xmlns:p14="http://schemas.microsoft.com/office/powerpoint/2010/main" val="21240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300"/>
                                        <p:tgtEl>
                                          <p:spTgt spid="11"/>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200" fill="hold"/>
                                        <p:tgtEl>
                                          <p:spTgt spid="18"/>
                                        </p:tgtEl>
                                        <p:attrNameLst>
                                          <p:attrName>ppt_x</p:attrName>
                                        </p:attrNameLst>
                                      </p:cBhvr>
                                      <p:tavLst>
                                        <p:tav tm="0">
                                          <p:val>
                                            <p:strVal val="#ppt_x"/>
                                          </p:val>
                                        </p:tav>
                                        <p:tav tm="100000">
                                          <p:val>
                                            <p:strVal val="#ppt_x"/>
                                          </p:val>
                                        </p:tav>
                                      </p:tavLst>
                                    </p:anim>
                                    <p:anim calcmode="lin" valueType="num">
                                      <p:cBhvr additive="base">
                                        <p:cTn id="12" dur="200" fill="hold"/>
                                        <p:tgtEl>
                                          <p:spTgt spid="18"/>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p:cNvSpPr>
            <a:spLocks noGrp="1"/>
          </p:cNvSpPr>
          <p:nvPr>
            <p:ph type="title" idx="4294967295"/>
          </p:nvPr>
        </p:nvSpPr>
        <p:spPr>
          <a:xfrm>
            <a:off x="622505" y="3454401"/>
            <a:ext cx="11617120" cy="4084880"/>
          </a:xfrm>
          <a:prstGeom prst="rect">
            <a:avLst/>
          </a:prstGeom>
        </p:spPr>
        <p:txBody>
          <a:bodyPr>
            <a:noAutofit/>
          </a:bodyPr>
          <a:lstStyle/>
          <a:p>
            <a:pPr>
              <a:lnSpc>
                <a:spcPct val="70000"/>
              </a:lnSpc>
            </a:pPr>
            <a:r>
              <a:rPr lang="it-IT" sz="9600" dirty="0">
                <a:solidFill>
                  <a:schemeClr val="bg1"/>
                </a:solidFill>
                <a:latin typeface="Bahnschrift bold" panose="020B0502040204020203" pitchFamily="34" charset="0"/>
              </a:rPr>
              <a:t>L'UE è un'unione economica e politica unica nel suo genere</a:t>
            </a:r>
            <a:endParaRPr lang="it-IT" sz="12000" dirty="0">
              <a:solidFill>
                <a:schemeClr val="bg1"/>
              </a:solidFill>
              <a:latin typeface="Bahnschrift bold" panose="020B0502040204020203" pitchFamily="34" charset="0"/>
            </a:endParaRPr>
          </a:p>
        </p:txBody>
      </p:sp>
      <p:sp>
        <p:nvSpPr>
          <p:cNvPr id="10" name="Contenuto 1"/>
          <p:cNvSpPr txBox="1"/>
          <p:nvPr/>
        </p:nvSpPr>
        <p:spPr>
          <a:xfrm>
            <a:off x="622505" y="7539280"/>
            <a:ext cx="4326826" cy="1354217"/>
          </a:xfrm>
          <a:prstGeom prst="rect">
            <a:avLst/>
          </a:prstGeom>
          <a:noFill/>
        </p:spPr>
        <p:txBody>
          <a:bodyPr wrap="none" rtlCol="0">
            <a:spAutoFit/>
          </a:bodyPr>
          <a:lstStyle/>
          <a:p>
            <a:r>
              <a:rPr lang="it-IT" sz="8200" dirty="0">
                <a:solidFill>
                  <a:srgbClr val="243C7C"/>
                </a:solidFill>
                <a:latin typeface="Bahnschrift bold" panose="020B0502040204020203" pitchFamily="34" charset="0"/>
              </a:rPr>
              <a:t>27 paesi </a:t>
            </a:r>
          </a:p>
        </p:txBody>
      </p:sp>
      <p:sp>
        <p:nvSpPr>
          <p:cNvPr id="12" name="Contenuto 2"/>
          <p:cNvSpPr txBox="1"/>
          <p:nvPr/>
        </p:nvSpPr>
        <p:spPr>
          <a:xfrm>
            <a:off x="497195" y="8686149"/>
            <a:ext cx="10881505" cy="1354217"/>
          </a:xfrm>
          <a:prstGeom prst="rect">
            <a:avLst/>
          </a:prstGeom>
          <a:noFill/>
        </p:spPr>
        <p:txBody>
          <a:bodyPr wrap="none" rtlCol="0">
            <a:spAutoFit/>
          </a:bodyPr>
          <a:lstStyle/>
          <a:p>
            <a:r>
              <a:rPr lang="it-IT" sz="8200" dirty="0">
                <a:solidFill>
                  <a:srgbClr val="243C7C"/>
                </a:solidFill>
                <a:latin typeface="Bahnschrift bold" panose="020B0502040204020203" pitchFamily="34" charset="0"/>
              </a:rPr>
              <a:t>447 milioni di persone </a:t>
            </a:r>
          </a:p>
        </p:txBody>
      </p:sp>
    </p:spTree>
    <p:extLst>
      <p:ext uri="{BB962C8B-B14F-4D97-AF65-F5344CB8AC3E}">
        <p14:creationId xmlns:p14="http://schemas.microsoft.com/office/powerpoint/2010/main" val="885171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childTnLst>
                                </p:cTn>
                              </p:par>
                            </p:childTnLst>
                          </p:cTn>
                        </p:par>
                        <p:par>
                          <p:cTn id="8" fill="hold">
                            <p:stCondLst>
                              <p:cond delay="300"/>
                            </p:stCondLst>
                            <p:childTnLst>
                              <p:par>
                                <p:cTn id="9" presetID="10" presetClass="entr" presetSubtype="0" fill="hold" grpId="1" nodeType="afterEffect">
                                  <p:stCondLst>
                                    <p:cond delay="0"/>
                                  </p:stCondLst>
                                  <p:iterate type="lt">
                                    <p:tmPct val="0"/>
                                  </p:iterate>
                                  <p:childTnLst>
                                    <p:set>
                                      <p:cBhvr>
                                        <p:cTn id="10" dur="1" fill="hold">
                                          <p:stCondLst>
                                            <p:cond delay="0"/>
                                          </p:stCondLst>
                                        </p:cTn>
                                        <p:tgtEl>
                                          <p:spTgt spid="10"/>
                                        </p:tgtEl>
                                        <p:attrNameLst>
                                          <p:attrName>style.visibility</p:attrName>
                                        </p:attrNameLst>
                                      </p:cBhvr>
                                      <p:to>
                                        <p:strVal val="visible"/>
                                      </p:to>
                                    </p:set>
                                    <p:animEffect transition="in" filter="fade">
                                      <p:cBhvr>
                                        <p:cTn id="11" dur="300"/>
                                        <p:tgtEl>
                                          <p:spTgt spid="10"/>
                                        </p:tgtEl>
                                      </p:cBhvr>
                                    </p:animEffect>
                                  </p:childTnLst>
                                </p:cTn>
                              </p:par>
                            </p:childTnLst>
                          </p:cTn>
                        </p:par>
                        <p:par>
                          <p:cTn id="12" fill="hold">
                            <p:stCondLst>
                              <p:cond delay="600"/>
                            </p:stCondLst>
                            <p:childTnLst>
                              <p:par>
                                <p:cTn id="13" presetID="10" presetClass="entr" presetSubtype="0" fill="hold" grpId="1" nodeType="afterEffect">
                                  <p:stCondLst>
                                    <p:cond delay="0"/>
                                  </p:stCondLst>
                                  <p:iterate type="lt">
                                    <p:tmPct val="0"/>
                                  </p:iterate>
                                  <p:childTnLst>
                                    <p:set>
                                      <p:cBhvr>
                                        <p:cTn id="14" dur="1" fill="hold">
                                          <p:stCondLst>
                                            <p:cond delay="0"/>
                                          </p:stCondLst>
                                        </p:cTn>
                                        <p:tgtEl>
                                          <p:spTgt spid="12"/>
                                        </p:tgtEl>
                                        <p:attrNameLst>
                                          <p:attrName>style.visibility</p:attrName>
                                        </p:attrNameLst>
                                      </p:cBhvr>
                                      <p:to>
                                        <p:strVal val="visible"/>
                                      </p:to>
                                    </p:set>
                                    <p:animEffect transition="in" filter="fade">
                                      <p:cBhvr>
                                        <p:cTn id="15" dur="2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1"/>
      <p:bldP spid="12"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della slide">
            <a:extLst>
              <a:ext uri="{FF2B5EF4-FFF2-40B4-BE49-F238E27FC236}">
                <a16:creationId xmlns:a16="http://schemas.microsoft.com/office/drawing/2014/main" id="{BBABCC39-2FB6-DE3A-0755-0D2A9B60BD48}"/>
              </a:ext>
            </a:extLst>
          </p:cNvPr>
          <p:cNvSpPr>
            <a:spLocks noGrp="1"/>
          </p:cNvSpPr>
          <p:nvPr>
            <p:ph type="ctrTitle" idx="4294967295"/>
          </p:nvPr>
        </p:nvSpPr>
        <p:spPr>
          <a:xfrm>
            <a:off x="0" y="-4762500"/>
            <a:ext cx="18361025" cy="2073275"/>
          </a:xfrm>
          <a:prstGeom prst="rect">
            <a:avLst/>
          </a:prstGeom>
        </p:spPr>
        <p:txBody>
          <a:bodyPr vert="horz" lIns="91440" tIns="45720" rIns="91440" bIns="45720" rtlCol="0" anchor="b">
            <a:normAutofit/>
          </a:bodyPr>
          <a:lstStyle/>
          <a:p>
            <a:r>
              <a:rPr lang="it-IT" dirty="0"/>
              <a:t>Paesi candidati potenziali</a:t>
            </a:r>
          </a:p>
        </p:txBody>
      </p:sp>
      <p:sp>
        <p:nvSpPr>
          <p:cNvPr id="20" name="Titolo">
            <a:extLst>
              <a:ext uri="{C183D7F6-B498-43B3-948B-1728B52AA6E4}">
                <adec:decorative xmlns:adec="http://schemas.microsoft.com/office/drawing/2017/decorative" val="0"/>
              </a:ext>
            </a:extLst>
          </p:cNvPr>
          <p:cNvSpPr txBox="1">
            <a:spLocks/>
          </p:cNvSpPr>
          <p:nvPr/>
        </p:nvSpPr>
        <p:spPr>
          <a:xfrm>
            <a:off x="526013" y="3867536"/>
            <a:ext cx="9151387" cy="32689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Potenziali candidati</a:t>
            </a:r>
          </a:p>
        </p:txBody>
      </p:sp>
      <p:sp>
        <p:nvSpPr>
          <p:cNvPr id="21" name="Testo"/>
          <p:cNvSpPr/>
          <p:nvPr/>
        </p:nvSpPr>
        <p:spPr>
          <a:xfrm>
            <a:off x="622505" y="7136455"/>
            <a:ext cx="9773986" cy="523220"/>
          </a:xfrm>
          <a:prstGeom prst="rect">
            <a:avLst/>
          </a:prstGeom>
        </p:spPr>
        <p:txBody>
          <a:bodyPr wrap="square">
            <a:spAutoFit/>
          </a:bodyPr>
          <a:lstStyle/>
          <a:p>
            <a:pPr marL="457200" lvl="0" indent="-457200">
              <a:buFont typeface="Arial" panose="020B0604020202020204" pitchFamily="34" charset="0"/>
              <a:buChar char="•"/>
            </a:pPr>
            <a:r>
              <a:rPr lang="it-IT" sz="2800" dirty="0">
                <a:solidFill>
                  <a:schemeClr val="bg1"/>
                </a:solidFill>
                <a:latin typeface="Bahnschrift" panose="020B0502040204020203" pitchFamily="34" charset="0"/>
              </a:rPr>
              <a:t>Kosovo*</a:t>
            </a:r>
          </a:p>
        </p:txBody>
      </p:sp>
      <p:sp>
        <p:nvSpPr>
          <p:cNvPr id="2" name="Nota"/>
          <p:cNvSpPr/>
          <p:nvPr/>
        </p:nvSpPr>
        <p:spPr>
          <a:xfrm>
            <a:off x="622505" y="11211022"/>
            <a:ext cx="7822975" cy="362215"/>
          </a:xfrm>
          <a:prstGeom prst="rect">
            <a:avLst/>
          </a:prstGeom>
        </p:spPr>
        <p:txBody>
          <a:bodyPr wrap="none">
            <a:spAutoFit/>
          </a:bodyPr>
          <a:lstStyle/>
          <a:p>
            <a:pPr>
              <a:lnSpc>
                <a:spcPct val="107000"/>
              </a:lnSpc>
              <a:spcAft>
                <a:spcPts val="800"/>
              </a:spcAft>
            </a:pPr>
            <a:r>
              <a:rPr lang="it-IT" dirty="0">
                <a:solidFill>
                  <a:schemeClr val="bg1"/>
                </a:solidFill>
                <a:latin typeface="Bahnschrift" panose="020B0502040204020203" pitchFamily="34" charset="0"/>
                <a:ea typeface="Calibri" panose="020F0502020204030204" pitchFamily="34" charset="0"/>
                <a:cs typeface="Times New Roman" panose="02020603050405020304" pitchFamily="18" charset="0"/>
              </a:rPr>
              <a:t>* Tale designazione lascia impregiudicate le posizioni riguardo allo status.</a:t>
            </a:r>
            <a:endParaRPr lang="en-150" dirty="0">
              <a:solidFill>
                <a:schemeClr val="bg1"/>
              </a:solidFill>
              <a:latin typeface="Bahnschrift" panose="020B0502040204020203" pitchFamily="34" charset="0"/>
              <a:ea typeface="Calibri" panose="020F0502020204030204" pitchFamily="34" charset="0"/>
              <a:cs typeface="Times New Roman" panose="02020603050405020304" pitchFamily="18" charset="0"/>
            </a:endParaRPr>
          </a:p>
        </p:txBody>
      </p:sp>
      <p:pic>
        <p:nvPicPr>
          <p:cNvPr id="4" name="Illustration">
            <a:extLst>
              <a:ext uri="{FF2B5EF4-FFF2-40B4-BE49-F238E27FC236}">
                <a16:creationId xmlns:a16="http://schemas.microsoft.com/office/drawing/2014/main" id="{142E2C80-13B2-37B7-6F14-DFF1DFBE80E7}"/>
              </a:ext>
            </a:extLst>
          </p:cNvPr>
          <p:cNvPicPr>
            <a:picLocks noChangeAspect="1"/>
          </p:cNvPicPr>
          <p:nvPr/>
        </p:nvPicPr>
        <p:blipFill>
          <a:blip r:embed="rId2">
            <a:extLst>
              <a:ext uri="{28A0092B-C50C-407E-A947-70E740481C1C}">
                <a14:useLocalDpi xmlns:a14="http://schemas.microsoft.com/office/drawing/2010/main" val="0"/>
              </a:ext>
            </a:extLst>
          </a:blip>
          <a:srcRect t="1835" b="1835"/>
          <a:stretch/>
        </p:blipFill>
        <p:spPr>
          <a:xfrm>
            <a:off x="2529700" y="-208726"/>
            <a:ext cx="24369887" cy="13679487"/>
          </a:xfrm>
          <a:prstGeom prst="rect">
            <a:avLst/>
          </a:prstGeom>
        </p:spPr>
      </p:pic>
    </p:spTree>
    <p:extLst>
      <p:ext uri="{BB962C8B-B14F-4D97-AF65-F5344CB8AC3E}">
        <p14:creationId xmlns:p14="http://schemas.microsoft.com/office/powerpoint/2010/main" val="1018426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300"/>
                                        <p:tgtEl>
                                          <p:spTgt spid="20"/>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00" fill="hold"/>
                                        <p:tgtEl>
                                          <p:spTgt spid="21"/>
                                        </p:tgtEl>
                                        <p:attrNameLst>
                                          <p:attrName>ppt_x</p:attrName>
                                        </p:attrNameLst>
                                      </p:cBhvr>
                                      <p:tavLst>
                                        <p:tav tm="0">
                                          <p:val>
                                            <p:strVal val="#ppt_x"/>
                                          </p:val>
                                        </p:tav>
                                        <p:tav tm="100000">
                                          <p:val>
                                            <p:strVal val="#ppt_x"/>
                                          </p:val>
                                        </p:tav>
                                      </p:tavLst>
                                    </p:anim>
                                    <p:anim calcmode="lin" valueType="num">
                                      <p:cBhvr additive="base">
                                        <p:cTn id="12" dur="200" fill="hold"/>
                                        <p:tgtEl>
                                          <p:spTgt spid="21"/>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a:extLst>
              <a:ext uri="{FF2B5EF4-FFF2-40B4-BE49-F238E27FC236}">
                <a16:creationId xmlns:a16="http://schemas.microsoft.com/office/drawing/2014/main" id="{AFE7F065-5A91-AAE1-2804-FAC47DF43F1C}"/>
              </a:ext>
            </a:extLst>
          </p:cNvPr>
          <p:cNvSpPr>
            <a:spLocks noGrp="1"/>
          </p:cNvSpPr>
          <p:nvPr>
            <p:ph type="ctrTitle" idx="4294967295"/>
          </p:nvPr>
        </p:nvSpPr>
        <p:spPr>
          <a:xfrm>
            <a:off x="0" y="-5243763"/>
            <a:ext cx="20848320" cy="3749675"/>
          </a:xfrm>
          <a:prstGeom prst="rect">
            <a:avLst/>
          </a:prstGeom>
        </p:spPr>
        <p:txBody>
          <a:bodyPr vert="horz" lIns="91440" tIns="45720" rIns="91440" bIns="45720" rtlCol="0" anchor="b">
            <a:normAutofit/>
          </a:bodyPr>
          <a:lstStyle/>
          <a:p>
            <a:r>
              <a:rPr lang="it-IT" sz="8000" dirty="0"/>
              <a:t>Brexit: l'accordo commerciale UE-Regno Unito</a:t>
            </a:r>
            <a:endParaRPr lang="en-150" sz="8000" dirty="0"/>
          </a:p>
        </p:txBody>
      </p:sp>
      <p:sp>
        <p:nvSpPr>
          <p:cNvPr id="47" name="Titolo"/>
          <p:cNvSpPr txBox="1">
            <a:spLocks/>
          </p:cNvSpPr>
          <p:nvPr/>
        </p:nvSpPr>
        <p:spPr>
          <a:xfrm>
            <a:off x="547784" y="4059077"/>
            <a:ext cx="8352376" cy="349751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In evidenza: </a:t>
            </a:r>
          </a:p>
          <a:p>
            <a:pPr algn="l"/>
            <a:r>
              <a:rPr lang="it-IT" sz="12000" dirty="0">
                <a:solidFill>
                  <a:schemeClr val="bg1"/>
                </a:solidFill>
                <a:latin typeface="Bahnschrift bold" panose="020B0502040204020203" pitchFamily="34" charset="0"/>
              </a:rPr>
              <a:t>Brexit</a:t>
            </a:r>
          </a:p>
        </p:txBody>
      </p:sp>
      <p:sp>
        <p:nvSpPr>
          <p:cNvPr id="12" name="Data"/>
          <p:cNvSpPr txBox="1">
            <a:spLocks/>
          </p:cNvSpPr>
          <p:nvPr/>
        </p:nvSpPr>
        <p:spPr>
          <a:xfrm>
            <a:off x="518971" y="8004968"/>
            <a:ext cx="3682926" cy="1150890"/>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it-IT" sz="12000" dirty="0">
                <a:solidFill>
                  <a:srgbClr val="243C7C"/>
                </a:solidFill>
                <a:latin typeface="Bahnschrift bold" panose="020B0502040204020203" pitchFamily="34" charset="0"/>
              </a:rPr>
              <a:t>2021</a:t>
            </a:r>
          </a:p>
        </p:txBody>
      </p:sp>
      <p:sp>
        <p:nvSpPr>
          <p:cNvPr id="48" name="Testo"/>
          <p:cNvSpPr/>
          <p:nvPr/>
        </p:nvSpPr>
        <p:spPr>
          <a:xfrm>
            <a:off x="526461" y="9470991"/>
            <a:ext cx="9773986" cy="1384995"/>
          </a:xfrm>
          <a:prstGeom prst="rect">
            <a:avLst/>
          </a:prstGeom>
        </p:spPr>
        <p:txBody>
          <a:bodyPr wrap="square">
            <a:spAutoFit/>
          </a:bodyPr>
          <a:lstStyle/>
          <a:p>
            <a:r>
              <a:rPr lang="it-IT" sz="2800" b="1" dirty="0">
                <a:solidFill>
                  <a:schemeClr val="bg1"/>
                </a:solidFill>
                <a:latin typeface="Bahnschrift" panose="020B0502040204020203" pitchFamily="34" charset="0"/>
              </a:rPr>
              <a:t>L'accordo sugli scambi e la cooperazione </a:t>
            </a:r>
            <a:r>
              <a:rPr lang="it-IT" sz="2800" dirty="0">
                <a:solidFill>
                  <a:schemeClr val="bg1"/>
                </a:solidFill>
                <a:latin typeface="Bahnschrift" panose="020B0502040204020203" pitchFamily="34" charset="0"/>
              </a:rPr>
              <a:t>concluso tra l'UE e il Regno Unito è applicabile in via provvisoria dal 1º gennaio 2021.</a:t>
            </a:r>
          </a:p>
        </p:txBody>
      </p:sp>
      <p:pic>
        <p:nvPicPr>
          <p:cNvPr id="3" name="Figura" descr="Una mappa dell'Europa con il Regno Unito in evidenz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1862" y="4287468"/>
            <a:ext cx="8579302" cy="4825857"/>
          </a:xfrm>
          <a:prstGeom prst="rect">
            <a:avLst/>
          </a:prstGeom>
        </p:spPr>
      </p:pic>
    </p:spTree>
    <p:extLst>
      <p:ext uri="{BB962C8B-B14F-4D97-AF65-F5344CB8AC3E}">
        <p14:creationId xmlns:p14="http://schemas.microsoft.com/office/powerpoint/2010/main" val="246645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300"/>
                                        <p:tgtEl>
                                          <p:spTgt spid="47"/>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200" fill="hold"/>
                                        <p:tgtEl>
                                          <p:spTgt spid="48"/>
                                        </p:tgtEl>
                                        <p:attrNameLst>
                                          <p:attrName>ppt_x</p:attrName>
                                        </p:attrNameLst>
                                      </p:cBhvr>
                                      <p:tavLst>
                                        <p:tav tm="0">
                                          <p:val>
                                            <p:strVal val="#ppt_x"/>
                                          </p:val>
                                        </p:tav>
                                        <p:tav tm="100000">
                                          <p:val>
                                            <p:strVal val="#ppt_x"/>
                                          </p:val>
                                        </p:tav>
                                      </p:tavLst>
                                    </p:anim>
                                    <p:anim calcmode="lin" valueType="num">
                                      <p:cBhvr additive="base">
                                        <p:cTn id="12" dur="200" fill="hold"/>
                                        <p:tgtEl>
                                          <p:spTgt spid="48"/>
                                        </p:tgtEl>
                                        <p:attrNameLst>
                                          <p:attrName>ppt_y</p:attrName>
                                        </p:attrNameLst>
                                      </p:cBhvr>
                                      <p:tavLst>
                                        <p:tav tm="0">
                                          <p:val>
                                            <p:strVal val="1+#ppt_h/2"/>
                                          </p:val>
                                        </p:tav>
                                        <p:tav tm="100000">
                                          <p:val>
                                            <p:strVal val="#ppt_y"/>
                                          </p:val>
                                        </p:tav>
                                      </p:tavLst>
                                    </p:anim>
                                  </p:childTnLst>
                                </p:cTn>
                              </p:par>
                              <p:par>
                                <p:cTn id="13" presetID="16" presetClass="entr" presetSubtype="21" fill="hold" grpId="0" nodeType="withEffect">
                                  <p:stCondLst>
                                    <p:cond delay="0"/>
                                  </p:stCondLst>
                                  <p:iterate type="lt">
                                    <p:tmPct val="0"/>
                                  </p:iterate>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barn(inVertical)">
                                      <p:cBhvr>
                                        <p:cTn id="15" dur="3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12" grpId="0" build="allAtOnce"/>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342472" y="-5069511"/>
            <a:ext cx="24117300" cy="3000375"/>
          </a:xfrm>
          <a:prstGeom prst="rect">
            <a:avLst/>
          </a:prstGeom>
        </p:spPr>
        <p:txBody>
          <a:bodyPr>
            <a:noAutofit/>
          </a:bodyPr>
          <a:lstStyle/>
          <a:p>
            <a:pPr algn="l"/>
            <a:r>
              <a:rPr lang="it-IT" sz="12000" dirty="0">
                <a:solidFill>
                  <a:schemeClr val="bg1"/>
                </a:solidFill>
                <a:latin typeface="Bahnschrift bold" panose="020B0502040204020203" pitchFamily="34" charset="0"/>
              </a:rPr>
              <a:t>Quiz - Quando è successo?</a:t>
            </a:r>
          </a:p>
        </p:txBody>
      </p:sp>
      <p:sp>
        <p:nvSpPr>
          <p:cNvPr id="8" name="Titolo">
            <a:extLst>
              <a:ext uri="{FF2B5EF4-FFF2-40B4-BE49-F238E27FC236}">
                <a16:creationId xmlns:a16="http://schemas.microsoft.com/office/drawing/2014/main" id="{6BD6BADB-1F96-E373-C9E5-09FF741ED72E}"/>
              </a:ext>
            </a:extLst>
          </p:cNvPr>
          <p:cNvSpPr txBox="1">
            <a:spLocks/>
          </p:cNvSpPr>
          <p:nvPr/>
        </p:nvSpPr>
        <p:spPr>
          <a:xfrm>
            <a:off x="449070" y="4523823"/>
            <a:ext cx="8786370" cy="3289147"/>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Quando è successo?</a:t>
            </a:r>
          </a:p>
        </p:txBody>
      </p:sp>
      <p:pic>
        <p:nvPicPr>
          <p:cNvPr id="28" name="Descrizione dei personaggi, set 2" descr="A woman and a man having a conversation, asking each other questions, and answering in tur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51" name="Domanda 1" descr="6 paesi europei decidono di creare una comunità per la gestione condivisa delle risorse del carbone e dell'acciaio, allo scopo di prevenire future corse agli armamenti e garantire la pace."/>
          <p:cNvGrpSpPr/>
          <p:nvPr/>
        </p:nvGrpSpPr>
        <p:grpSpPr>
          <a:xfrm>
            <a:off x="-896176" y="-91267"/>
            <a:ext cx="26185292"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5003564" y="2155206"/>
              <a:ext cx="4424276" cy="2456057"/>
            </a:xfrm>
            <a:prstGeom prst="rect">
              <a:avLst/>
            </a:prstGeom>
          </p:spPr>
          <p:txBody>
            <a:bodyPr wrap="square">
              <a:spAutoFit/>
            </a:bodyPr>
            <a:lstStyle/>
            <a:p>
              <a:pPr>
                <a:lnSpc>
                  <a:spcPct val="80000"/>
                </a:lnSpc>
              </a:pPr>
              <a:r>
                <a:rPr lang="it-IT" sz="3200" dirty="0">
                  <a:latin typeface="Bahnschrift SemiBold Condensed" panose="020B0502040204020203" pitchFamily="34" charset="0"/>
                </a:rPr>
                <a:t>6 paesi europei decidono di creare una comunità per la gestione condivisa delle risorse del carbone e dell'acciaio, allo scopo di prevenire future corse agli armamenti e garantire la pace.</a:t>
              </a:r>
            </a:p>
          </p:txBody>
        </p:sp>
      </p:grpSp>
      <p:grpSp>
        <p:nvGrpSpPr>
          <p:cNvPr id="59" name="Risposta 1" descr="1952"/>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bubble"/>
            <p:cNvSpPr/>
            <p:nvPr/>
          </p:nvSpPr>
          <p:spPr>
            <a:xfrm>
              <a:off x="15146426" y="5740612"/>
              <a:ext cx="3766069" cy="938719"/>
            </a:xfrm>
            <a:prstGeom prst="rect">
              <a:avLst/>
            </a:prstGeom>
          </p:spPr>
          <p:txBody>
            <a:bodyPr wrap="square">
              <a:spAutoFit/>
            </a:bodyPr>
            <a:lstStyle/>
            <a:p>
              <a:pPr algn="ctr"/>
              <a:r>
                <a:rPr lang="it-IT" sz="5500" dirty="0">
                  <a:latin typeface="Bahnschrift SemiBold Condensed" panose="020B0502040204020203" pitchFamily="34" charset="0"/>
                </a:rPr>
                <a:t>1952 </a:t>
              </a:r>
              <a:endParaRPr lang="it-IT" sz="5500" dirty="0">
                <a:latin typeface="Bahnschrift Light SemiCondensed" panose="020B0502040204020203" pitchFamily="34" charset="0"/>
              </a:endParaRPr>
            </a:p>
          </p:txBody>
        </p:sp>
      </p:grpSp>
      <p:grpSp>
        <p:nvGrpSpPr>
          <p:cNvPr id="7" name="Domanda 2" descr="Un periodo favorevole per l'economia, grazie al fatto che i paesi membri smettono di applicare dazi doganali nei rispettivi scambi commerciali. È inoltre concordato un controllo congiunto sulla produzione alimentare, in modo che vi sia abbastanza cibo per tutti in Europa."/>
          <p:cNvGrpSpPr/>
          <p:nvPr/>
        </p:nvGrpSpPr>
        <p:grpSpPr>
          <a:xfrm>
            <a:off x="8903844" y="-3855191"/>
            <a:ext cx="26185292" cy="13792702"/>
            <a:chOff x="8903844" y="-3855191"/>
            <a:chExt cx="26185292" cy="13792702"/>
          </a:xfrm>
        </p:grpSpPr>
        <p:pic>
          <p:nvPicPr>
            <p:cNvPr id="31"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4" name="text-bubble"/>
            <p:cNvSpPr/>
            <p:nvPr/>
          </p:nvSpPr>
          <p:spPr>
            <a:xfrm>
              <a:off x="14607435" y="5082962"/>
              <a:ext cx="4966095" cy="2505301"/>
            </a:xfrm>
            <a:prstGeom prst="rect">
              <a:avLst/>
            </a:prstGeom>
          </p:spPr>
          <p:txBody>
            <a:bodyPr wrap="square">
              <a:spAutoFit/>
            </a:bodyPr>
            <a:lstStyle/>
            <a:p>
              <a:pPr>
                <a:lnSpc>
                  <a:spcPct val="80000"/>
                </a:lnSpc>
              </a:pPr>
              <a:r>
                <a:rPr lang="it-IT" sz="2800" dirty="0">
                  <a:latin typeface="Bahnschrift SemiBold Condensed" panose="020B0502040204020203" pitchFamily="34" charset="0"/>
                </a:rPr>
                <a:t>Un periodo favorevole per l'economia, grazie al fatto che i paesi membri smettono di applicare dazi doganali nei rispettivi scambi commerciali. È inoltre concordato un controllo congiunto sulla produzione alimentare, in modo che vi sia abbastanza cibo per tutti in Europa. </a:t>
              </a:r>
              <a:endParaRPr lang="it-IT" sz="2800" dirty="0">
                <a:latin typeface="Bahnschrift Light SemiCondensed" panose="020B0502040204020203" pitchFamily="34" charset="0"/>
              </a:endParaRPr>
            </a:p>
          </p:txBody>
        </p:sp>
      </p:grpSp>
      <p:grpSp>
        <p:nvGrpSpPr>
          <p:cNvPr id="45" name="Risposta 2" descr="Gli anni Sessanta"/>
          <p:cNvGrpSpPr/>
          <p:nvPr/>
        </p:nvGrpSpPr>
        <p:grpSpPr>
          <a:xfrm>
            <a:off x="834940" y="400000"/>
            <a:ext cx="23793694" cy="11589906"/>
            <a:chOff x="834938" y="367341"/>
            <a:chExt cx="23793694" cy="11589906"/>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47" name="text-bubble"/>
            <p:cNvSpPr/>
            <p:nvPr/>
          </p:nvSpPr>
          <p:spPr>
            <a:xfrm>
              <a:off x="14749354" y="2913093"/>
              <a:ext cx="4866704" cy="830997"/>
            </a:xfrm>
            <a:prstGeom prst="rect">
              <a:avLst/>
            </a:prstGeom>
          </p:spPr>
          <p:txBody>
            <a:bodyPr wrap="square">
              <a:spAutoFit/>
            </a:bodyPr>
            <a:lstStyle/>
            <a:p>
              <a:pPr algn="ctr"/>
              <a:r>
                <a:rPr lang="it-IT" sz="4800" dirty="0">
                  <a:latin typeface="Bahnschrift SemiBold SemiConden" panose="020B0502040204020203" pitchFamily="34" charset="0"/>
                </a:rPr>
                <a:t>Gli anni Sessanta </a:t>
              </a:r>
              <a:endParaRPr lang="it-IT" sz="4800" dirty="0">
                <a:latin typeface="Bahnschrift SemiLight SemiConde" panose="020B0502040204020203" pitchFamily="34" charset="0"/>
              </a:endParaRPr>
            </a:p>
          </p:txBody>
        </p:sp>
      </p:grpSp>
      <p:grpSp>
        <p:nvGrpSpPr>
          <p:cNvPr id="50" name="Domanda 3" descr="L'Unione europea, ancora nota come Comunità europea, cresce e accoglie i primi nuovi membri: Danimarca, Irlanda e Regno Unito"/>
          <p:cNvGrpSpPr/>
          <p:nvPr/>
        </p:nvGrpSpPr>
        <p:grpSpPr>
          <a:xfrm>
            <a:off x="-880936" y="-76027"/>
            <a:ext cx="26185292" cy="13792702"/>
            <a:chOff x="834938" y="-240631"/>
            <a:chExt cx="23793694" cy="13792702"/>
          </a:xfrm>
        </p:grpSpPr>
        <p:pic>
          <p:nvPicPr>
            <p:cNvPr id="5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5" name="text-bubble"/>
            <p:cNvSpPr/>
            <p:nvPr/>
          </p:nvSpPr>
          <p:spPr>
            <a:xfrm>
              <a:off x="15003226" y="2499499"/>
              <a:ext cx="4424276" cy="1668149"/>
            </a:xfrm>
            <a:prstGeom prst="rect">
              <a:avLst/>
            </a:prstGeom>
          </p:spPr>
          <p:txBody>
            <a:bodyPr wrap="square">
              <a:spAutoFit/>
            </a:bodyPr>
            <a:lstStyle/>
            <a:p>
              <a:pPr>
                <a:lnSpc>
                  <a:spcPct val="80000"/>
                </a:lnSpc>
              </a:pPr>
              <a:r>
                <a:rPr lang="it-IT" sz="3200" dirty="0">
                  <a:latin typeface="Bahnschrift SemiBold Condensed" panose="020B0502040204020203" pitchFamily="34" charset="0"/>
                </a:rPr>
                <a:t>L'Unione europea, ancora nota come Comunità europea, cresce e accoglie i primi nuovi membri: Danimarca, Irlanda e Regno Unito.</a:t>
              </a:r>
            </a:p>
          </p:txBody>
        </p:sp>
      </p:grpSp>
      <p:grpSp>
        <p:nvGrpSpPr>
          <p:cNvPr id="56" name="Risposta 3" descr="Gli anni Settanta"/>
          <p:cNvGrpSpPr/>
          <p:nvPr/>
        </p:nvGrpSpPr>
        <p:grpSpPr>
          <a:xfrm>
            <a:off x="749293" y="-1849471"/>
            <a:ext cx="23106822" cy="12997588"/>
            <a:chOff x="742361" y="-1845252"/>
            <a:chExt cx="23106822" cy="12997588"/>
          </a:xfrm>
        </p:grpSpPr>
        <p:pic>
          <p:nvPicPr>
            <p:cNvPr id="57"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58" name="text-bubble"/>
            <p:cNvSpPr/>
            <p:nvPr/>
          </p:nvSpPr>
          <p:spPr>
            <a:xfrm>
              <a:off x="15143886" y="5391212"/>
              <a:ext cx="3766069" cy="1692771"/>
            </a:xfrm>
            <a:prstGeom prst="rect">
              <a:avLst/>
            </a:prstGeom>
          </p:spPr>
          <p:txBody>
            <a:bodyPr wrap="square">
              <a:spAutoFit/>
            </a:bodyPr>
            <a:lstStyle/>
            <a:p>
              <a:pPr algn="ctr"/>
              <a:r>
                <a:rPr lang="it-IT" sz="5200" dirty="0">
                  <a:latin typeface="Bahnschrift SemiBold Condensed" panose="020B0502040204020203" pitchFamily="34" charset="0"/>
                </a:rPr>
                <a:t>Gli anni Settanta</a:t>
              </a:r>
              <a:endParaRPr lang="it-IT" sz="5200" dirty="0">
                <a:latin typeface="Bahnschrift Light SemiCondensed" panose="020B0502040204020203" pitchFamily="34" charset="0"/>
              </a:endParaRPr>
            </a:p>
          </p:txBody>
        </p:sp>
      </p:grpSp>
      <p:grpSp>
        <p:nvGrpSpPr>
          <p:cNvPr id="62" name="Domanda 4" descr="Il decennio del crollo del comunismo in tutta Europa si conclude, in Germania, con la caduta del muro di Berlino."/>
          <p:cNvGrpSpPr/>
          <p:nvPr/>
        </p:nvGrpSpPr>
        <p:grpSpPr>
          <a:xfrm>
            <a:off x="8911281" y="-3836603"/>
            <a:ext cx="26185292" cy="13792702"/>
            <a:chOff x="8903844" y="-3855191"/>
            <a:chExt cx="26185292" cy="13792702"/>
          </a:xfrm>
        </p:grpSpPr>
        <p:pic>
          <p:nvPicPr>
            <p:cNvPr id="6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64" name="text-bubble"/>
            <p:cNvSpPr/>
            <p:nvPr/>
          </p:nvSpPr>
          <p:spPr>
            <a:xfrm>
              <a:off x="14774846" y="5354703"/>
              <a:ext cx="5014392" cy="1865126"/>
            </a:xfrm>
            <a:prstGeom prst="rect">
              <a:avLst/>
            </a:prstGeom>
          </p:spPr>
          <p:txBody>
            <a:bodyPr wrap="square">
              <a:spAutoFit/>
            </a:bodyPr>
            <a:lstStyle/>
            <a:p>
              <a:pPr>
                <a:lnSpc>
                  <a:spcPct val="80000"/>
                </a:lnSpc>
              </a:pPr>
              <a:r>
                <a:rPr lang="it-IT" sz="3600" dirty="0">
                  <a:latin typeface="Bahnschrift SemiBold Condensed" panose="020B0502040204020203" pitchFamily="34" charset="0"/>
                </a:rPr>
                <a:t>Il decennio del crollo del comunismo in tutta Europa si conclude, in Germania, con la caduta del muro di Berlino. </a:t>
              </a:r>
              <a:endParaRPr lang="it-IT" sz="3600" dirty="0">
                <a:latin typeface="Bahnschrift Light SemiCondensed" panose="020B0502040204020203" pitchFamily="34" charset="0"/>
              </a:endParaRPr>
            </a:p>
          </p:txBody>
        </p:sp>
      </p:grpSp>
      <p:grpSp>
        <p:nvGrpSpPr>
          <p:cNvPr id="65" name="Risposta 4" descr="Gli anni Ottanta"/>
          <p:cNvGrpSpPr/>
          <p:nvPr/>
        </p:nvGrpSpPr>
        <p:grpSpPr>
          <a:xfrm>
            <a:off x="842377" y="418588"/>
            <a:ext cx="23793694" cy="11589906"/>
            <a:chOff x="834938" y="367341"/>
            <a:chExt cx="23793694" cy="11589906"/>
          </a:xfrm>
        </p:grpSpPr>
        <p:pic>
          <p:nvPicPr>
            <p:cNvPr id="6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67" name="text-bubble"/>
            <p:cNvSpPr/>
            <p:nvPr/>
          </p:nvSpPr>
          <p:spPr>
            <a:xfrm>
              <a:off x="14749354" y="2913093"/>
              <a:ext cx="4866704" cy="830997"/>
            </a:xfrm>
            <a:prstGeom prst="rect">
              <a:avLst/>
            </a:prstGeom>
          </p:spPr>
          <p:txBody>
            <a:bodyPr wrap="square">
              <a:spAutoFit/>
            </a:bodyPr>
            <a:lstStyle/>
            <a:p>
              <a:pPr algn="ctr"/>
              <a:r>
                <a:rPr lang="it-IT" sz="4800" dirty="0">
                  <a:latin typeface="Bahnschrift SemiBold SemiConden" panose="020B0502040204020203" pitchFamily="34" charset="0"/>
                </a:rPr>
                <a:t>Gli anni Ottanta</a:t>
              </a:r>
              <a:endParaRPr lang="it-IT" sz="4800" dirty="0">
                <a:latin typeface="Bahnschrift SemiLight SemiConde" panose="020B0502040204020203" pitchFamily="34" charset="0"/>
              </a:endParaRPr>
            </a:p>
          </p:txBody>
        </p:sp>
      </p:grpSp>
      <p:grpSp>
        <p:nvGrpSpPr>
          <p:cNvPr id="6" name="Domanda 5" descr="In questi anni vengono gettate le basi per due dei maggiori successi dell'UE: la libera circolazione delle persone con l'accordo di Schengen e la creazione del mercato unico."/>
          <p:cNvGrpSpPr/>
          <p:nvPr/>
        </p:nvGrpSpPr>
        <p:grpSpPr>
          <a:xfrm>
            <a:off x="-892631" y="-87722"/>
            <a:ext cx="26185292" cy="13792702"/>
            <a:chOff x="-892631" y="-66457"/>
            <a:chExt cx="26185292" cy="13792702"/>
          </a:xfrm>
        </p:grpSpPr>
        <p:pic>
          <p:nvPicPr>
            <p:cNvPr id="2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3792702"/>
            </a:xfrm>
            <a:prstGeom prst="rect">
              <a:avLst/>
            </a:prstGeom>
          </p:spPr>
        </p:pic>
        <p:sp>
          <p:nvSpPr>
            <p:cNvPr id="37" name="text-bubble"/>
            <p:cNvSpPr/>
            <p:nvPr/>
          </p:nvSpPr>
          <p:spPr>
            <a:xfrm>
              <a:off x="14701756" y="2584582"/>
              <a:ext cx="4938508" cy="2062103"/>
            </a:xfrm>
            <a:prstGeom prst="rect">
              <a:avLst/>
            </a:prstGeom>
          </p:spPr>
          <p:txBody>
            <a:bodyPr wrap="square">
              <a:spAutoFit/>
            </a:bodyPr>
            <a:lstStyle/>
            <a:p>
              <a:pPr>
                <a:lnSpc>
                  <a:spcPct val="80000"/>
                </a:lnSpc>
              </a:pPr>
              <a:r>
                <a:rPr lang="it-IT" sz="3200" dirty="0">
                  <a:effectLst/>
                  <a:latin typeface="Bahnschrift SemiBold Condensed" panose="020B0502040204020203" pitchFamily="34" charset="0"/>
                  <a:ea typeface="Calibri" panose="020F0502020204030204" pitchFamily="34" charset="0"/>
                  <a:cs typeface="Calibri" panose="020F0502020204030204" pitchFamily="34" charset="0"/>
                </a:rPr>
                <a:t>In questi anni vengono gettate le basi per due dei maggiori successi dell'UE: la libera circolazione delle persone con l'accordo di Schengen e la creazione del mercato unico.</a:t>
              </a:r>
              <a:endParaRPr lang="en-IE" sz="3200" dirty="0">
                <a:effectLst/>
                <a:latin typeface="Bahnschrift SemiBold Condensed" panose="020B0502040204020203" pitchFamily="34" charset="0"/>
                <a:ea typeface="Calibri" panose="020F0502020204030204" pitchFamily="34" charset="0"/>
                <a:cs typeface="Times New Roman" panose="02020603050405020304" pitchFamily="18" charset="0"/>
              </a:endParaRPr>
            </a:p>
          </p:txBody>
        </p:sp>
      </p:grpSp>
      <p:grpSp>
        <p:nvGrpSpPr>
          <p:cNvPr id="38" name="Risposta 5" descr="Gli anni Novanta"/>
          <p:cNvGrpSpPr/>
          <p:nvPr/>
        </p:nvGrpSpPr>
        <p:grpSpPr>
          <a:xfrm>
            <a:off x="741856" y="-1845757"/>
            <a:ext cx="23106822" cy="12997588"/>
            <a:chOff x="742361" y="-1845252"/>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0" name="text-bubble"/>
            <p:cNvSpPr/>
            <p:nvPr/>
          </p:nvSpPr>
          <p:spPr>
            <a:xfrm>
              <a:off x="15146426" y="5707955"/>
              <a:ext cx="3766069" cy="892552"/>
            </a:xfrm>
            <a:prstGeom prst="rect">
              <a:avLst/>
            </a:prstGeom>
          </p:spPr>
          <p:txBody>
            <a:bodyPr wrap="square">
              <a:spAutoFit/>
            </a:bodyPr>
            <a:lstStyle/>
            <a:p>
              <a:pPr algn="ctr"/>
              <a:r>
                <a:rPr lang="it-IT" sz="5200" dirty="0">
                  <a:latin typeface="Bahnschrift SemiBold Condensed" panose="020B0502040204020203" pitchFamily="34" charset="0"/>
                </a:rPr>
                <a:t>Gli anni Novanta</a:t>
              </a:r>
              <a:endParaRPr lang="it-IT" sz="5200" dirty="0">
                <a:latin typeface="Bahnschrift Light SemiCondensed" panose="020B0502040204020203" pitchFamily="34" charset="0"/>
              </a:endParaRPr>
            </a:p>
          </p:txBody>
        </p:sp>
      </p:grpSp>
      <p:grpSp>
        <p:nvGrpSpPr>
          <p:cNvPr id="33" name="Domanda 6" descr="L'euro è ormai la moneta di molti europei. I paesi dell'UE iniziano a collaborare più strettamente per combattere la criminalità. Una crisi finanziaria colpisce l'economia globale e il trattato di Lisbona fornisce all'UE istituzioni moderne e metodi di lavoro più efficienti."/>
          <p:cNvGrpSpPr/>
          <p:nvPr/>
        </p:nvGrpSpPr>
        <p:grpSpPr>
          <a:xfrm>
            <a:off x="-885371" y="-80462"/>
            <a:ext cx="26185292" cy="13792702"/>
            <a:chOff x="-892631" y="-66457"/>
            <a:chExt cx="26185292" cy="13792702"/>
          </a:xfrm>
        </p:grpSpPr>
        <p:pic>
          <p:nvPicPr>
            <p:cNvPr id="34"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2631" y="-66457"/>
              <a:ext cx="26185292" cy="13792702"/>
            </a:xfrm>
            <a:prstGeom prst="rect">
              <a:avLst/>
            </a:prstGeom>
          </p:spPr>
        </p:pic>
        <p:sp>
          <p:nvSpPr>
            <p:cNvPr id="35" name="text-bubble"/>
            <p:cNvSpPr/>
            <p:nvPr/>
          </p:nvSpPr>
          <p:spPr>
            <a:xfrm>
              <a:off x="14600175" y="2297662"/>
              <a:ext cx="5161022" cy="2505301"/>
            </a:xfrm>
            <a:prstGeom prst="rect">
              <a:avLst/>
            </a:prstGeom>
          </p:spPr>
          <p:txBody>
            <a:bodyPr wrap="square">
              <a:spAutoFit/>
            </a:bodyPr>
            <a:lstStyle/>
            <a:p>
              <a:pPr>
                <a:lnSpc>
                  <a:spcPct val="80000"/>
                </a:lnSpc>
              </a:pPr>
              <a:r>
                <a:rPr lang="it-IT" sz="2800" dirty="0">
                  <a:latin typeface="Bahnschrift SemiBold Condensed" panose="020B0502040204020203" pitchFamily="34" charset="0"/>
                </a:rPr>
                <a:t>L'euro è ormai la moneta di molti europei. I paesi dell'UE iniziano a collaborare più strettamente per combattere la criminalità. Una crisi finanziaria colpisce l'economia globale e il trattato di Lisbona fornisce all'UE istituzioni moderne e metodi di lavoro più efficienti.</a:t>
              </a:r>
              <a:endParaRPr lang="en-150" sz="2800" dirty="0">
                <a:latin typeface="Bahnschrift SemiBold Condensed" panose="020B0502040204020203" pitchFamily="34" charset="0"/>
              </a:endParaRPr>
            </a:p>
          </p:txBody>
        </p:sp>
      </p:grpSp>
      <p:grpSp>
        <p:nvGrpSpPr>
          <p:cNvPr id="36" name="Risposta 6" descr="2000 - 2010"/>
          <p:cNvGrpSpPr/>
          <p:nvPr/>
        </p:nvGrpSpPr>
        <p:grpSpPr>
          <a:xfrm>
            <a:off x="734602" y="-1838497"/>
            <a:ext cx="23106822" cy="12997588"/>
            <a:chOff x="742361" y="-1845252"/>
            <a:chExt cx="23106822" cy="12997588"/>
          </a:xfrm>
        </p:grpSpPr>
        <p:pic>
          <p:nvPicPr>
            <p:cNvPr id="41"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2" name="text-bubble"/>
            <p:cNvSpPr/>
            <p:nvPr/>
          </p:nvSpPr>
          <p:spPr>
            <a:xfrm>
              <a:off x="15146426" y="5766011"/>
              <a:ext cx="3766069" cy="892552"/>
            </a:xfrm>
            <a:prstGeom prst="rect">
              <a:avLst/>
            </a:prstGeom>
          </p:spPr>
          <p:txBody>
            <a:bodyPr wrap="square">
              <a:spAutoFit/>
            </a:bodyPr>
            <a:lstStyle/>
            <a:p>
              <a:pPr algn="ctr"/>
              <a:r>
                <a:rPr lang="it-IT" sz="5200" dirty="0">
                  <a:latin typeface="Bahnschrift SemiBold Condensed" panose="020B0502040204020203" pitchFamily="34" charset="0"/>
                </a:rPr>
                <a:t>2000 – 2010</a:t>
              </a:r>
              <a:endParaRPr lang="it-IT" sz="5200" dirty="0">
                <a:latin typeface="Bahnschrift Light SemiCondensed" panose="020B0502040204020203" pitchFamily="34" charset="0"/>
              </a:endParaRPr>
            </a:p>
          </p:txBody>
        </p:sp>
      </p:grpSp>
      <p:grpSp>
        <p:nvGrpSpPr>
          <p:cNvPr id="43" name="Domanda 7" descr="Un decennio impegnativo, che vede l'UE impegnata a far fronte a una crisi finanziaria mondiale e a uno Stato membro che vota per uscire."/>
          <p:cNvGrpSpPr/>
          <p:nvPr/>
        </p:nvGrpSpPr>
        <p:grpSpPr>
          <a:xfrm>
            <a:off x="8896416" y="-3829166"/>
            <a:ext cx="26185292" cy="13792702"/>
            <a:chOff x="8903844" y="-3855191"/>
            <a:chExt cx="26185292" cy="13792702"/>
          </a:xfrm>
        </p:grpSpPr>
        <p:pic>
          <p:nvPicPr>
            <p:cNvPr id="48"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49" name="text-bubble"/>
            <p:cNvSpPr/>
            <p:nvPr/>
          </p:nvSpPr>
          <p:spPr>
            <a:xfrm>
              <a:off x="14696643" y="5673965"/>
              <a:ext cx="4966095" cy="1471172"/>
            </a:xfrm>
            <a:prstGeom prst="rect">
              <a:avLst/>
            </a:prstGeom>
          </p:spPr>
          <p:txBody>
            <a:bodyPr wrap="square">
              <a:spAutoFit/>
            </a:bodyPr>
            <a:lstStyle/>
            <a:p>
              <a:pPr>
                <a:lnSpc>
                  <a:spcPct val="80000"/>
                </a:lnSpc>
              </a:pPr>
              <a:r>
                <a:rPr lang="it-IT" sz="2800" dirty="0">
                  <a:latin typeface="Bahnschrift SemiBold Condensed" panose="020B0502040204020203" pitchFamily="34" charset="0"/>
                </a:rPr>
                <a:t>Un decennio impegnativo, che vede l'UE impegnata a far fronte a una crisi finanziaria mondiale e a uno Stato membro che vota per uscire.</a:t>
              </a:r>
              <a:endParaRPr lang="en-150" sz="2800" dirty="0">
                <a:latin typeface="Bahnschrift Light SemiCondensed" panose="020B0502040204020203" pitchFamily="34" charset="0"/>
              </a:endParaRPr>
            </a:p>
          </p:txBody>
        </p:sp>
      </p:grpSp>
      <p:grpSp>
        <p:nvGrpSpPr>
          <p:cNvPr id="68" name="Risposta 7" descr="2010-2019"/>
          <p:cNvGrpSpPr/>
          <p:nvPr/>
        </p:nvGrpSpPr>
        <p:grpSpPr>
          <a:xfrm>
            <a:off x="838663" y="426025"/>
            <a:ext cx="23793694" cy="11589906"/>
            <a:chOff x="834938" y="367341"/>
            <a:chExt cx="23793694" cy="11589906"/>
          </a:xfrm>
        </p:grpSpPr>
        <p:pic>
          <p:nvPicPr>
            <p:cNvPr id="69"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367341"/>
              <a:ext cx="23793694" cy="11589906"/>
            </a:xfrm>
            <a:prstGeom prst="rect">
              <a:avLst/>
            </a:prstGeom>
          </p:spPr>
        </p:pic>
        <p:sp>
          <p:nvSpPr>
            <p:cNvPr id="70" name="text-bubble"/>
            <p:cNvSpPr/>
            <p:nvPr/>
          </p:nvSpPr>
          <p:spPr>
            <a:xfrm>
              <a:off x="14749354" y="2913093"/>
              <a:ext cx="4866704" cy="830997"/>
            </a:xfrm>
            <a:prstGeom prst="rect">
              <a:avLst/>
            </a:prstGeom>
          </p:spPr>
          <p:txBody>
            <a:bodyPr wrap="square">
              <a:spAutoFit/>
            </a:bodyPr>
            <a:lstStyle/>
            <a:p>
              <a:pPr algn="ctr"/>
              <a:r>
                <a:rPr lang="it-IT" sz="4800" dirty="0">
                  <a:latin typeface="Bahnschrift SemiBold SemiConden" panose="020B0502040204020203" pitchFamily="34" charset="0"/>
                </a:rPr>
                <a:t>2010-2019 </a:t>
              </a:r>
              <a:endParaRPr lang="it-IT" sz="4800" dirty="0">
                <a:latin typeface="Bahnschrift SemiLight SemiConde" panose="020B0502040204020203" pitchFamily="34" charset="0"/>
              </a:endParaRPr>
            </a:p>
          </p:txBody>
        </p:sp>
      </p:grpSp>
      <p:grpSp>
        <p:nvGrpSpPr>
          <p:cNvPr id="71" name="Domanda 8" descr="L'UE deve affrontare sfide inedite, come la pandemia di COVID-19 e la guerra di aggressione della Russia nei confronti dell'Ucraina."/>
          <p:cNvGrpSpPr/>
          <p:nvPr/>
        </p:nvGrpSpPr>
        <p:grpSpPr>
          <a:xfrm>
            <a:off x="-895801" y="-79741"/>
            <a:ext cx="26185292" cy="13792702"/>
            <a:chOff x="834938" y="-240631"/>
            <a:chExt cx="23793694" cy="13792702"/>
          </a:xfrm>
        </p:grpSpPr>
        <p:pic>
          <p:nvPicPr>
            <p:cNvPr id="7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73" name="text-bubble"/>
            <p:cNvSpPr/>
            <p:nvPr/>
          </p:nvSpPr>
          <p:spPr>
            <a:xfrm>
              <a:off x="15061914" y="2532952"/>
              <a:ext cx="4424276" cy="1668149"/>
            </a:xfrm>
            <a:prstGeom prst="rect">
              <a:avLst/>
            </a:prstGeom>
          </p:spPr>
          <p:txBody>
            <a:bodyPr wrap="square">
              <a:spAutoFit/>
            </a:bodyPr>
            <a:lstStyle/>
            <a:p>
              <a:pPr>
                <a:lnSpc>
                  <a:spcPct val="80000"/>
                </a:lnSpc>
              </a:pPr>
              <a:r>
                <a:rPr lang="it-IT" sz="3200" dirty="0">
                  <a:latin typeface="Bahnschrift SemiBold Condensed" panose="020B0502040204020203" pitchFamily="34" charset="0"/>
                </a:rPr>
                <a:t>L'UE deve affrontare sfide inedite, come la pandemia di COVID-19 e la guerra di aggressione della Russia nei confronti dell'Ucraina.</a:t>
              </a:r>
              <a:endParaRPr lang="en-150" sz="3200" dirty="0">
                <a:latin typeface="Bahnschrift SemiBold Condensed" panose="020B0502040204020203" pitchFamily="34" charset="0"/>
              </a:endParaRPr>
            </a:p>
          </p:txBody>
        </p:sp>
      </p:grpSp>
      <p:grpSp>
        <p:nvGrpSpPr>
          <p:cNvPr id="74" name="Risposta 8" descr="Dal 2020 ad oggi"/>
          <p:cNvGrpSpPr/>
          <p:nvPr/>
        </p:nvGrpSpPr>
        <p:grpSpPr>
          <a:xfrm>
            <a:off x="8911281" y="-3836603"/>
            <a:ext cx="26185292" cy="13792702"/>
            <a:chOff x="8903844" y="-3855191"/>
            <a:chExt cx="26185292" cy="13792702"/>
          </a:xfrm>
        </p:grpSpPr>
        <p:pic>
          <p:nvPicPr>
            <p:cNvPr id="75"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flipV="1">
              <a:off x="8903844" y="-3855191"/>
              <a:ext cx="26185292" cy="13792702"/>
            </a:xfrm>
            <a:prstGeom prst="rect">
              <a:avLst/>
            </a:prstGeom>
          </p:spPr>
        </p:pic>
        <p:sp>
          <p:nvSpPr>
            <p:cNvPr id="76" name="text-bubble"/>
            <p:cNvSpPr/>
            <p:nvPr/>
          </p:nvSpPr>
          <p:spPr>
            <a:xfrm>
              <a:off x="15382077" y="5885550"/>
              <a:ext cx="3627711" cy="683264"/>
            </a:xfrm>
            <a:prstGeom prst="rect">
              <a:avLst/>
            </a:prstGeom>
          </p:spPr>
          <p:txBody>
            <a:bodyPr wrap="square">
              <a:spAutoFit/>
            </a:bodyPr>
            <a:lstStyle/>
            <a:p>
              <a:pPr>
                <a:lnSpc>
                  <a:spcPct val="80000"/>
                </a:lnSpc>
              </a:pPr>
              <a:r>
                <a:rPr lang="it-IT" sz="4800" dirty="0">
                  <a:latin typeface="Bahnschrift SemiBold Condensed" panose="020B0502040204020203" pitchFamily="34" charset="0"/>
                </a:rPr>
                <a:t>Dal 2020 ad oggi</a:t>
              </a:r>
              <a:endParaRPr lang="it-IT" sz="4800" dirty="0">
                <a:latin typeface="Bahnschrift Light SemiCondensed" panose="020B0502040204020203" pitchFamily="34" charset="0"/>
              </a:endParaRPr>
            </a:p>
          </p:txBody>
        </p:sp>
      </p:grpSp>
      <p:sp>
        <p:nvSpPr>
          <p:cNvPr id="30"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32"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3054433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subTnLst>
                                    <p:set>
                                      <p:cBhvr override="childStyle">
                                        <p:cTn dur="1" fill="hold" display="0" masterRel="nextClick" afterEffect="1"/>
                                        <p:tgtEl>
                                          <p:spTgt spid="59"/>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subTnLst>
                                    <p:set>
                                      <p:cBhvr override="childStyle">
                                        <p:cTn dur="1" fill="hold" display="0" masterRel="nextClick" afterEffect="1"/>
                                        <p:tgtEl>
                                          <p:spTgt spid="50"/>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fade">
                                      <p:cBhvr>
                                        <p:cTn id="36" dur="500"/>
                                        <p:tgtEl>
                                          <p:spTgt spid="56"/>
                                        </p:tgtEl>
                                      </p:cBhvr>
                                    </p:animEffect>
                                  </p:childTnLst>
                                  <p:subTnLst>
                                    <p:set>
                                      <p:cBhvr override="childStyle">
                                        <p:cTn dur="1" fill="hold" display="0" masterRel="nextClick" afterEffect="1"/>
                                        <p:tgtEl>
                                          <p:spTgt spid="56"/>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fade">
                                      <p:cBhvr>
                                        <p:cTn id="41" dur="500"/>
                                        <p:tgtEl>
                                          <p:spTgt spid="62"/>
                                        </p:tgtEl>
                                      </p:cBhvr>
                                    </p:animEffect>
                                  </p:childTnLst>
                                  <p:subTnLst>
                                    <p:set>
                                      <p:cBhvr override="childStyle">
                                        <p:cTn dur="1" fill="hold" display="0" masterRel="nextClick" afterEffect="1"/>
                                        <p:tgtEl>
                                          <p:spTgt spid="62"/>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fade">
                                      <p:cBhvr>
                                        <p:cTn id="46" dur="500"/>
                                        <p:tgtEl>
                                          <p:spTgt spid="65"/>
                                        </p:tgtEl>
                                      </p:cBhvr>
                                    </p:animEffect>
                                  </p:childTnLst>
                                  <p:subTnLst>
                                    <p:set>
                                      <p:cBhvr override="childStyle">
                                        <p:cTn dur="1" fill="hold" display="0" masterRel="nextClick" afterEffect="1"/>
                                        <p:tgtEl>
                                          <p:spTgt spid="6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500"/>
                                        <p:tgtEl>
                                          <p:spTgt spid="33"/>
                                        </p:tgtEl>
                                      </p:cBhvr>
                                    </p:animEffect>
                                  </p:childTnLst>
                                  <p:subTnLst>
                                    <p:set>
                                      <p:cBhvr override="childStyle">
                                        <p:cTn dur="1" fill="hold" display="0" masterRel="nextClick" afterEffect="1"/>
                                        <p:tgtEl>
                                          <p:spTgt spid="33"/>
                                        </p:tgtEl>
                                        <p:attrNameLst>
                                          <p:attrName>style.visibility</p:attrName>
                                        </p:attrNameLst>
                                      </p:cBhvr>
                                      <p:to>
                                        <p:strVal val="hidden"/>
                                      </p:to>
                                    </p:set>
                                  </p:sub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subTnLst>
                                    <p:set>
                                      <p:cBhvr override="childStyle">
                                        <p:cTn dur="1" fill="hold" display="0" masterRel="nextClick" afterEffect="1"/>
                                        <p:tgtEl>
                                          <p:spTgt spid="36"/>
                                        </p:tgtEl>
                                        <p:attrNameLst>
                                          <p:attrName>style.visibility</p:attrName>
                                        </p:attrNameLst>
                                      </p:cBhvr>
                                      <p:to>
                                        <p:strVal val="hidden"/>
                                      </p:to>
                                    </p:set>
                                  </p:sub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subTnLst>
                                    <p:set>
                                      <p:cBhvr override="childStyle">
                                        <p:cTn dur="1" fill="hold" display="0" masterRel="nextClick" afterEffect="1"/>
                                        <p:tgtEl>
                                          <p:spTgt spid="68"/>
                                        </p:tgtEl>
                                        <p:attrNameLst>
                                          <p:attrName>style.visibility</p:attrName>
                                        </p:attrNameLst>
                                      </p:cBhvr>
                                      <p:to>
                                        <p:strVal val="hidden"/>
                                      </p:to>
                                    </p:set>
                                  </p:sub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childTnLst>
                                  <p:subTnLst>
                                    <p:set>
                                      <p:cBhvr override="childStyle">
                                        <p:cTn dur="1" fill="hold" display="0" masterRel="nextClick" afterEffect="1"/>
                                        <p:tgtEl>
                                          <p:spTgt spid="71"/>
                                        </p:tgtEl>
                                        <p:attrNameLst>
                                          <p:attrName>style.visibility</p:attrName>
                                        </p:attrNameLst>
                                      </p:cBhvr>
                                      <p:to>
                                        <p:strVal val="hidden"/>
                                      </p:to>
                                    </p:set>
                                  </p:sub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500"/>
                                        <p:tgtEl>
                                          <p:spTgt spid="74"/>
                                        </p:tgtEl>
                                      </p:cBhvr>
                                    </p:animEffect>
                                  </p:childTnLst>
                                  <p:subTnLst>
                                    <p:set>
                                      <p:cBhvr override="childStyle">
                                        <p:cTn dur="1" fill="hold" display="0" masterRel="nextClick" afterEffect="1"/>
                                        <p:tgtEl>
                                          <p:spTgt spid="7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a:extLst>
              <a:ext uri="{FF2B5EF4-FFF2-40B4-BE49-F238E27FC236}">
                <a16:creationId xmlns:a16="http://schemas.microsoft.com/office/drawing/2014/main" id="{01228B98-2AB6-6212-A865-16CDD8DCADB9}"/>
              </a:ext>
            </a:extLst>
          </p:cNvPr>
          <p:cNvSpPr>
            <a:spLocks noGrp="1"/>
          </p:cNvSpPr>
          <p:nvPr>
            <p:ph type="title" idx="4294967295"/>
          </p:nvPr>
        </p:nvSpPr>
        <p:spPr>
          <a:xfrm>
            <a:off x="0" y="-3165475"/>
            <a:ext cx="21112163" cy="2644775"/>
          </a:xfrm>
          <a:prstGeom prst="rect">
            <a:avLst/>
          </a:prstGeom>
        </p:spPr>
        <p:txBody>
          <a:bodyPr/>
          <a:lstStyle/>
          <a:p>
            <a:r>
              <a:rPr lang="en-150" dirty="0"/>
              <a:t>Informazioni sul diritto d'autore</a:t>
            </a:r>
          </a:p>
        </p:txBody>
      </p:sp>
      <p:sp>
        <p:nvSpPr>
          <p:cNvPr id="8" name="Avviso sul diritto d'autore"/>
          <p:cNvSpPr txBox="1">
            <a:spLocks/>
          </p:cNvSpPr>
          <p:nvPr/>
        </p:nvSpPr>
        <p:spPr>
          <a:xfrm>
            <a:off x="395992" y="11128248"/>
            <a:ext cx="13335248" cy="2163365"/>
          </a:xfrm>
          <a:prstGeom prst="rect">
            <a:avLst/>
          </a:prstGeom>
        </p:spPr>
        <p:txBody>
          <a:bodyPr vert="horz" wrap="square" lIns="91440" tIns="45720" rIns="91440" bIns="45720" rtlCol="0" anchor="b" anchorCtr="0">
            <a:noAutofit/>
          </a:bodyPr>
          <a:lstStyle>
            <a:lvl1pPr marL="0" indent="0" algn="l" defTabSz="914400" rtl="0" eaLnBrk="1" latinLnBrk="0" hangingPunct="1">
              <a:lnSpc>
                <a:spcPct val="100000"/>
              </a:lnSpc>
              <a:spcBef>
                <a:spcPts val="0"/>
              </a:spcBef>
              <a:spcAft>
                <a:spcPts val="1800"/>
              </a:spcAft>
              <a:buClr>
                <a:schemeClr val="tx2"/>
              </a:buClr>
              <a:buFont typeface="Arial" panose="020B0604020202020204" pitchFamily="34" charset="0"/>
              <a:buNone/>
              <a:defRPr sz="1400" kern="1200">
                <a:solidFill>
                  <a:schemeClr val="bg1">
                    <a:lumMod val="50000"/>
                  </a:schemeClr>
                </a:solidFill>
                <a:latin typeface="+mn-lt"/>
                <a:ea typeface="+mn-ea"/>
                <a:cs typeface="+mn-cs"/>
              </a:defRPr>
            </a:lvl1pPr>
            <a:lvl2pPr marL="4572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100000"/>
              </a:lnSpc>
              <a:spcBef>
                <a:spcPts val="500"/>
              </a:spcBef>
              <a:spcAft>
                <a:spcPts val="1800"/>
              </a:spcAft>
              <a:buClr>
                <a:schemeClr val="tx2"/>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it-IT" sz="1600" b="1" i="0" u="none" strike="noStrike" kern="1200" cap="none" spc="0" normalizeH="0" baseline="0" noProof="0" dirty="0">
                <a:ln>
                  <a:noFill/>
                </a:ln>
                <a:solidFill>
                  <a:srgbClr val="FFFFFF">
                    <a:lumMod val="50000"/>
                  </a:srgbClr>
                </a:solidFill>
                <a:effectLst/>
                <a:uLnTx/>
                <a:uFillTx/>
                <a:latin typeface="Arial"/>
                <a:ea typeface="+mn-ea"/>
                <a:cs typeface="+mn-cs"/>
              </a:rPr>
              <a:t>© Unione europea 2023</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it-IT" sz="1600" i="0" u="none" strike="noStrike" kern="1200" cap="none" spc="0" normalizeH="0" baseline="0" noProof="0" dirty="0">
                <a:ln>
                  <a:noFill/>
                </a:ln>
                <a:solidFill>
                  <a:srgbClr val="FFFFFF">
                    <a:lumMod val="50000"/>
                  </a:srgbClr>
                </a:solidFill>
                <a:effectLst/>
                <a:uLnTx/>
                <a:uFillTx/>
                <a:latin typeface="Arial"/>
                <a:ea typeface="+mn-ea"/>
                <a:cs typeface="+mn-cs"/>
              </a:rPr>
              <a:t>Salvo diversa indicazione, il riutilizzo di questa presentazione è autorizzato a norma della licenza CC BY 4.0. Per qualsiasi utilizzo o riproduzione di elementi che non sono di proprietà dell'UE, potrebbe essere necessaria l'autorizzazione diretta dei rispettivi titolari dei diritti.</a:t>
            </a: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endParaRPr kumimoji="0" lang="it-IT" sz="1600" i="0" u="none" strike="noStrike" kern="1200" cap="none" spc="0" normalizeH="0" baseline="0" noProof="0" dirty="0">
              <a:ln>
                <a:noFill/>
              </a:ln>
              <a:solidFill>
                <a:srgbClr val="FFFFFF">
                  <a:lumMod val="50000"/>
                </a:srgbClr>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1800"/>
              </a:spcAft>
              <a:buClr>
                <a:srgbClr val="034EA2"/>
              </a:buClr>
              <a:buSzTx/>
              <a:buFont typeface="Arial" panose="020B0604020202020204" pitchFamily="34" charset="0"/>
              <a:buNone/>
              <a:tabLst/>
              <a:defRPr/>
            </a:pPr>
            <a:r>
              <a:rPr kumimoji="0" lang="it-IT" sz="1600" i="0" u="none" strike="noStrike" kern="1200" cap="none" spc="0" normalizeH="0" baseline="0" noProof="0" dirty="0">
                <a:ln>
                  <a:noFill/>
                </a:ln>
                <a:solidFill>
                  <a:srgbClr val="FFFFFF">
                    <a:lumMod val="50000"/>
                  </a:srgbClr>
                </a:solidFill>
                <a:effectLst/>
                <a:uLnTx/>
                <a:uFillTx/>
                <a:latin typeface="Arial"/>
                <a:ea typeface="+mn-ea"/>
                <a:cs typeface="+mn-cs"/>
              </a:rPr>
              <a:t>Fotografia slide 7, fonte: © Adobe Stock, Jacob Lund</a:t>
            </a:r>
          </a:p>
        </p:txBody>
      </p:sp>
      <p:pic>
        <p:nvPicPr>
          <p:cNvPr id="9" name="Icon">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992" y="10770151"/>
            <a:ext cx="1023496" cy="358097"/>
          </a:xfrm>
          <a:prstGeom prst="rect">
            <a:avLst/>
          </a:prstGeom>
        </p:spPr>
      </p:pic>
      <p:sp>
        <p:nvSpPr>
          <p:cNvPr id="10" name="Rectangle 9">
            <a:extLst>
              <a:ext uri="{C183D7F6-B498-43B3-948B-1728B52AA6E4}">
                <adec:decorative xmlns:adec="http://schemas.microsoft.com/office/drawing/2017/decorative" val="1"/>
              </a:ext>
            </a:extLst>
          </p:cNvPr>
          <p:cNvSpPr/>
          <p:nvPr/>
        </p:nvSpPr>
        <p:spPr>
          <a:xfrm>
            <a:off x="0" y="0"/>
            <a:ext cx="24479250" cy="7442791"/>
          </a:xfrm>
          <a:prstGeom prst="rect">
            <a:avLst/>
          </a:prstGeom>
          <a:solidFill>
            <a:srgbClr val="F3CA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134298628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3970338"/>
            <a:ext cx="22552025" cy="2478088"/>
          </a:xfrm>
          <a:prstGeom prst="rect">
            <a:avLst/>
          </a:prstGeom>
        </p:spPr>
        <p:txBody>
          <a:bodyPr>
            <a:noAutofit/>
          </a:bodyPr>
          <a:lstStyle/>
          <a:p>
            <a:pPr algn="l"/>
            <a:r>
              <a:rPr lang="it-IT" sz="12000" dirty="0">
                <a:solidFill>
                  <a:schemeClr val="bg1"/>
                </a:solidFill>
                <a:latin typeface="Bahnschrift bold" panose="020B0502040204020203" pitchFamily="34" charset="0"/>
              </a:rPr>
              <a:t>Fatti relativi all'UE: quiz</a:t>
            </a:r>
          </a:p>
        </p:txBody>
      </p:sp>
      <p:sp>
        <p:nvSpPr>
          <p:cNvPr id="7" name="Titolo">
            <a:extLst>
              <a:ext uri="{FF2B5EF4-FFF2-40B4-BE49-F238E27FC236}">
                <a16:creationId xmlns:a16="http://schemas.microsoft.com/office/drawing/2014/main" id="{FA9CC178-7E19-365E-3287-8F609B1C2B64}"/>
              </a:ext>
            </a:extLst>
          </p:cNvPr>
          <p:cNvSpPr txBox="1">
            <a:spLocks/>
          </p:cNvSpPr>
          <p:nvPr/>
        </p:nvSpPr>
        <p:spPr>
          <a:xfrm>
            <a:off x="503501" y="2712720"/>
            <a:ext cx="11160277" cy="1987240"/>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Lo sapevi?</a:t>
            </a:r>
          </a:p>
        </p:txBody>
      </p:sp>
      <p:sp>
        <p:nvSpPr>
          <p:cNvPr id="3" name="Domanda 1"/>
          <p:cNvSpPr>
            <a:spLocks noGrp="1"/>
          </p:cNvSpPr>
          <p:nvPr>
            <p:ph type="subTitle" idx="4294967295"/>
          </p:nvPr>
        </p:nvSpPr>
        <p:spPr>
          <a:xfrm>
            <a:off x="655774" y="5077271"/>
            <a:ext cx="7985125" cy="1134389"/>
          </a:xfrm>
          <a:prstGeom prst="rect">
            <a:avLst/>
          </a:prstGeom>
        </p:spPr>
        <p:txBody>
          <a:bodyPr>
            <a:noAutofit/>
          </a:bodyPr>
          <a:lstStyle/>
          <a:p>
            <a:pPr marL="0" indent="0">
              <a:lnSpc>
                <a:spcPct val="100000"/>
              </a:lnSpc>
              <a:buNone/>
            </a:pPr>
            <a:r>
              <a:rPr lang="it-IT" sz="4200" dirty="0">
                <a:solidFill>
                  <a:srgbClr val="243C7C"/>
                </a:solidFill>
                <a:latin typeface="Bahnschrift SemiLight SemiConde" panose="020B0502040204020203" pitchFamily="34" charset="0"/>
              </a:rPr>
              <a:t>Quale paese dell'UE ha la più grande popolazione al di sotto dei 15 anni?</a:t>
            </a:r>
          </a:p>
        </p:txBody>
      </p:sp>
      <p:pic>
        <p:nvPicPr>
          <p:cNvPr id="48" name="Immagine 1" descr="Mappa dell'Unione europea con la Francia in evidenza"/>
          <p:cNvPicPr>
            <a:picLocks noChangeAspect="1"/>
          </p:cNvPicPr>
          <p:nvPr/>
        </p:nvPicPr>
        <p:blipFill rotWithShape="1">
          <a:blip r:embed="rId3">
            <a:extLst>
              <a:ext uri="{28A0092B-C50C-407E-A947-70E740481C1C}">
                <a14:useLocalDpi xmlns:a14="http://schemas.microsoft.com/office/drawing/2010/main" val="0"/>
              </a:ext>
            </a:extLst>
          </a:blip>
          <a:srcRect l="49117"/>
          <a:stretch/>
        </p:blipFill>
        <p:spPr>
          <a:xfrm>
            <a:off x="12239623" y="-262975"/>
            <a:ext cx="12374263" cy="13679488"/>
          </a:xfrm>
          <a:prstGeom prst="rect">
            <a:avLst/>
          </a:prstGeom>
        </p:spPr>
      </p:pic>
      <p:cxnSp>
        <p:nvCxnSpPr>
          <p:cNvPr id="49" name="Elbow Connector fr">
            <a:extLst>
              <a:ext uri="{C183D7F6-B498-43B3-948B-1728B52AA6E4}">
                <adec:decorative xmlns:adec="http://schemas.microsoft.com/office/drawing/2017/decorative" val="1"/>
              </a:ext>
            </a:extLst>
          </p:cNvPr>
          <p:cNvCxnSpPr/>
          <p:nvPr/>
        </p:nvCxnSpPr>
        <p:spPr>
          <a:xfrm rot="10800000">
            <a:off x="12823494" y="7090995"/>
            <a:ext cx="3031958" cy="1094876"/>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0" name="Rectangle fr">
            <a:extLst>
              <a:ext uri="{C183D7F6-B498-43B3-948B-1728B52AA6E4}">
                <adec:decorative xmlns:adec="http://schemas.microsoft.com/office/drawing/2017/decorative" val="1"/>
              </a:ext>
            </a:extLst>
          </p:cNvPr>
          <p:cNvSpPr/>
          <p:nvPr/>
        </p:nvSpPr>
        <p:spPr>
          <a:xfrm>
            <a:off x="15783262" y="810281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1" name="Risposta 1 - casella di testo"/>
          <p:cNvSpPr txBox="1"/>
          <p:nvPr userDrawn="1"/>
        </p:nvSpPr>
        <p:spPr>
          <a:xfrm>
            <a:off x="10114684" y="7080150"/>
            <a:ext cx="4249881" cy="461665"/>
          </a:xfrm>
          <a:prstGeom prst="rect">
            <a:avLst/>
          </a:prstGeom>
          <a:noFill/>
        </p:spPr>
        <p:txBody>
          <a:bodyPr wrap="none" rtlCol="0">
            <a:spAutoFit/>
          </a:bodyPr>
          <a:lstStyle/>
          <a:p>
            <a:r>
              <a:rPr lang="it-IT" sz="2400" dirty="0">
                <a:solidFill>
                  <a:srgbClr val="243C7C"/>
                </a:solidFill>
                <a:latin typeface="Bahnschrift SemiBold Condensed" panose="020B0502040204020203" pitchFamily="34" charset="0"/>
              </a:rPr>
              <a:t>La Francia: 11 991 684 persone nel 2021. </a:t>
            </a:r>
          </a:p>
        </p:txBody>
      </p:sp>
      <p:sp>
        <p:nvSpPr>
          <p:cNvPr id="25" name="Domanda 2"/>
          <p:cNvSpPr txBox="1">
            <a:spLocks/>
          </p:cNvSpPr>
          <p:nvPr/>
        </p:nvSpPr>
        <p:spPr>
          <a:xfrm>
            <a:off x="655774" y="6501088"/>
            <a:ext cx="9647678" cy="1049574"/>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it-IT" sz="4200" dirty="0">
                <a:solidFill>
                  <a:srgbClr val="243C7C"/>
                </a:solidFill>
                <a:latin typeface="Bahnschrift SemiLight SemiConde" panose="020B0502040204020203" pitchFamily="34" charset="0"/>
              </a:rPr>
              <a:t>Quale paese dell'UE ha la quota più elevata di stranieri rispetto alla popolazione totale?</a:t>
            </a:r>
          </a:p>
        </p:txBody>
      </p:sp>
      <p:pic>
        <p:nvPicPr>
          <p:cNvPr id="53" name="Immagine 2" descr="Mappa dell'Unione europea con il Lussemburgo in evidenza"/>
          <p:cNvPicPr>
            <a:picLocks noChangeAspect="1"/>
          </p:cNvPicPr>
          <p:nvPr/>
        </p:nvPicPr>
        <p:blipFill rotWithShape="1">
          <a:blip r:embed="rId4">
            <a:extLst>
              <a:ext uri="{28A0092B-C50C-407E-A947-70E740481C1C}">
                <a14:useLocalDpi xmlns:a14="http://schemas.microsoft.com/office/drawing/2010/main" val="0"/>
              </a:ext>
            </a:extLst>
          </a:blip>
          <a:srcRect l="48104"/>
          <a:stretch/>
        </p:blipFill>
        <p:spPr>
          <a:xfrm>
            <a:off x="11997115" y="-250583"/>
            <a:ext cx="12594826" cy="13651596"/>
          </a:xfrm>
          <a:prstGeom prst="rect">
            <a:avLst/>
          </a:prstGeom>
        </p:spPr>
      </p:pic>
      <p:cxnSp>
        <p:nvCxnSpPr>
          <p:cNvPr id="54" name="Elbow Connector lux">
            <a:extLst>
              <a:ext uri="{C183D7F6-B498-43B3-948B-1728B52AA6E4}">
                <adec:decorative xmlns:adec="http://schemas.microsoft.com/office/drawing/2017/decorative" val="1"/>
              </a:ext>
            </a:extLst>
          </p:cNvPr>
          <p:cNvCxnSpPr/>
          <p:nvPr/>
        </p:nvCxnSpPr>
        <p:spPr>
          <a:xfrm rot="10800000">
            <a:off x="15336253" y="6096307"/>
            <a:ext cx="1607281" cy="1053655"/>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55" name="Rectangle lux">
            <a:extLst>
              <a:ext uri="{C183D7F6-B498-43B3-948B-1728B52AA6E4}">
                <adec:decorative xmlns:adec="http://schemas.microsoft.com/office/drawing/2017/decorative" val="1"/>
              </a:ext>
            </a:extLst>
          </p:cNvPr>
          <p:cNvSpPr/>
          <p:nvPr/>
        </p:nvSpPr>
        <p:spPr>
          <a:xfrm>
            <a:off x="16951556" y="7065163"/>
            <a:ext cx="192506" cy="192506"/>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56" name="Risposta 2 - casella di testo"/>
          <p:cNvSpPr txBox="1"/>
          <p:nvPr/>
        </p:nvSpPr>
        <p:spPr>
          <a:xfrm>
            <a:off x="12737905" y="6105508"/>
            <a:ext cx="3528530" cy="461665"/>
          </a:xfrm>
          <a:prstGeom prst="rect">
            <a:avLst/>
          </a:prstGeom>
          <a:noFill/>
        </p:spPr>
        <p:txBody>
          <a:bodyPr wrap="none" rtlCol="0">
            <a:spAutoFit/>
          </a:bodyPr>
          <a:lstStyle/>
          <a:p>
            <a:r>
              <a:rPr lang="it-IT" sz="2400" dirty="0">
                <a:solidFill>
                  <a:srgbClr val="243C7C"/>
                </a:solidFill>
                <a:latin typeface="Bahnschrift SemiBold Condensed" panose="020B0502040204020203" pitchFamily="34" charset="0"/>
              </a:rPr>
              <a:t>Il Lussemburgo: il 47% nel 2022. </a:t>
            </a:r>
          </a:p>
        </p:txBody>
      </p:sp>
      <p:sp>
        <p:nvSpPr>
          <p:cNvPr id="33" name="Domanda 3"/>
          <p:cNvSpPr txBox="1">
            <a:spLocks/>
          </p:cNvSpPr>
          <p:nvPr/>
        </p:nvSpPr>
        <p:spPr>
          <a:xfrm>
            <a:off x="655774" y="7920236"/>
            <a:ext cx="11063924" cy="854646"/>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it-IT" sz="4200" dirty="0">
                <a:solidFill>
                  <a:srgbClr val="243C7C"/>
                </a:solidFill>
                <a:latin typeface="Bahnschrift SemiLight SemiConde" panose="020B0502040204020203" pitchFamily="34" charset="0"/>
              </a:rPr>
              <a:t>Quale paese ha maggiore fiducia nell'Unione europea?</a:t>
            </a:r>
          </a:p>
        </p:txBody>
      </p:sp>
      <p:pic>
        <p:nvPicPr>
          <p:cNvPr id="58" name="Immagine 3" descr="Mappa dell'Unione europea con Malta in evidenza"/>
          <p:cNvPicPr>
            <a:picLocks noChangeAspect="1"/>
          </p:cNvPicPr>
          <p:nvPr/>
        </p:nvPicPr>
        <p:blipFill rotWithShape="1">
          <a:blip r:embed="rId5">
            <a:extLst>
              <a:ext uri="{28A0092B-C50C-407E-A947-70E740481C1C}">
                <a14:useLocalDpi xmlns:a14="http://schemas.microsoft.com/office/drawing/2010/main" val="0"/>
              </a:ext>
            </a:extLst>
          </a:blip>
          <a:srcRect l="48131"/>
          <a:stretch/>
        </p:blipFill>
        <p:spPr>
          <a:xfrm>
            <a:off x="11997115" y="-255753"/>
            <a:ext cx="12607110" cy="13671873"/>
          </a:xfrm>
          <a:prstGeom prst="rect">
            <a:avLst/>
          </a:prstGeom>
          <a:noFill/>
        </p:spPr>
      </p:pic>
      <p:sp>
        <p:nvSpPr>
          <p:cNvPr id="60" name="Rectangle malt">
            <a:extLst>
              <a:ext uri="{C183D7F6-B498-43B3-948B-1728B52AA6E4}">
                <adec:decorative xmlns:adec="http://schemas.microsoft.com/office/drawing/2017/decorative" val="1"/>
              </a:ext>
            </a:extLst>
          </p:cNvPr>
          <p:cNvSpPr/>
          <p:nvPr/>
        </p:nvSpPr>
        <p:spPr>
          <a:xfrm>
            <a:off x="18920722" y="11826263"/>
            <a:ext cx="192506" cy="175005"/>
          </a:xfrm>
          <a:prstGeom prst="rect">
            <a:avLst/>
          </a:prstGeom>
          <a:solidFill>
            <a:srgbClr val="E6483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1" name="Risposta 3 - casella di testo"/>
          <p:cNvSpPr txBox="1"/>
          <p:nvPr/>
        </p:nvSpPr>
        <p:spPr>
          <a:xfrm>
            <a:off x="14691361" y="10934595"/>
            <a:ext cx="3405472" cy="1569660"/>
          </a:xfrm>
          <a:prstGeom prst="rect">
            <a:avLst/>
          </a:prstGeom>
          <a:noFill/>
        </p:spPr>
        <p:txBody>
          <a:bodyPr wrap="square" rtlCol="0">
            <a:spAutoFit/>
          </a:bodyPr>
          <a:lstStyle/>
          <a:p>
            <a:pPr algn="r"/>
            <a:r>
              <a:rPr lang="it-IT" sz="2400" dirty="0">
                <a:solidFill>
                  <a:srgbClr val="243C7C"/>
                </a:solidFill>
                <a:latin typeface="Bahnschrift SemiBold Condensed" panose="020B0502040204020203" pitchFamily="34" charset="0"/>
              </a:rPr>
              <a:t>Malta è il paese in cui la popolazione ha maggior fiducia (71%), la Francia quello in cui la fiducia è minore (34%)</a:t>
            </a:r>
            <a:endParaRPr lang="en-150" sz="2400" dirty="0">
              <a:solidFill>
                <a:srgbClr val="243C7C"/>
              </a:solidFill>
              <a:latin typeface="Bahnschrift SemiBold Condensed" panose="020B0502040204020203" pitchFamily="34" charset="0"/>
            </a:endParaRPr>
          </a:p>
        </p:txBody>
      </p:sp>
      <p:sp>
        <p:nvSpPr>
          <p:cNvPr id="39" name="Domanda 4"/>
          <p:cNvSpPr txBox="1">
            <a:spLocks/>
          </p:cNvSpPr>
          <p:nvPr/>
        </p:nvSpPr>
        <p:spPr>
          <a:xfrm>
            <a:off x="655774" y="9338630"/>
            <a:ext cx="9647678" cy="1406336"/>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it-IT" sz="4200" spc="-150" dirty="0">
                <a:solidFill>
                  <a:srgbClr val="243C7C"/>
                </a:solidFill>
                <a:latin typeface="Bahnschrift SemiLight SemiConde" panose="020B0502040204020203" pitchFamily="34" charset="0"/>
              </a:rPr>
              <a:t>Qual è la percentuale delle persone che vivono nelle zone rurali dell'UE?</a:t>
            </a:r>
          </a:p>
        </p:txBody>
      </p:sp>
      <p:cxnSp>
        <p:nvCxnSpPr>
          <p:cNvPr id="59" name="Elbow Connector Malta">
            <a:extLst>
              <a:ext uri="{C183D7F6-B498-43B3-948B-1728B52AA6E4}">
                <adec:decorative xmlns:adec="http://schemas.microsoft.com/office/drawing/2017/decorative" val="1"/>
              </a:ext>
            </a:extLst>
          </p:cNvPr>
          <p:cNvCxnSpPr/>
          <p:nvPr/>
        </p:nvCxnSpPr>
        <p:spPr>
          <a:xfrm rot="10800000">
            <a:off x="17313441" y="10947349"/>
            <a:ext cx="1607281" cy="957868"/>
          </a:xfrm>
          <a:prstGeom prst="bentConnector3">
            <a:avLst/>
          </a:prstGeom>
          <a:ln w="57150">
            <a:solidFill>
              <a:srgbClr val="E6483C"/>
            </a:solidFill>
          </a:ln>
        </p:spPr>
        <p:style>
          <a:lnRef idx="3">
            <a:schemeClr val="accent2"/>
          </a:lnRef>
          <a:fillRef idx="0">
            <a:schemeClr val="accent2"/>
          </a:fillRef>
          <a:effectRef idx="2">
            <a:schemeClr val="accent2"/>
          </a:effectRef>
          <a:fontRef idx="minor">
            <a:schemeClr val="tx1"/>
          </a:fontRef>
        </p:style>
      </p:cxnSp>
      <p:sp>
        <p:nvSpPr>
          <p:cNvPr id="63" name="Risposta 4 - casella di testo"/>
          <p:cNvSpPr txBox="1"/>
          <p:nvPr/>
        </p:nvSpPr>
        <p:spPr>
          <a:xfrm>
            <a:off x="12815473" y="1781041"/>
            <a:ext cx="3328432" cy="1200329"/>
          </a:xfrm>
          <a:prstGeom prst="rect">
            <a:avLst/>
          </a:prstGeom>
          <a:noFill/>
        </p:spPr>
        <p:txBody>
          <a:bodyPr wrap="square" rtlCol="0">
            <a:spAutoFit/>
          </a:bodyPr>
          <a:lstStyle/>
          <a:p>
            <a:r>
              <a:rPr lang="it-IT" sz="2400" dirty="0">
                <a:solidFill>
                  <a:srgbClr val="243C7C"/>
                </a:solidFill>
                <a:latin typeface="Bahnschrift SemiBold Condensed" panose="020B0502040204020203" pitchFamily="34" charset="0"/>
              </a:rPr>
              <a:t>Il 25,2% nel 2021 (il 35,9% in cittadine più piccole e il 38,9% in centri più grandi)</a:t>
            </a:r>
          </a:p>
        </p:txBody>
      </p:sp>
      <p:sp>
        <p:nvSpPr>
          <p:cNvPr id="44" name="Domanda 5"/>
          <p:cNvSpPr txBox="1">
            <a:spLocks/>
          </p:cNvSpPr>
          <p:nvPr/>
        </p:nvSpPr>
        <p:spPr>
          <a:xfrm>
            <a:off x="655775" y="10753812"/>
            <a:ext cx="10408466" cy="1391325"/>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100000"/>
              </a:lnSpc>
            </a:pPr>
            <a:r>
              <a:rPr lang="it-IT" sz="4200" spc="-150" dirty="0">
                <a:solidFill>
                  <a:srgbClr val="243C7C"/>
                </a:solidFill>
                <a:latin typeface="Bahnschrift SemiLight SemiConde" panose="020B0502040204020203" pitchFamily="34" charset="0"/>
              </a:rPr>
              <a:t>Qual è la percentuale delle persone nell'UE che parlano più di una lingua?</a:t>
            </a:r>
          </a:p>
        </p:txBody>
      </p:sp>
      <p:sp>
        <p:nvSpPr>
          <p:cNvPr id="66" name="Risposta 5 - casella di testo"/>
          <p:cNvSpPr txBox="1"/>
          <p:nvPr/>
        </p:nvSpPr>
        <p:spPr>
          <a:xfrm>
            <a:off x="12877044" y="2960043"/>
            <a:ext cx="3328432" cy="461665"/>
          </a:xfrm>
          <a:prstGeom prst="rect">
            <a:avLst/>
          </a:prstGeom>
          <a:noFill/>
        </p:spPr>
        <p:txBody>
          <a:bodyPr wrap="square" rtlCol="0">
            <a:spAutoFit/>
          </a:bodyPr>
          <a:lstStyle/>
          <a:p>
            <a:r>
              <a:rPr lang="it-IT" sz="2400" dirty="0">
                <a:solidFill>
                  <a:srgbClr val="243C7C"/>
                </a:solidFill>
                <a:latin typeface="Bahnschrift SemiBold Condensed" panose="020B0502040204020203" pitchFamily="34" charset="0"/>
              </a:rPr>
              <a:t>64,6% nel 2016. </a:t>
            </a:r>
          </a:p>
        </p:txBody>
      </p:sp>
      <p:sp>
        <p:nvSpPr>
          <p:cNvPr id="67" name="Rectangle 5">
            <a:extLst>
              <a:ext uri="{C183D7F6-B498-43B3-948B-1728B52AA6E4}">
                <adec:decorative xmlns:adec="http://schemas.microsoft.com/office/drawing/2017/decorative" val="1"/>
              </a:ext>
            </a:extLst>
          </p:cNvPr>
          <p:cNvSpPr/>
          <p:nvPr/>
        </p:nvSpPr>
        <p:spPr>
          <a:xfrm>
            <a:off x="12545399" y="3124783"/>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
        <p:nvSpPr>
          <p:cNvPr id="64" name="Rectangle 4">
            <a:extLst>
              <a:ext uri="{C183D7F6-B498-43B3-948B-1728B52AA6E4}">
                <adec:decorative xmlns:adec="http://schemas.microsoft.com/office/drawing/2017/decorative" val="1"/>
              </a:ext>
            </a:extLst>
          </p:cNvPr>
          <p:cNvSpPr/>
          <p:nvPr/>
        </p:nvSpPr>
        <p:spPr>
          <a:xfrm>
            <a:off x="12571822" y="1945693"/>
            <a:ext cx="192506" cy="175005"/>
          </a:xfrm>
          <a:prstGeom prst="rect">
            <a:avLst/>
          </a:prstGeom>
          <a:solidFill>
            <a:srgbClr val="243C7C"/>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150" dirty="0"/>
          </a:p>
        </p:txBody>
      </p:sp>
    </p:spTree>
    <p:extLst>
      <p:ext uri="{BB962C8B-B14F-4D97-AF65-F5344CB8AC3E}">
        <p14:creationId xmlns:p14="http://schemas.microsoft.com/office/powerpoint/2010/main" val="3258899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300"/>
                                        <p:tgtEl>
                                          <p:spTgt spid="3"/>
                                        </p:tgtEl>
                                      </p:cBhvr>
                                    </p:animEffect>
                                    <p:anim calcmode="lin" valueType="num">
                                      <p:cBhvr>
                                        <p:cTn id="12" dur="300" fill="hold"/>
                                        <p:tgtEl>
                                          <p:spTgt spid="3"/>
                                        </p:tgtEl>
                                        <p:attrNameLst>
                                          <p:attrName>ppt_x</p:attrName>
                                        </p:attrNameLst>
                                      </p:cBhvr>
                                      <p:tavLst>
                                        <p:tav tm="0">
                                          <p:val>
                                            <p:strVal val="#ppt_x"/>
                                          </p:val>
                                        </p:tav>
                                        <p:tav tm="100000">
                                          <p:val>
                                            <p:strVal val="#ppt_x"/>
                                          </p:val>
                                        </p:tav>
                                      </p:tavLst>
                                    </p:anim>
                                    <p:anim calcmode="lin" valueType="num">
                                      <p:cBhvr>
                                        <p:cTn id="13" dur="3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repeatCount="2000" fill="hold" nodeType="clickEffect">
                                  <p:stCondLst>
                                    <p:cond delay="500"/>
                                  </p:stCondLst>
                                  <p:childTnLst>
                                    <p:set>
                                      <p:cBhvr>
                                        <p:cTn id="17" dur="1" fill="hold">
                                          <p:stCondLst>
                                            <p:cond delay="0"/>
                                          </p:stCondLst>
                                        </p:cTn>
                                        <p:tgtEl>
                                          <p:spTgt spid="48"/>
                                        </p:tgtEl>
                                        <p:attrNameLst>
                                          <p:attrName>style.visibility</p:attrName>
                                        </p:attrNameLst>
                                      </p:cBhvr>
                                      <p:to>
                                        <p:strVal val="visible"/>
                                      </p:to>
                                    </p:set>
                                    <p:animEffect transition="in" filter="wipe(left)">
                                      <p:cBhvr>
                                        <p:cTn id="18" dur="200"/>
                                        <p:tgtEl>
                                          <p:spTgt spid="48"/>
                                        </p:tgtEl>
                                      </p:cBhvr>
                                    </p:animEffect>
                                  </p:childTnLst>
                                </p:cTn>
                              </p:par>
                              <p:par>
                                <p:cTn id="19" presetID="22" presetClass="entr" presetSubtype="4" fill="hold" grpId="0" nodeType="withEffect">
                                  <p:stCondLst>
                                    <p:cond delay="500"/>
                                  </p:stCondLst>
                                  <p:childTnLst>
                                    <p:set>
                                      <p:cBhvr>
                                        <p:cTn id="20" dur="1" fill="hold">
                                          <p:stCondLst>
                                            <p:cond delay="0"/>
                                          </p:stCondLst>
                                        </p:cTn>
                                        <p:tgtEl>
                                          <p:spTgt spid="50"/>
                                        </p:tgtEl>
                                        <p:attrNameLst>
                                          <p:attrName>style.visibility</p:attrName>
                                        </p:attrNameLst>
                                      </p:cBhvr>
                                      <p:to>
                                        <p:strVal val="visible"/>
                                      </p:to>
                                    </p:set>
                                    <p:animEffect transition="in" filter="wipe(down)">
                                      <p:cBhvr>
                                        <p:cTn id="21" dur="500"/>
                                        <p:tgtEl>
                                          <p:spTgt spid="50"/>
                                        </p:tgtEl>
                                      </p:cBhvr>
                                    </p:animEffect>
                                  </p:childTnLst>
                                </p:cTn>
                              </p:par>
                              <p:par>
                                <p:cTn id="22" presetID="22" presetClass="entr" presetSubtype="4" fill="hold" nodeType="withEffect">
                                  <p:stCondLst>
                                    <p:cond delay="500"/>
                                  </p:stCondLst>
                                  <p:childTnLst>
                                    <p:set>
                                      <p:cBhvr>
                                        <p:cTn id="23" dur="1" fill="hold">
                                          <p:stCondLst>
                                            <p:cond delay="0"/>
                                          </p:stCondLst>
                                        </p:cTn>
                                        <p:tgtEl>
                                          <p:spTgt spid="49"/>
                                        </p:tgtEl>
                                        <p:attrNameLst>
                                          <p:attrName>style.visibility</p:attrName>
                                        </p:attrNameLst>
                                      </p:cBhvr>
                                      <p:to>
                                        <p:strVal val="visible"/>
                                      </p:to>
                                    </p:set>
                                    <p:animEffect transition="in" filter="wipe(down)">
                                      <p:cBhvr>
                                        <p:cTn id="24" dur="500"/>
                                        <p:tgtEl>
                                          <p:spTgt spid="49"/>
                                        </p:tgtEl>
                                      </p:cBhvr>
                                    </p:animEffect>
                                  </p:childTnLst>
                                </p:cTn>
                              </p:par>
                            </p:childTnLst>
                          </p:cTn>
                        </p:par>
                        <p:par>
                          <p:cTn id="25" fill="hold">
                            <p:stCondLst>
                              <p:cond delay="1000"/>
                            </p:stCondLst>
                            <p:childTnLst>
                              <p:par>
                                <p:cTn id="26" presetID="22" presetClass="entr" presetSubtype="8" repeatCount="2000"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300"/>
                                        <p:tgtEl>
                                          <p:spTgt spid="25"/>
                                        </p:tgtEl>
                                      </p:cBhvr>
                                    </p:animEffect>
                                    <p:anim calcmode="lin" valueType="num">
                                      <p:cBhvr>
                                        <p:cTn id="34" dur="300" fill="hold"/>
                                        <p:tgtEl>
                                          <p:spTgt spid="25"/>
                                        </p:tgtEl>
                                        <p:attrNameLst>
                                          <p:attrName>ppt_x</p:attrName>
                                        </p:attrNameLst>
                                      </p:cBhvr>
                                      <p:tavLst>
                                        <p:tav tm="0">
                                          <p:val>
                                            <p:strVal val="#ppt_x"/>
                                          </p:val>
                                        </p:tav>
                                        <p:tav tm="100000">
                                          <p:val>
                                            <p:strVal val="#ppt_x"/>
                                          </p:val>
                                        </p:tav>
                                      </p:tavLst>
                                    </p:anim>
                                    <p:anim calcmode="lin" valueType="num">
                                      <p:cBhvr>
                                        <p:cTn id="35" dur="3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repeatCount="2000" fill="hold" nodeType="clickEffect">
                                  <p:stCondLst>
                                    <p:cond delay="500"/>
                                  </p:stCondLst>
                                  <p:childTnLst>
                                    <p:set>
                                      <p:cBhvr>
                                        <p:cTn id="39" dur="1" fill="hold">
                                          <p:stCondLst>
                                            <p:cond delay="0"/>
                                          </p:stCondLst>
                                        </p:cTn>
                                        <p:tgtEl>
                                          <p:spTgt spid="53"/>
                                        </p:tgtEl>
                                        <p:attrNameLst>
                                          <p:attrName>style.visibility</p:attrName>
                                        </p:attrNameLst>
                                      </p:cBhvr>
                                      <p:to>
                                        <p:strVal val="visible"/>
                                      </p:to>
                                    </p:set>
                                    <p:animEffect transition="in" filter="wipe(left)">
                                      <p:cBhvr>
                                        <p:cTn id="40" dur="200"/>
                                        <p:tgtEl>
                                          <p:spTgt spid="53"/>
                                        </p:tgtEl>
                                      </p:cBhvr>
                                    </p:animEffect>
                                  </p:childTnLst>
                                </p:cTn>
                              </p:par>
                              <p:par>
                                <p:cTn id="41" presetID="22" presetClass="entr" presetSubtype="4" fill="hold" grpId="0" nodeType="withEffect">
                                  <p:stCondLst>
                                    <p:cond delay="500"/>
                                  </p:stCondLst>
                                  <p:childTnLst>
                                    <p:set>
                                      <p:cBhvr>
                                        <p:cTn id="42" dur="1" fill="hold">
                                          <p:stCondLst>
                                            <p:cond delay="0"/>
                                          </p:stCondLst>
                                        </p:cTn>
                                        <p:tgtEl>
                                          <p:spTgt spid="55"/>
                                        </p:tgtEl>
                                        <p:attrNameLst>
                                          <p:attrName>style.visibility</p:attrName>
                                        </p:attrNameLst>
                                      </p:cBhvr>
                                      <p:to>
                                        <p:strVal val="visible"/>
                                      </p:to>
                                    </p:set>
                                    <p:animEffect transition="in" filter="wipe(down)">
                                      <p:cBhvr>
                                        <p:cTn id="43" dur="500"/>
                                        <p:tgtEl>
                                          <p:spTgt spid="55"/>
                                        </p:tgtEl>
                                      </p:cBhvr>
                                    </p:animEffect>
                                  </p:childTnLst>
                                </p:cTn>
                              </p:par>
                              <p:par>
                                <p:cTn id="44" presetID="22" presetClass="entr" presetSubtype="4" fill="hold" nodeType="withEffect">
                                  <p:stCondLst>
                                    <p:cond delay="50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par>
                          <p:cTn id="47" fill="hold">
                            <p:stCondLst>
                              <p:cond delay="1000"/>
                            </p:stCondLst>
                            <p:childTnLst>
                              <p:par>
                                <p:cTn id="48" presetID="22" presetClass="entr" presetSubtype="8" repeatCount="200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wipe(left)">
                                      <p:cBhvr>
                                        <p:cTn id="50" dur="200"/>
                                        <p:tgtEl>
                                          <p:spTgt spid="56"/>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300"/>
                                        <p:tgtEl>
                                          <p:spTgt spid="33"/>
                                        </p:tgtEl>
                                      </p:cBhvr>
                                    </p:animEffect>
                                    <p:anim calcmode="lin" valueType="num">
                                      <p:cBhvr>
                                        <p:cTn id="56" dur="300" fill="hold"/>
                                        <p:tgtEl>
                                          <p:spTgt spid="33"/>
                                        </p:tgtEl>
                                        <p:attrNameLst>
                                          <p:attrName>ppt_x</p:attrName>
                                        </p:attrNameLst>
                                      </p:cBhvr>
                                      <p:tavLst>
                                        <p:tav tm="0">
                                          <p:val>
                                            <p:strVal val="#ppt_x"/>
                                          </p:val>
                                        </p:tav>
                                        <p:tav tm="100000">
                                          <p:val>
                                            <p:strVal val="#ppt_x"/>
                                          </p:val>
                                        </p:tav>
                                      </p:tavLst>
                                    </p:anim>
                                    <p:anim calcmode="lin" valueType="num">
                                      <p:cBhvr>
                                        <p:cTn id="57" dur="3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repeatCount="2000" fill="hold" nodeType="clickEffect">
                                  <p:stCondLst>
                                    <p:cond delay="500"/>
                                  </p:stCondLst>
                                  <p:childTnLst>
                                    <p:set>
                                      <p:cBhvr>
                                        <p:cTn id="61" dur="1" fill="hold">
                                          <p:stCondLst>
                                            <p:cond delay="0"/>
                                          </p:stCondLst>
                                        </p:cTn>
                                        <p:tgtEl>
                                          <p:spTgt spid="58"/>
                                        </p:tgtEl>
                                        <p:attrNameLst>
                                          <p:attrName>style.visibility</p:attrName>
                                        </p:attrNameLst>
                                      </p:cBhvr>
                                      <p:to>
                                        <p:strVal val="visible"/>
                                      </p:to>
                                    </p:set>
                                    <p:animEffect transition="in" filter="wipe(left)">
                                      <p:cBhvr>
                                        <p:cTn id="62" dur="200"/>
                                        <p:tgtEl>
                                          <p:spTgt spid="58"/>
                                        </p:tgtEl>
                                      </p:cBhvr>
                                    </p:animEffect>
                                  </p:childTnLst>
                                </p:cTn>
                              </p:par>
                              <p:par>
                                <p:cTn id="63" presetID="22" presetClass="entr" presetSubtype="4" fill="hold" grpId="0" nodeType="withEffect">
                                  <p:stCondLst>
                                    <p:cond delay="500"/>
                                  </p:stCondLst>
                                  <p:childTnLst>
                                    <p:set>
                                      <p:cBhvr>
                                        <p:cTn id="64" dur="1" fill="hold">
                                          <p:stCondLst>
                                            <p:cond delay="0"/>
                                          </p:stCondLst>
                                        </p:cTn>
                                        <p:tgtEl>
                                          <p:spTgt spid="60"/>
                                        </p:tgtEl>
                                        <p:attrNameLst>
                                          <p:attrName>style.visibility</p:attrName>
                                        </p:attrNameLst>
                                      </p:cBhvr>
                                      <p:to>
                                        <p:strVal val="visible"/>
                                      </p:to>
                                    </p:set>
                                    <p:animEffect transition="in" filter="wipe(down)">
                                      <p:cBhvr>
                                        <p:cTn id="65" dur="500"/>
                                        <p:tgtEl>
                                          <p:spTgt spid="60"/>
                                        </p:tgtEl>
                                      </p:cBhvr>
                                    </p:animEffect>
                                  </p:childTnLst>
                                </p:cTn>
                              </p:par>
                              <p:par>
                                <p:cTn id="66" presetID="22" presetClass="entr" presetSubtype="4" fill="hold" nodeType="withEffect">
                                  <p:stCondLst>
                                    <p:cond delay="500"/>
                                  </p:stCondLst>
                                  <p:childTnLst>
                                    <p:set>
                                      <p:cBhvr>
                                        <p:cTn id="67" dur="1" fill="hold">
                                          <p:stCondLst>
                                            <p:cond delay="0"/>
                                          </p:stCondLst>
                                        </p:cTn>
                                        <p:tgtEl>
                                          <p:spTgt spid="59"/>
                                        </p:tgtEl>
                                        <p:attrNameLst>
                                          <p:attrName>style.visibility</p:attrName>
                                        </p:attrNameLst>
                                      </p:cBhvr>
                                      <p:to>
                                        <p:strVal val="visible"/>
                                      </p:to>
                                    </p:set>
                                    <p:animEffect transition="in" filter="wipe(down)">
                                      <p:cBhvr>
                                        <p:cTn id="68" dur="500"/>
                                        <p:tgtEl>
                                          <p:spTgt spid="59"/>
                                        </p:tgtEl>
                                      </p:cBhvr>
                                    </p:animEffect>
                                  </p:childTnLst>
                                </p:cTn>
                              </p:par>
                            </p:childTnLst>
                          </p:cTn>
                        </p:par>
                        <p:par>
                          <p:cTn id="69" fill="hold">
                            <p:stCondLst>
                              <p:cond delay="1000"/>
                            </p:stCondLst>
                            <p:childTnLst>
                              <p:par>
                                <p:cTn id="70" presetID="22" presetClass="entr" presetSubtype="8" repeatCount="200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wipe(left)">
                                      <p:cBhvr>
                                        <p:cTn id="72" dur="200"/>
                                        <p:tgtEl>
                                          <p:spTgt spid="61"/>
                                        </p:tgtEl>
                                      </p:cBhvr>
                                    </p:animEffect>
                                  </p:childTnLst>
                                </p:cTn>
                              </p:par>
                            </p:childTnLst>
                          </p:cTn>
                        </p:par>
                      </p:childTnLst>
                    </p:cTn>
                  </p:par>
                  <p:par>
                    <p:cTn id="73" fill="hold">
                      <p:stCondLst>
                        <p:cond delay="indefinite"/>
                      </p:stCondLst>
                      <p:childTnLst>
                        <p:par>
                          <p:cTn id="74" fill="hold">
                            <p:stCondLst>
                              <p:cond delay="0"/>
                            </p:stCondLst>
                            <p:childTnLst>
                              <p:par>
                                <p:cTn id="75" presetID="47" presetClass="entr" presetSubtype="0" fill="hold" grpId="0" nodeType="click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300"/>
                                        <p:tgtEl>
                                          <p:spTgt spid="39"/>
                                        </p:tgtEl>
                                      </p:cBhvr>
                                    </p:animEffect>
                                    <p:anim calcmode="lin" valueType="num">
                                      <p:cBhvr>
                                        <p:cTn id="78" dur="300" fill="hold"/>
                                        <p:tgtEl>
                                          <p:spTgt spid="39"/>
                                        </p:tgtEl>
                                        <p:attrNameLst>
                                          <p:attrName>ppt_x</p:attrName>
                                        </p:attrNameLst>
                                      </p:cBhvr>
                                      <p:tavLst>
                                        <p:tav tm="0">
                                          <p:val>
                                            <p:strVal val="#ppt_x"/>
                                          </p:val>
                                        </p:tav>
                                        <p:tav tm="100000">
                                          <p:val>
                                            <p:strVal val="#ppt_x"/>
                                          </p:val>
                                        </p:tav>
                                      </p:tavLst>
                                    </p:anim>
                                    <p:anim calcmode="lin" valueType="num">
                                      <p:cBhvr>
                                        <p:cTn id="79" dur="3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2" presetClass="entr" presetSubtype="8" repeatCount="2000" fill="hold" grpId="0" nodeType="clickEffect">
                                  <p:stCondLst>
                                    <p:cond delay="0"/>
                                  </p:stCondLst>
                                  <p:childTnLst>
                                    <p:set>
                                      <p:cBhvr>
                                        <p:cTn id="83" dur="1" fill="hold">
                                          <p:stCondLst>
                                            <p:cond delay="0"/>
                                          </p:stCondLst>
                                        </p:cTn>
                                        <p:tgtEl>
                                          <p:spTgt spid="63"/>
                                        </p:tgtEl>
                                        <p:attrNameLst>
                                          <p:attrName>style.visibility</p:attrName>
                                        </p:attrNameLst>
                                      </p:cBhvr>
                                      <p:to>
                                        <p:strVal val="visible"/>
                                      </p:to>
                                    </p:set>
                                    <p:animEffect transition="in" filter="wipe(left)">
                                      <p:cBhvr>
                                        <p:cTn id="84" dur="200"/>
                                        <p:tgtEl>
                                          <p:spTgt spid="63"/>
                                        </p:tgtEl>
                                      </p:cBhvr>
                                    </p:animEffect>
                                  </p:childTnLst>
                                </p:cTn>
                              </p:par>
                              <p:par>
                                <p:cTn id="85" presetID="22" presetClass="entr" presetSubtype="8" repeatCount="2000"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animEffect transition="in" filter="wipe(left)">
                                      <p:cBhvr>
                                        <p:cTn id="87" dur="200"/>
                                        <p:tgtEl>
                                          <p:spTgt spid="64"/>
                                        </p:tgtEl>
                                      </p:cBhvr>
                                    </p:animEffect>
                                  </p:childTnLst>
                                </p:cTn>
                              </p:par>
                            </p:childTnLst>
                          </p:cTn>
                        </p:par>
                      </p:childTnLst>
                    </p:cTn>
                  </p:par>
                  <p:par>
                    <p:cTn id="88" fill="hold">
                      <p:stCondLst>
                        <p:cond delay="indefinite"/>
                      </p:stCondLst>
                      <p:childTnLst>
                        <p:par>
                          <p:cTn id="89" fill="hold">
                            <p:stCondLst>
                              <p:cond delay="0"/>
                            </p:stCondLst>
                            <p:childTnLst>
                              <p:par>
                                <p:cTn id="90" presetID="47" presetClass="entr" presetSubtype="0" fill="hold" grpId="0" nodeType="click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fade">
                                      <p:cBhvr>
                                        <p:cTn id="92" dur="300"/>
                                        <p:tgtEl>
                                          <p:spTgt spid="44"/>
                                        </p:tgtEl>
                                      </p:cBhvr>
                                    </p:animEffect>
                                    <p:anim calcmode="lin" valueType="num">
                                      <p:cBhvr>
                                        <p:cTn id="93" dur="300" fill="hold"/>
                                        <p:tgtEl>
                                          <p:spTgt spid="44"/>
                                        </p:tgtEl>
                                        <p:attrNameLst>
                                          <p:attrName>ppt_x</p:attrName>
                                        </p:attrNameLst>
                                      </p:cBhvr>
                                      <p:tavLst>
                                        <p:tav tm="0">
                                          <p:val>
                                            <p:strVal val="#ppt_x"/>
                                          </p:val>
                                        </p:tav>
                                        <p:tav tm="100000">
                                          <p:val>
                                            <p:strVal val="#ppt_x"/>
                                          </p:val>
                                        </p:tav>
                                      </p:tavLst>
                                    </p:anim>
                                    <p:anim calcmode="lin" valueType="num">
                                      <p:cBhvr>
                                        <p:cTn id="94" dur="3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2" presetClass="entr" presetSubtype="8" repeatCount="2000" fill="hold" grpId="0" nodeType="click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wipe(left)">
                                      <p:cBhvr>
                                        <p:cTn id="99" dur="200"/>
                                        <p:tgtEl>
                                          <p:spTgt spid="66"/>
                                        </p:tgtEl>
                                      </p:cBhvr>
                                    </p:animEffect>
                                  </p:childTnLst>
                                </p:cTn>
                              </p:par>
                              <p:par>
                                <p:cTn id="100" presetID="22" presetClass="entr" presetSubtype="8" repeatCount="2000" fill="hold" grpId="0" nodeType="withEffect">
                                  <p:stCondLst>
                                    <p:cond delay="0"/>
                                  </p:stCondLst>
                                  <p:childTnLst>
                                    <p:set>
                                      <p:cBhvr>
                                        <p:cTn id="101" dur="1" fill="hold">
                                          <p:stCondLst>
                                            <p:cond delay="0"/>
                                          </p:stCondLst>
                                        </p:cTn>
                                        <p:tgtEl>
                                          <p:spTgt spid="67"/>
                                        </p:tgtEl>
                                        <p:attrNameLst>
                                          <p:attrName>style.visibility</p:attrName>
                                        </p:attrNameLst>
                                      </p:cBhvr>
                                      <p:to>
                                        <p:strVal val="visible"/>
                                      </p:to>
                                    </p:set>
                                    <p:animEffect transition="in" filter="wipe(left)">
                                      <p:cBhvr>
                                        <p:cTn id="102" dur="2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50" grpId="0" animBg="1"/>
      <p:bldP spid="51" grpId="0"/>
      <p:bldP spid="25" grpId="0"/>
      <p:bldP spid="55" grpId="0" animBg="1"/>
      <p:bldP spid="56" grpId="0"/>
      <p:bldP spid="33" grpId="0"/>
      <p:bldP spid="60" grpId="0" animBg="1"/>
      <p:bldP spid="61" grpId="0"/>
      <p:bldP spid="39" grpId="0"/>
      <p:bldP spid="63" grpId="0"/>
      <p:bldP spid="44" grpId="0"/>
      <p:bldP spid="66" grpId="0"/>
      <p:bldP spid="67" grpId="0" animBg="1"/>
      <p:bldP spid="6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4254500"/>
            <a:ext cx="24479250" cy="3000375"/>
          </a:xfrm>
          <a:prstGeom prst="rect">
            <a:avLst/>
          </a:prstGeom>
        </p:spPr>
        <p:txBody>
          <a:bodyPr>
            <a:noAutofit/>
          </a:bodyPr>
          <a:lstStyle/>
          <a:p>
            <a:pPr algn="l"/>
            <a:r>
              <a:rPr lang="it-IT" sz="12000" dirty="0">
                <a:solidFill>
                  <a:schemeClr val="bg1"/>
                </a:solidFill>
                <a:latin typeface="Bahnschrift bold" panose="020B0502040204020203" pitchFamily="34" charset="0"/>
              </a:rPr>
              <a:t>Le 24 lingue ufficiali dell'UE</a:t>
            </a:r>
            <a:endParaRPr lang="en-150" sz="12000" dirty="0">
              <a:solidFill>
                <a:schemeClr val="bg1"/>
              </a:solidFill>
              <a:latin typeface="Bahnschrift bold" panose="020B0502040204020203" pitchFamily="34" charset="0"/>
            </a:endParaRPr>
          </a:p>
        </p:txBody>
      </p:sp>
      <p:sp>
        <p:nvSpPr>
          <p:cNvPr id="3" name="Titolo">
            <a:extLst>
              <a:ext uri="{FF2B5EF4-FFF2-40B4-BE49-F238E27FC236}">
                <a16:creationId xmlns:a16="http://schemas.microsoft.com/office/drawing/2014/main" id="{CDD08A4A-60C1-6263-E77D-FF5722E78795}"/>
              </a:ext>
            </a:extLst>
          </p:cNvPr>
          <p:cNvSpPr txBox="1">
            <a:spLocks/>
          </p:cNvSpPr>
          <p:nvPr/>
        </p:nvSpPr>
        <p:spPr>
          <a:xfrm>
            <a:off x="470841" y="4877859"/>
            <a:ext cx="8792858"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Un'Europa di persone</a:t>
            </a:r>
          </a:p>
        </p:txBody>
      </p:sp>
      <p:sp>
        <p:nvSpPr>
          <p:cNvPr id="8" name="Sottotitolo"/>
          <p:cNvSpPr/>
          <p:nvPr/>
        </p:nvSpPr>
        <p:spPr>
          <a:xfrm>
            <a:off x="449070" y="8168122"/>
            <a:ext cx="8277835" cy="1200329"/>
          </a:xfrm>
          <a:prstGeom prst="rect">
            <a:avLst/>
          </a:prstGeom>
        </p:spPr>
        <p:txBody>
          <a:bodyPr wrap="square">
            <a:spAutoFit/>
          </a:bodyPr>
          <a:lstStyle/>
          <a:p>
            <a:r>
              <a:rPr lang="it-IT" sz="7200" dirty="0">
                <a:solidFill>
                  <a:srgbClr val="243C7C"/>
                </a:solidFill>
                <a:latin typeface="Bahnschrift bold" panose="020B0502040204020203" pitchFamily="34" charset="0"/>
              </a:rPr>
              <a:t>24 lingue ufficiali</a:t>
            </a:r>
            <a:endParaRPr lang="it-IT" sz="7200" dirty="0">
              <a:solidFill>
                <a:srgbClr val="243C7C"/>
              </a:solidFill>
              <a:latin typeface="Bahnschrift SemiLight SemiConde" panose="020B0502040204020203" pitchFamily="34" charset="0"/>
            </a:endParaRPr>
          </a:p>
        </p:txBody>
      </p:sp>
      <p:sp>
        <p:nvSpPr>
          <p:cNvPr id="9" name="Link"/>
          <p:cNvSpPr/>
          <p:nvPr/>
        </p:nvSpPr>
        <p:spPr>
          <a:xfrm>
            <a:off x="449070" y="11563168"/>
            <a:ext cx="5307863" cy="369332"/>
          </a:xfrm>
          <a:prstGeom prst="rect">
            <a:avLst/>
          </a:prstGeom>
        </p:spPr>
        <p:txBody>
          <a:bodyPr wrap="none">
            <a:spAutoFit/>
          </a:bodyPr>
          <a:lstStyle/>
          <a:p>
            <a:r>
              <a:rPr lang="it-IT" u="sng" dirty="0">
                <a:solidFill>
                  <a:srgbClr val="243C7C"/>
                </a:solidFill>
                <a:latin typeface="Bahnschrift SemiBold" panose="020B0502040204020203" pitchFamily="34" charset="0"/>
              </a:rPr>
              <a:t>Ascolta alcuni esempi delle lingue ufficiali dell'UE</a:t>
            </a:r>
            <a:endParaRPr lang="en-150" u="sng" dirty="0">
              <a:solidFill>
                <a:srgbClr val="243C7C"/>
              </a:solidFill>
              <a:latin typeface="Bahnschrift SemiBold" panose="020B0502040204020203" pitchFamily="34" charset="0"/>
            </a:endParaRPr>
          </a:p>
        </p:txBody>
      </p:sp>
      <p:pic>
        <p:nvPicPr>
          <p:cNvPr id="4" name="Descrizione di due personaggi: una ragazza a sinistra e un ragazzo a destra conversano, facendosi a vicenda domande sulle lingue dell'UE e rispondendo a turno. Nei fumetti compaiono le domande e le risposte, come segue:" descr="A girl on the left and a boy on the right in conversation, asking each other questions about EU languages and answering in turn. The questions and answers appear in speech bubbles and are as follow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2" y="0"/>
            <a:ext cx="24478368" cy="13679980"/>
          </a:xfrm>
          <a:prstGeom prst="rect">
            <a:avLst/>
          </a:prstGeom>
        </p:spPr>
      </p:pic>
      <p:grpSp>
        <p:nvGrpSpPr>
          <p:cNvPr id="20" name="Domanda 1" descr="Sei in grado di nominare almeno 5 lingue ufficiali dell'UE diverse dalla tua?"/>
          <p:cNvGrpSpPr/>
          <p:nvPr/>
        </p:nvGrpSpPr>
        <p:grpSpPr>
          <a:xfrm>
            <a:off x="834938" y="-240631"/>
            <a:ext cx="23793694" cy="13792702"/>
            <a:chOff x="834938" y="-240631"/>
            <a:chExt cx="23793694" cy="13792702"/>
          </a:xfrm>
        </p:grpSpPr>
        <p:pic>
          <p:nvPicPr>
            <p:cNvPr id="17" name="bubble"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speech-bubble"/>
            <p:cNvSpPr/>
            <p:nvPr/>
          </p:nvSpPr>
          <p:spPr>
            <a:xfrm>
              <a:off x="14906654" y="2018114"/>
              <a:ext cx="4661505" cy="2616101"/>
            </a:xfrm>
            <a:prstGeom prst="rect">
              <a:avLst/>
            </a:prstGeom>
          </p:spPr>
          <p:txBody>
            <a:bodyPr wrap="square">
              <a:spAutoFit/>
            </a:bodyPr>
            <a:lstStyle/>
            <a:p>
              <a:r>
                <a:rPr lang="it-IT" sz="4100" dirty="0">
                  <a:latin typeface="Bahnschrift SemiBold SemiConden" panose="020B0502040204020203" pitchFamily="34" charset="0"/>
                </a:rPr>
                <a:t>Sei in grado di nominare almeno 5 lingue ufficiali dell'UE diverse dalla tua? </a:t>
              </a:r>
              <a:endParaRPr lang="en-150" sz="4100" dirty="0">
                <a:latin typeface="Bahnschrift SemiBold SemiConden" panose="020B0502040204020203" pitchFamily="34" charset="0"/>
              </a:endParaRPr>
            </a:p>
          </p:txBody>
        </p:sp>
      </p:grpSp>
      <p:grpSp>
        <p:nvGrpSpPr>
          <p:cNvPr id="31" name="Risposta 1" descr="bulgaro, croato, ceco, danese, neerlandese"/>
          <p:cNvGrpSpPr/>
          <p:nvPr/>
        </p:nvGrpSpPr>
        <p:grpSpPr>
          <a:xfrm>
            <a:off x="742361" y="-49110"/>
            <a:ext cx="23106822" cy="12997588"/>
            <a:chOff x="742361" y="-49110"/>
            <a:chExt cx="23106822" cy="12997588"/>
          </a:xfrm>
        </p:grpSpPr>
        <p:pic>
          <p:nvPicPr>
            <p:cNvPr id="22"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49110"/>
              <a:ext cx="23106822" cy="12997588"/>
            </a:xfrm>
            <a:prstGeom prst="rect">
              <a:avLst/>
            </a:prstGeom>
          </p:spPr>
        </p:pic>
        <p:sp>
          <p:nvSpPr>
            <p:cNvPr id="29" name="speech-bubble"/>
            <p:cNvSpPr/>
            <p:nvPr/>
          </p:nvSpPr>
          <p:spPr>
            <a:xfrm>
              <a:off x="15304317" y="6997257"/>
              <a:ext cx="3766069" cy="1985159"/>
            </a:xfrm>
            <a:prstGeom prst="rect">
              <a:avLst/>
            </a:prstGeom>
          </p:spPr>
          <p:txBody>
            <a:bodyPr wrap="square">
              <a:spAutoFit/>
            </a:bodyPr>
            <a:lstStyle/>
            <a:p>
              <a:r>
                <a:rPr lang="it-IT" sz="4100" dirty="0">
                  <a:latin typeface="Bahnschrift SemiBold Condensed" panose="020B0502040204020203" pitchFamily="34" charset="0"/>
                </a:rPr>
                <a:t>bulgaro, croato, danese, neerlandese, ceco</a:t>
              </a:r>
            </a:p>
          </p:txBody>
        </p:sp>
      </p:grpSp>
      <p:grpSp>
        <p:nvGrpSpPr>
          <p:cNvPr id="48" name="Domanda 2" descr="Quali sono i tre alfabeti ufficiali?"/>
          <p:cNvGrpSpPr/>
          <p:nvPr/>
        </p:nvGrpSpPr>
        <p:grpSpPr>
          <a:xfrm>
            <a:off x="746173" y="-45109"/>
            <a:ext cx="23106822" cy="12997588"/>
            <a:chOff x="742361" y="-17026"/>
            <a:chExt cx="23106822" cy="12997588"/>
          </a:xfrm>
        </p:grpSpPr>
        <p:pic>
          <p:nvPicPr>
            <p:cNvPr id="49" name="bubble"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7026"/>
              <a:ext cx="23106822" cy="12997588"/>
            </a:xfrm>
            <a:prstGeom prst="rect">
              <a:avLst/>
            </a:prstGeom>
          </p:spPr>
        </p:pic>
        <p:sp>
          <p:nvSpPr>
            <p:cNvPr id="50" name="text-bubble"/>
            <p:cNvSpPr/>
            <p:nvPr/>
          </p:nvSpPr>
          <p:spPr>
            <a:xfrm>
              <a:off x="15211740" y="7340812"/>
              <a:ext cx="3766069" cy="1354217"/>
            </a:xfrm>
            <a:prstGeom prst="rect">
              <a:avLst/>
            </a:prstGeom>
          </p:spPr>
          <p:txBody>
            <a:bodyPr wrap="square">
              <a:spAutoFit/>
            </a:bodyPr>
            <a:lstStyle/>
            <a:p>
              <a:r>
                <a:rPr lang="it-IT" sz="4100" dirty="0">
                  <a:latin typeface="Bahnschrift SemiBold Condensed" panose="020B0502040204020203" pitchFamily="34" charset="0"/>
                </a:rPr>
                <a:t>Quali sono i tre alfabeti ufficiali?</a:t>
              </a:r>
            </a:p>
          </p:txBody>
        </p:sp>
      </p:grpSp>
      <p:grpSp>
        <p:nvGrpSpPr>
          <p:cNvPr id="43" name="Risposta 2" descr="latino, cirillico e greco"/>
          <p:cNvGrpSpPr/>
          <p:nvPr/>
        </p:nvGrpSpPr>
        <p:grpSpPr>
          <a:xfrm>
            <a:off x="872026" y="-240631"/>
            <a:ext cx="23756606" cy="13920119"/>
            <a:chOff x="2486526" y="128337"/>
            <a:chExt cx="21483747" cy="12453674"/>
          </a:xfrm>
        </p:grpSpPr>
        <p:pic>
          <p:nvPicPr>
            <p:cNvPr id="55" name="bubble"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6526" y="128337"/>
              <a:ext cx="21483747" cy="12453674"/>
            </a:xfrm>
            <a:prstGeom prst="rect">
              <a:avLst/>
            </a:prstGeom>
          </p:spPr>
        </p:pic>
        <p:sp>
          <p:nvSpPr>
            <p:cNvPr id="56" name="speech-bubble"/>
            <p:cNvSpPr/>
            <p:nvPr/>
          </p:nvSpPr>
          <p:spPr>
            <a:xfrm>
              <a:off x="15408797" y="2683861"/>
              <a:ext cx="3760766" cy="1211554"/>
            </a:xfrm>
            <a:prstGeom prst="rect">
              <a:avLst/>
            </a:prstGeom>
          </p:spPr>
          <p:txBody>
            <a:bodyPr wrap="square">
              <a:spAutoFit/>
            </a:bodyPr>
            <a:lstStyle/>
            <a:p>
              <a:r>
                <a:rPr lang="it-IT" sz="4100" dirty="0">
                  <a:latin typeface="Bahnschrift SemiBold SemiConden" panose="020B0502040204020203" pitchFamily="34" charset="0"/>
                </a:rPr>
                <a:t>Latino, cirillico e greco.</a:t>
              </a:r>
            </a:p>
          </p:txBody>
        </p:sp>
      </p:grpSp>
      <p:sp>
        <p:nvSpPr>
          <p:cNvPr id="21"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23"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69932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
                                        <p:tgtEl>
                                          <p:spTgt spid="3"/>
                                        </p:tgtEl>
                                      </p:cBhvr>
                                    </p:animEffect>
                                  </p:childTnLst>
                                </p:cTn>
                              </p:par>
                            </p:childTnLst>
                          </p:cTn>
                        </p:par>
                        <p:par>
                          <p:cTn id="8" fill="hold">
                            <p:stCondLst>
                              <p:cond delay="3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300"/>
                                        <p:tgtEl>
                                          <p:spTgt spid="8"/>
                                        </p:tgtEl>
                                      </p:cBhvr>
                                    </p:animEffect>
                                    <p:anim calcmode="lin" valueType="num">
                                      <p:cBhvr>
                                        <p:cTn id="12" dur="300" fill="hold"/>
                                        <p:tgtEl>
                                          <p:spTgt spid="8"/>
                                        </p:tgtEl>
                                        <p:attrNameLst>
                                          <p:attrName>ppt_x</p:attrName>
                                        </p:attrNameLst>
                                      </p:cBhvr>
                                      <p:tavLst>
                                        <p:tav tm="0">
                                          <p:val>
                                            <p:strVal val="#ppt_x"/>
                                          </p:val>
                                        </p:tav>
                                        <p:tav tm="100000">
                                          <p:val>
                                            <p:strVal val="#ppt_x"/>
                                          </p:val>
                                        </p:tav>
                                      </p:tavLst>
                                    </p:anim>
                                    <p:anim calcmode="lin" valueType="num">
                                      <p:cBhvr>
                                        <p:cTn id="13" dur="3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6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300"/>
                                        <p:tgtEl>
                                          <p:spTgt spid="9"/>
                                        </p:tgtEl>
                                      </p:cBhvr>
                                    </p:animEffect>
                                  </p:childTnLst>
                                </p:cTn>
                              </p:par>
                            </p:childTnLst>
                          </p:cTn>
                        </p:par>
                        <p:par>
                          <p:cTn id="18" fill="hold">
                            <p:stCondLst>
                              <p:cond delay="900"/>
                            </p:stCondLst>
                            <p:childTnLst>
                              <p:par>
                                <p:cTn id="19" presetID="10" presetClass="entr" presetSubtype="0" fill="hold" nodeType="afterEffect">
                                  <p:stCondLst>
                                    <p:cond delay="0"/>
                                  </p:stCondLst>
                                  <p:iterate type="lt">
                                    <p:tmPct val="0"/>
                                  </p:iterate>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26" presetClass="emph" presetSubtype="0" fill="hold" nodeType="withEffect">
                                  <p:stCondLst>
                                    <p:cond delay="0"/>
                                  </p:stCondLst>
                                  <p:iterate type="lt">
                                    <p:tmPct val="0"/>
                                  </p:iterate>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14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dvAuto="1000"/>
      <p:bldP spid="9" grpId="0"/>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3937000"/>
            <a:ext cx="24479250" cy="1752600"/>
          </a:xfrm>
          <a:prstGeom prst="rect">
            <a:avLst/>
          </a:prstGeom>
        </p:spPr>
        <p:txBody>
          <a:bodyPr>
            <a:noAutofit/>
          </a:bodyPr>
          <a:lstStyle/>
          <a:p>
            <a:pPr algn="l"/>
            <a:r>
              <a:rPr lang="it-IT" sz="12000" dirty="0">
                <a:solidFill>
                  <a:schemeClr val="bg1"/>
                </a:solidFill>
                <a:latin typeface="Bahnschrift bold" panose="020B0502040204020203" pitchFamily="34" charset="0"/>
              </a:rPr>
              <a:t>I pionieri dell'Unione europea</a:t>
            </a:r>
          </a:p>
        </p:txBody>
      </p:sp>
      <p:sp>
        <p:nvSpPr>
          <p:cNvPr id="17" name="Slide category">
            <a:extLst>
              <a:ext uri="{C183D7F6-B498-43B3-948B-1728B52AA6E4}">
                <adec:decorative xmlns:adec="http://schemas.microsoft.com/office/drawing/2017/decorative" val="1"/>
              </a:ext>
            </a:extLst>
          </p:cNvPr>
          <p:cNvSpPr txBox="1"/>
          <p:nvPr/>
        </p:nvSpPr>
        <p:spPr>
          <a:xfrm>
            <a:off x="1647110" y="1907671"/>
            <a:ext cx="1678960" cy="707886"/>
          </a:xfrm>
          <a:prstGeom prst="rect">
            <a:avLst/>
          </a:prstGeom>
          <a:noFill/>
        </p:spPr>
        <p:txBody>
          <a:bodyPr wrap="square" rtlCol="0">
            <a:spAutoFit/>
          </a:bodyPr>
          <a:lstStyle/>
          <a:p>
            <a:r>
              <a:rPr lang="it-IT" sz="4000" dirty="0">
                <a:solidFill>
                  <a:srgbClr val="F3CA57"/>
                </a:solidFill>
                <a:latin typeface="Bahnschrift Condensed" panose="020B0502040204020203" pitchFamily="34" charset="0"/>
              </a:rPr>
              <a:t>pionieri</a:t>
            </a:r>
          </a:p>
        </p:txBody>
      </p:sp>
      <p:pic>
        <p:nvPicPr>
          <p:cNvPr id="13" name="Immagine 1" descr="Simone Veil, seduta davanti ai microfoni, guarda leggermente di lat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7942" y="-1"/>
            <a:ext cx="12611308" cy="13757791"/>
          </a:xfrm>
          <a:prstGeom prst="rect">
            <a:avLst/>
          </a:prstGeom>
        </p:spPr>
      </p:pic>
      <p:sp>
        <p:nvSpPr>
          <p:cNvPr id="10" name="Titolo 1 Veil">
            <a:extLst>
              <a:ext uri="{FF2B5EF4-FFF2-40B4-BE49-F238E27FC236}">
                <a16:creationId xmlns:a16="http://schemas.microsoft.com/office/drawing/2014/main" id="{0E59E337-3F73-937E-AA4F-6990C424CB6E}"/>
              </a:ext>
            </a:extLst>
          </p:cNvPr>
          <p:cNvSpPr txBox="1">
            <a:spLocks/>
          </p:cNvSpPr>
          <p:nvPr/>
        </p:nvSpPr>
        <p:spPr>
          <a:xfrm>
            <a:off x="535010" y="5202800"/>
            <a:ext cx="9644246"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en-150" sz="12000" dirty="0">
                <a:solidFill>
                  <a:schemeClr val="bg1"/>
                </a:solidFill>
                <a:latin typeface="Bahnschrift bold" panose="020B0502040204020203" pitchFamily="34" charset="0"/>
              </a:rPr>
              <a:t>Simone Veil</a:t>
            </a:r>
          </a:p>
        </p:txBody>
      </p:sp>
      <p:sp>
        <p:nvSpPr>
          <p:cNvPr id="9" name="Testo 1 Veil"/>
          <p:cNvSpPr/>
          <p:nvPr/>
        </p:nvSpPr>
        <p:spPr>
          <a:xfrm>
            <a:off x="658427" y="7491855"/>
            <a:ext cx="8517547" cy="1077218"/>
          </a:xfrm>
          <a:prstGeom prst="rect">
            <a:avLst/>
          </a:prstGeom>
          <a:solidFill>
            <a:srgbClr val="17559E"/>
          </a:solidFill>
        </p:spPr>
        <p:txBody>
          <a:bodyPr wrap="square">
            <a:spAutoFit/>
          </a:bodyPr>
          <a:lstStyle/>
          <a:p>
            <a:r>
              <a:rPr lang="it-IT" sz="3200" dirty="0">
                <a:solidFill>
                  <a:srgbClr val="F3CA57"/>
                </a:solidFill>
                <a:latin typeface="Bahnschrift SemiBold" panose="020B0502040204020203" pitchFamily="34" charset="0"/>
              </a:rPr>
              <a:t>Superstite dell'Olocausto e prima presidente donna del Parlamento europeo</a:t>
            </a:r>
            <a:endParaRPr lang="en-150" sz="3200" dirty="0">
              <a:solidFill>
                <a:srgbClr val="F3CA57"/>
              </a:solidFill>
              <a:latin typeface="Bahnschrift SemiBold" panose="020B0502040204020203" pitchFamily="34" charset="0"/>
            </a:endParaRPr>
          </a:p>
        </p:txBody>
      </p:sp>
      <p:pic>
        <p:nvPicPr>
          <p:cNvPr id="14" name="Immagine 2" descr="Un ritratto di Jean Monnet, che guarda leggermente di lato."/>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7139" y="-11785"/>
            <a:ext cx="12622111" cy="13769576"/>
          </a:xfrm>
          <a:prstGeom prst="rect">
            <a:avLst/>
          </a:prstGeom>
        </p:spPr>
      </p:pic>
      <p:sp>
        <p:nvSpPr>
          <p:cNvPr id="4" name="Titolo 2 Monnet"/>
          <p:cNvSpPr txBox="1">
            <a:spLocks/>
          </p:cNvSpPr>
          <p:nvPr/>
        </p:nvSpPr>
        <p:spPr>
          <a:xfrm>
            <a:off x="725853" y="5087306"/>
            <a:ext cx="9336615" cy="1751644"/>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Jean Monnet</a:t>
            </a:r>
          </a:p>
        </p:txBody>
      </p:sp>
      <p:sp>
        <p:nvSpPr>
          <p:cNvPr id="3" name="Testo 2 Monnet"/>
          <p:cNvSpPr/>
          <p:nvPr/>
        </p:nvSpPr>
        <p:spPr>
          <a:xfrm>
            <a:off x="725853" y="7055879"/>
            <a:ext cx="8517547" cy="1077218"/>
          </a:xfrm>
          <a:prstGeom prst="rect">
            <a:avLst/>
          </a:prstGeom>
          <a:solidFill>
            <a:srgbClr val="17559E"/>
          </a:solidFill>
        </p:spPr>
        <p:txBody>
          <a:bodyPr wrap="square">
            <a:spAutoFit/>
          </a:bodyPr>
          <a:lstStyle/>
          <a:p>
            <a:r>
              <a:rPr lang="it-IT" sz="3200" dirty="0">
                <a:solidFill>
                  <a:srgbClr val="F3CA57"/>
                </a:solidFill>
                <a:latin typeface="Bahnschrift SemiBold" panose="020B0502040204020203" pitchFamily="34" charset="0"/>
              </a:rPr>
              <a:t>La forza unificatrice alla base della genesi dell'Unione europea </a:t>
            </a:r>
          </a:p>
        </p:txBody>
      </p:sp>
      <p:pic>
        <p:nvPicPr>
          <p:cNvPr id="11" name="Immagine 3" descr="Ritratto di Ursula Hirschmann, che guarda direttamente alla cinepresa."/>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62752" y="-29309"/>
            <a:ext cx="12616498" cy="13763453"/>
          </a:xfrm>
          <a:prstGeom prst="rect">
            <a:avLst/>
          </a:prstGeom>
        </p:spPr>
      </p:pic>
      <p:sp>
        <p:nvSpPr>
          <p:cNvPr id="6" name="Titolo 3 Hirschmann"/>
          <p:cNvSpPr txBox="1">
            <a:spLocks/>
          </p:cNvSpPr>
          <p:nvPr/>
        </p:nvSpPr>
        <p:spPr>
          <a:xfrm>
            <a:off x="502353" y="4735281"/>
            <a:ext cx="9336615" cy="3264187"/>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Ursula</a:t>
            </a:r>
          </a:p>
          <a:p>
            <a:pPr algn="l"/>
            <a:r>
              <a:rPr lang="it-IT" sz="12000" dirty="0">
                <a:solidFill>
                  <a:schemeClr val="bg1"/>
                </a:solidFill>
                <a:latin typeface="Bahnschrift bold" panose="020B0502040204020203" pitchFamily="34" charset="0"/>
              </a:rPr>
              <a:t>Hirschmann</a:t>
            </a:r>
          </a:p>
        </p:txBody>
      </p:sp>
      <p:sp>
        <p:nvSpPr>
          <p:cNvPr id="5" name="Testo 3 Hirschmann"/>
          <p:cNvSpPr/>
          <p:nvPr/>
        </p:nvSpPr>
        <p:spPr>
          <a:xfrm>
            <a:off x="647542" y="7904962"/>
            <a:ext cx="8517547" cy="584775"/>
          </a:xfrm>
          <a:prstGeom prst="rect">
            <a:avLst/>
          </a:prstGeom>
          <a:solidFill>
            <a:srgbClr val="17559E"/>
          </a:solidFill>
        </p:spPr>
        <p:txBody>
          <a:bodyPr wrap="square">
            <a:spAutoFit/>
          </a:bodyPr>
          <a:lstStyle/>
          <a:p>
            <a:r>
              <a:rPr lang="it-IT" sz="3200" dirty="0">
                <a:solidFill>
                  <a:srgbClr val="F3CA57"/>
                </a:solidFill>
                <a:latin typeface="Bahnschrift SemiBold" panose="020B0502040204020203" pitchFamily="34" charset="0"/>
              </a:rPr>
              <a:t>Antifascista e federalista europea </a:t>
            </a:r>
          </a:p>
        </p:txBody>
      </p:sp>
      <p:pic>
        <p:nvPicPr>
          <p:cNvPr id="12" name="Immagine 4" descr="Robert Schuman, seduto e con un documento tra le mani, guarda direttamente alla cinepresa."/>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46989" y="-24507"/>
            <a:ext cx="12611306" cy="13757789"/>
          </a:xfrm>
          <a:prstGeom prst="rect">
            <a:avLst/>
          </a:prstGeom>
        </p:spPr>
      </p:pic>
      <p:sp>
        <p:nvSpPr>
          <p:cNvPr id="7" name="Titolo 4 Schuman"/>
          <p:cNvSpPr txBox="1">
            <a:spLocks/>
          </p:cNvSpPr>
          <p:nvPr/>
        </p:nvSpPr>
        <p:spPr>
          <a:xfrm>
            <a:off x="697097" y="4474031"/>
            <a:ext cx="9336615" cy="3383930"/>
          </a:xfrm>
          <a:prstGeom prst="rect">
            <a:avLst/>
          </a:prstGeom>
          <a:solidFill>
            <a:srgbClr val="17559E"/>
          </a:solidFill>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Robert</a:t>
            </a:r>
          </a:p>
          <a:p>
            <a:pPr algn="l"/>
            <a:r>
              <a:rPr lang="it-IT" sz="12000" dirty="0">
                <a:solidFill>
                  <a:schemeClr val="bg1"/>
                </a:solidFill>
                <a:latin typeface="Bahnschrift bold" panose="020B0502040204020203" pitchFamily="34" charset="0"/>
              </a:rPr>
              <a:t>Schuman</a:t>
            </a:r>
          </a:p>
        </p:txBody>
      </p:sp>
      <p:sp>
        <p:nvSpPr>
          <p:cNvPr id="8" name="Testo 4 Schuman"/>
          <p:cNvSpPr/>
          <p:nvPr/>
        </p:nvSpPr>
        <p:spPr>
          <a:xfrm>
            <a:off x="697097" y="7950543"/>
            <a:ext cx="8517547" cy="584775"/>
          </a:xfrm>
          <a:prstGeom prst="rect">
            <a:avLst/>
          </a:prstGeom>
          <a:solidFill>
            <a:srgbClr val="17559E"/>
          </a:solidFill>
        </p:spPr>
        <p:txBody>
          <a:bodyPr wrap="square">
            <a:spAutoFit/>
          </a:bodyPr>
          <a:lstStyle/>
          <a:p>
            <a:r>
              <a:rPr lang="it-IT" sz="3200" dirty="0">
                <a:solidFill>
                  <a:srgbClr val="F3CA57"/>
                </a:solidFill>
                <a:latin typeface="Bahnschrift SemiBold" panose="020B0502040204020203" pitchFamily="34" charset="0"/>
              </a:rPr>
              <a:t>L'architetto dell'integrazione europea </a:t>
            </a:r>
          </a:p>
        </p:txBody>
      </p:sp>
      <p:sp>
        <p:nvSpPr>
          <p:cNvPr id="15" name="Piè di pagina">
            <a:extLst>
              <a:ext uri="{C183D7F6-B498-43B3-948B-1728B52AA6E4}">
                <adec:decorative xmlns:adec="http://schemas.microsoft.com/office/drawing/2017/decorative" val="1"/>
              </a:ext>
            </a:extLst>
          </p:cNvPr>
          <p:cNvSpPr/>
          <p:nvPr/>
        </p:nvSpPr>
        <p:spPr>
          <a:xfrm>
            <a:off x="0" y="12530327"/>
            <a:ext cx="24521262" cy="122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16" name="Bandiera dell'UE">
            <a:extLs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478956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vertical)">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nodeType="afterEffect">
                                  <p:stCondLst>
                                    <p:cond delay="0"/>
                                  </p:stCondLst>
                                  <p:iterate type="lt">
                                    <p:tmPct val="0"/>
                                  </p:iterate>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26" presetClass="emph" presetSubtype="0" fill="hold" nodeType="withEffect">
                                  <p:stCondLst>
                                    <p:cond delay="0"/>
                                  </p:stCondLst>
                                  <p:iterate type="lt">
                                    <p:tmPct val="0"/>
                                  </p:iterate>
                                  <p:childTnLst>
                                    <p:animEffect transition="out" filter="fade">
                                      <p:cBhvr>
                                        <p:cTn id="17" dur="500" tmFilter="0, 0; .2, .5; .8, .5; 1, 0"/>
                                        <p:tgtEl>
                                          <p:spTgt spid="16"/>
                                        </p:tgtEl>
                                      </p:cBhvr>
                                    </p:animEffect>
                                    <p:animScale>
                                      <p:cBhvr>
                                        <p:cTn id="18" dur="250" autoRev="1" fill="hold"/>
                                        <p:tgtEl>
                                          <p:spTgt spid="16"/>
                                        </p:tgtEl>
                                      </p:cBhvr>
                                      <p:by x="105000" y="105000"/>
                                    </p:animScale>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300"/>
                                        <p:tgtEl>
                                          <p:spTgt spid="10"/>
                                        </p:tgtEl>
                                      </p:cBhvr>
                                    </p:animEffect>
                                  </p:childTnLst>
                                </p:cTn>
                              </p:par>
                            </p:childTnLst>
                          </p:cTn>
                        </p:par>
                        <p:par>
                          <p:cTn id="27" fill="hold">
                            <p:stCondLst>
                              <p:cond delay="2300"/>
                            </p:stCondLst>
                            <p:childTnLst>
                              <p:par>
                                <p:cTn id="28" presetID="47"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
                                        <p:tgtEl>
                                          <p:spTgt spid="9"/>
                                        </p:tgtEl>
                                      </p:cBhvr>
                                    </p:animEffect>
                                    <p:anim calcmode="lin" valueType="num">
                                      <p:cBhvr>
                                        <p:cTn id="31" dur="200" fill="hold"/>
                                        <p:tgtEl>
                                          <p:spTgt spid="9"/>
                                        </p:tgtEl>
                                        <p:attrNameLst>
                                          <p:attrName>ppt_x</p:attrName>
                                        </p:attrNameLst>
                                      </p:cBhvr>
                                      <p:tavLst>
                                        <p:tav tm="0">
                                          <p:val>
                                            <p:strVal val="#ppt_x"/>
                                          </p:val>
                                        </p:tav>
                                        <p:tav tm="100000">
                                          <p:val>
                                            <p:strVal val="#ppt_x"/>
                                          </p:val>
                                        </p:tav>
                                      </p:tavLst>
                                    </p:anim>
                                    <p:anim calcmode="lin" valueType="num">
                                      <p:cBhvr>
                                        <p:cTn id="32" dur="2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par>
                          <p:cTn id="38" fill="hold">
                            <p:stCondLst>
                              <p:cond delay="500"/>
                            </p:stCondLst>
                            <p:childTnLst>
                              <p:par>
                                <p:cTn id="39" presetID="42" presetClass="exit" presetSubtype="0" fill="hold" grpId="1" nodeType="afterEffect">
                                  <p:stCondLst>
                                    <p:cond delay="0"/>
                                  </p:stCondLst>
                                  <p:childTnLst>
                                    <p:animEffect transition="out" filter="fade">
                                      <p:cBhvr>
                                        <p:cTn id="40" dur="100"/>
                                        <p:tgtEl>
                                          <p:spTgt spid="9"/>
                                        </p:tgtEl>
                                      </p:cBhvr>
                                    </p:animEffect>
                                    <p:anim calcmode="lin" valueType="num">
                                      <p:cBhvr>
                                        <p:cTn id="41" dur="100"/>
                                        <p:tgtEl>
                                          <p:spTgt spid="9"/>
                                        </p:tgtEl>
                                        <p:attrNameLst>
                                          <p:attrName>ppt_x</p:attrName>
                                        </p:attrNameLst>
                                      </p:cBhvr>
                                      <p:tavLst>
                                        <p:tav tm="0">
                                          <p:val>
                                            <p:strVal val="ppt_x"/>
                                          </p:val>
                                        </p:tav>
                                        <p:tav tm="100000">
                                          <p:val>
                                            <p:strVal val="ppt_x"/>
                                          </p:val>
                                        </p:tav>
                                      </p:tavLst>
                                    </p:anim>
                                    <p:anim calcmode="lin" valueType="num">
                                      <p:cBhvr>
                                        <p:cTn id="42" dur="100"/>
                                        <p:tgtEl>
                                          <p:spTgt spid="9"/>
                                        </p:tgtEl>
                                        <p:attrNameLst>
                                          <p:attrName>ppt_y</p:attrName>
                                        </p:attrNameLst>
                                      </p:cBhvr>
                                      <p:tavLst>
                                        <p:tav tm="0">
                                          <p:val>
                                            <p:strVal val="ppt_y"/>
                                          </p:val>
                                        </p:tav>
                                        <p:tav tm="100000">
                                          <p:val>
                                            <p:strVal val="ppt_y+.1"/>
                                          </p:val>
                                        </p:tav>
                                      </p:tavLst>
                                    </p:anim>
                                    <p:set>
                                      <p:cBhvr>
                                        <p:cTn id="43" dur="1" fill="hold">
                                          <p:stCondLst>
                                            <p:cond delay="99"/>
                                          </p:stCondLst>
                                        </p:cTn>
                                        <p:tgtEl>
                                          <p:spTgt spid="9"/>
                                        </p:tgtEl>
                                        <p:attrNameLst>
                                          <p:attrName>style.visibility</p:attrName>
                                        </p:attrNameLst>
                                      </p:cBhvr>
                                      <p:to>
                                        <p:strVal val="hidden"/>
                                      </p:to>
                                    </p:set>
                                  </p:childTnLst>
                                </p:cTn>
                              </p:par>
                            </p:childTnLst>
                          </p:cTn>
                        </p:par>
                        <p:par>
                          <p:cTn id="44" fill="hold">
                            <p:stCondLst>
                              <p:cond delay="600"/>
                            </p:stCondLst>
                            <p:childTnLst>
                              <p:par>
                                <p:cTn id="45" presetID="10" presetClass="exit" presetSubtype="0" fill="hold" grpId="1" nodeType="afterEffect">
                                  <p:stCondLst>
                                    <p:cond delay="0"/>
                                  </p:stCondLst>
                                  <p:childTnLst>
                                    <p:animEffect transition="out" filter="fade">
                                      <p:cBhvr>
                                        <p:cTn id="46" dur="100"/>
                                        <p:tgtEl>
                                          <p:spTgt spid="10"/>
                                        </p:tgtEl>
                                      </p:cBhvr>
                                    </p:animEffect>
                                    <p:set>
                                      <p:cBhvr>
                                        <p:cTn id="47" dur="1" fill="hold">
                                          <p:stCondLst>
                                            <p:cond delay="99"/>
                                          </p:stCondLst>
                                        </p:cTn>
                                        <p:tgtEl>
                                          <p:spTgt spid="10"/>
                                        </p:tgtEl>
                                        <p:attrNameLst>
                                          <p:attrName>style.visibility</p:attrName>
                                        </p:attrNameLst>
                                      </p:cBhvr>
                                      <p:to>
                                        <p:strVal val="hidden"/>
                                      </p:to>
                                    </p:set>
                                  </p:childTnLst>
                                </p:cTn>
                              </p:par>
                            </p:childTnLst>
                          </p:cTn>
                        </p:par>
                        <p:par>
                          <p:cTn id="48" fill="hold">
                            <p:stCondLst>
                              <p:cond delay="7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300"/>
                                        <p:tgtEl>
                                          <p:spTgt spid="14"/>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300"/>
                                        <p:tgtEl>
                                          <p:spTgt spid="4"/>
                                        </p:tgtEl>
                                      </p:cBhvr>
                                    </p:animEffect>
                                  </p:childTnLst>
                                </p:cTn>
                              </p:par>
                            </p:childTnLst>
                          </p:cTn>
                        </p:par>
                        <p:par>
                          <p:cTn id="56" fill="hold">
                            <p:stCondLst>
                              <p:cond delay="1300"/>
                            </p:stCondLst>
                            <p:childTnLst>
                              <p:par>
                                <p:cTn id="57" presetID="47" presetClass="entr" presetSubtype="0"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200"/>
                                        <p:tgtEl>
                                          <p:spTgt spid="3"/>
                                        </p:tgtEl>
                                      </p:cBhvr>
                                    </p:animEffect>
                                    <p:anim calcmode="lin" valueType="num">
                                      <p:cBhvr>
                                        <p:cTn id="60" dur="200" fill="hold"/>
                                        <p:tgtEl>
                                          <p:spTgt spid="3"/>
                                        </p:tgtEl>
                                        <p:attrNameLst>
                                          <p:attrName>ppt_x</p:attrName>
                                        </p:attrNameLst>
                                      </p:cBhvr>
                                      <p:tavLst>
                                        <p:tav tm="0">
                                          <p:val>
                                            <p:strVal val="#ppt_x"/>
                                          </p:val>
                                        </p:tav>
                                        <p:tav tm="100000">
                                          <p:val>
                                            <p:strVal val="#ppt_x"/>
                                          </p:val>
                                        </p:tav>
                                      </p:tavLst>
                                    </p:anim>
                                    <p:anim calcmode="lin" valueType="num">
                                      <p:cBhvr>
                                        <p:cTn id="61" dur="2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200"/>
                                        <p:tgtEl>
                                          <p:spTgt spid="14"/>
                                        </p:tgtEl>
                                      </p:cBhvr>
                                    </p:animEffect>
                                    <p:set>
                                      <p:cBhvr>
                                        <p:cTn id="66" dur="1" fill="hold">
                                          <p:stCondLst>
                                            <p:cond delay="199"/>
                                          </p:stCondLst>
                                        </p:cTn>
                                        <p:tgtEl>
                                          <p:spTgt spid="14"/>
                                        </p:tgtEl>
                                        <p:attrNameLst>
                                          <p:attrName>style.visibility</p:attrName>
                                        </p:attrNameLst>
                                      </p:cBhvr>
                                      <p:to>
                                        <p:strVal val="hidden"/>
                                      </p:to>
                                    </p:set>
                                  </p:childTnLst>
                                </p:cTn>
                              </p:par>
                            </p:childTnLst>
                          </p:cTn>
                        </p:par>
                        <p:par>
                          <p:cTn id="67" fill="hold">
                            <p:stCondLst>
                              <p:cond delay="200"/>
                            </p:stCondLst>
                            <p:childTnLst>
                              <p:par>
                                <p:cTn id="68" presetID="42" presetClass="exit" presetSubtype="0" fill="hold" grpId="1" nodeType="afterEffect">
                                  <p:stCondLst>
                                    <p:cond delay="0"/>
                                  </p:stCondLst>
                                  <p:childTnLst>
                                    <p:animEffect transition="out" filter="fade">
                                      <p:cBhvr>
                                        <p:cTn id="69" dur="100"/>
                                        <p:tgtEl>
                                          <p:spTgt spid="3"/>
                                        </p:tgtEl>
                                      </p:cBhvr>
                                    </p:animEffect>
                                    <p:anim calcmode="lin" valueType="num">
                                      <p:cBhvr>
                                        <p:cTn id="70" dur="100"/>
                                        <p:tgtEl>
                                          <p:spTgt spid="3"/>
                                        </p:tgtEl>
                                        <p:attrNameLst>
                                          <p:attrName>ppt_x</p:attrName>
                                        </p:attrNameLst>
                                      </p:cBhvr>
                                      <p:tavLst>
                                        <p:tav tm="0">
                                          <p:val>
                                            <p:strVal val="ppt_x"/>
                                          </p:val>
                                        </p:tav>
                                        <p:tav tm="100000">
                                          <p:val>
                                            <p:strVal val="ppt_x"/>
                                          </p:val>
                                        </p:tav>
                                      </p:tavLst>
                                    </p:anim>
                                    <p:anim calcmode="lin" valueType="num">
                                      <p:cBhvr>
                                        <p:cTn id="71" dur="100"/>
                                        <p:tgtEl>
                                          <p:spTgt spid="3"/>
                                        </p:tgtEl>
                                        <p:attrNameLst>
                                          <p:attrName>ppt_y</p:attrName>
                                        </p:attrNameLst>
                                      </p:cBhvr>
                                      <p:tavLst>
                                        <p:tav tm="0">
                                          <p:val>
                                            <p:strVal val="ppt_y"/>
                                          </p:val>
                                        </p:tav>
                                        <p:tav tm="100000">
                                          <p:val>
                                            <p:strVal val="ppt_y+.1"/>
                                          </p:val>
                                        </p:tav>
                                      </p:tavLst>
                                    </p:anim>
                                    <p:set>
                                      <p:cBhvr>
                                        <p:cTn id="72" dur="1" fill="hold">
                                          <p:stCondLst>
                                            <p:cond delay="99"/>
                                          </p:stCondLst>
                                        </p:cTn>
                                        <p:tgtEl>
                                          <p:spTgt spid="3"/>
                                        </p:tgtEl>
                                        <p:attrNameLst>
                                          <p:attrName>style.visibility</p:attrName>
                                        </p:attrNameLst>
                                      </p:cBhvr>
                                      <p:to>
                                        <p:strVal val="hidden"/>
                                      </p:to>
                                    </p:set>
                                  </p:childTnLst>
                                </p:cTn>
                              </p:par>
                            </p:childTnLst>
                          </p:cTn>
                        </p:par>
                        <p:par>
                          <p:cTn id="73" fill="hold">
                            <p:stCondLst>
                              <p:cond delay="300"/>
                            </p:stCondLst>
                            <p:childTnLst>
                              <p:par>
                                <p:cTn id="74" presetID="10" presetClass="exit" presetSubtype="0" fill="hold" grpId="1" nodeType="afterEffect">
                                  <p:stCondLst>
                                    <p:cond delay="0"/>
                                  </p:stCondLst>
                                  <p:childTnLst>
                                    <p:animEffect transition="out" filter="fade">
                                      <p:cBhvr>
                                        <p:cTn id="75" dur="100"/>
                                        <p:tgtEl>
                                          <p:spTgt spid="4"/>
                                        </p:tgtEl>
                                      </p:cBhvr>
                                    </p:animEffect>
                                    <p:set>
                                      <p:cBhvr>
                                        <p:cTn id="76" dur="1" fill="hold">
                                          <p:stCondLst>
                                            <p:cond delay="99"/>
                                          </p:stCondLst>
                                        </p:cTn>
                                        <p:tgtEl>
                                          <p:spTgt spid="4"/>
                                        </p:tgtEl>
                                        <p:attrNameLst>
                                          <p:attrName>style.visibility</p:attrName>
                                        </p:attrNameLst>
                                      </p:cBhvr>
                                      <p:to>
                                        <p:strVal val="hidden"/>
                                      </p:to>
                                    </p:set>
                                  </p:childTnLst>
                                </p:cTn>
                              </p:par>
                            </p:childTnLst>
                          </p:cTn>
                        </p:par>
                        <p:par>
                          <p:cTn id="77" fill="hold">
                            <p:stCondLst>
                              <p:cond delay="400"/>
                            </p:stCondLst>
                            <p:childTnLst>
                              <p:par>
                                <p:cTn id="78" presetID="10" presetClass="entr" presetSubtype="0" fill="hold" nodeType="after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300"/>
                                        <p:tgtEl>
                                          <p:spTgt spid="11"/>
                                        </p:tgtEl>
                                      </p:cBhvr>
                                    </p:animEffect>
                                  </p:childTnLst>
                                </p:cTn>
                              </p:par>
                            </p:childTnLst>
                          </p:cTn>
                        </p:par>
                        <p:par>
                          <p:cTn id="81" fill="hold">
                            <p:stCondLst>
                              <p:cond delay="700"/>
                            </p:stCondLst>
                            <p:childTnLst>
                              <p:par>
                                <p:cTn id="82" presetID="10" presetClass="entr" presetSubtype="0"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fade">
                                      <p:cBhvr>
                                        <p:cTn id="84" dur="300"/>
                                        <p:tgtEl>
                                          <p:spTgt spid="6"/>
                                        </p:tgtEl>
                                      </p:cBhvr>
                                    </p:animEffect>
                                  </p:childTnLst>
                                </p:cTn>
                              </p:par>
                            </p:childTnLst>
                          </p:cTn>
                        </p:par>
                        <p:par>
                          <p:cTn id="85" fill="hold">
                            <p:stCondLst>
                              <p:cond delay="1000"/>
                            </p:stCondLst>
                            <p:childTnLst>
                              <p:par>
                                <p:cTn id="86" presetID="47" presetClass="entr" presetSubtype="0" fill="hold" grpId="0"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fade">
                                      <p:cBhvr>
                                        <p:cTn id="88" dur="200"/>
                                        <p:tgtEl>
                                          <p:spTgt spid="5"/>
                                        </p:tgtEl>
                                      </p:cBhvr>
                                    </p:animEffect>
                                    <p:anim calcmode="lin" valueType="num">
                                      <p:cBhvr>
                                        <p:cTn id="89" dur="200" fill="hold"/>
                                        <p:tgtEl>
                                          <p:spTgt spid="5"/>
                                        </p:tgtEl>
                                        <p:attrNameLst>
                                          <p:attrName>ppt_x</p:attrName>
                                        </p:attrNameLst>
                                      </p:cBhvr>
                                      <p:tavLst>
                                        <p:tav tm="0">
                                          <p:val>
                                            <p:strVal val="#ppt_x"/>
                                          </p:val>
                                        </p:tav>
                                        <p:tav tm="100000">
                                          <p:val>
                                            <p:strVal val="#ppt_x"/>
                                          </p:val>
                                        </p:tav>
                                      </p:tavLst>
                                    </p:anim>
                                    <p:anim calcmode="lin" valueType="num">
                                      <p:cBhvr>
                                        <p:cTn id="90" dur="2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nodeType="clickEffect">
                                  <p:stCondLst>
                                    <p:cond delay="0"/>
                                  </p:stCondLst>
                                  <p:childTnLst>
                                    <p:animEffect transition="out" filter="fade">
                                      <p:cBhvr>
                                        <p:cTn id="94" dur="200"/>
                                        <p:tgtEl>
                                          <p:spTgt spid="11"/>
                                        </p:tgtEl>
                                      </p:cBhvr>
                                    </p:animEffect>
                                    <p:set>
                                      <p:cBhvr>
                                        <p:cTn id="95" dur="1" fill="hold">
                                          <p:stCondLst>
                                            <p:cond delay="199"/>
                                          </p:stCondLst>
                                        </p:cTn>
                                        <p:tgtEl>
                                          <p:spTgt spid="11"/>
                                        </p:tgtEl>
                                        <p:attrNameLst>
                                          <p:attrName>style.visibility</p:attrName>
                                        </p:attrNameLst>
                                      </p:cBhvr>
                                      <p:to>
                                        <p:strVal val="hidden"/>
                                      </p:to>
                                    </p:set>
                                  </p:childTnLst>
                                </p:cTn>
                              </p:par>
                            </p:childTnLst>
                          </p:cTn>
                        </p:par>
                        <p:par>
                          <p:cTn id="96" fill="hold">
                            <p:stCondLst>
                              <p:cond delay="200"/>
                            </p:stCondLst>
                            <p:childTnLst>
                              <p:par>
                                <p:cTn id="97" presetID="42" presetClass="exit" presetSubtype="0" fill="hold" grpId="1" nodeType="afterEffect">
                                  <p:stCondLst>
                                    <p:cond delay="0"/>
                                  </p:stCondLst>
                                  <p:childTnLst>
                                    <p:animEffect transition="out" filter="fade">
                                      <p:cBhvr>
                                        <p:cTn id="98" dur="100"/>
                                        <p:tgtEl>
                                          <p:spTgt spid="5"/>
                                        </p:tgtEl>
                                      </p:cBhvr>
                                    </p:animEffect>
                                    <p:anim calcmode="lin" valueType="num">
                                      <p:cBhvr>
                                        <p:cTn id="99" dur="100"/>
                                        <p:tgtEl>
                                          <p:spTgt spid="5"/>
                                        </p:tgtEl>
                                        <p:attrNameLst>
                                          <p:attrName>ppt_x</p:attrName>
                                        </p:attrNameLst>
                                      </p:cBhvr>
                                      <p:tavLst>
                                        <p:tav tm="0">
                                          <p:val>
                                            <p:strVal val="ppt_x"/>
                                          </p:val>
                                        </p:tav>
                                        <p:tav tm="100000">
                                          <p:val>
                                            <p:strVal val="ppt_x"/>
                                          </p:val>
                                        </p:tav>
                                      </p:tavLst>
                                    </p:anim>
                                    <p:anim calcmode="lin" valueType="num">
                                      <p:cBhvr>
                                        <p:cTn id="100" dur="100"/>
                                        <p:tgtEl>
                                          <p:spTgt spid="5"/>
                                        </p:tgtEl>
                                        <p:attrNameLst>
                                          <p:attrName>ppt_y</p:attrName>
                                        </p:attrNameLst>
                                      </p:cBhvr>
                                      <p:tavLst>
                                        <p:tav tm="0">
                                          <p:val>
                                            <p:strVal val="ppt_y"/>
                                          </p:val>
                                        </p:tav>
                                        <p:tav tm="100000">
                                          <p:val>
                                            <p:strVal val="ppt_y+.1"/>
                                          </p:val>
                                        </p:tav>
                                      </p:tavLst>
                                    </p:anim>
                                    <p:set>
                                      <p:cBhvr>
                                        <p:cTn id="101" dur="1" fill="hold">
                                          <p:stCondLst>
                                            <p:cond delay="99"/>
                                          </p:stCondLst>
                                        </p:cTn>
                                        <p:tgtEl>
                                          <p:spTgt spid="5"/>
                                        </p:tgtEl>
                                        <p:attrNameLst>
                                          <p:attrName>style.visibility</p:attrName>
                                        </p:attrNameLst>
                                      </p:cBhvr>
                                      <p:to>
                                        <p:strVal val="hidden"/>
                                      </p:to>
                                    </p:set>
                                  </p:childTnLst>
                                </p:cTn>
                              </p:par>
                            </p:childTnLst>
                          </p:cTn>
                        </p:par>
                        <p:par>
                          <p:cTn id="102" fill="hold">
                            <p:stCondLst>
                              <p:cond delay="300"/>
                            </p:stCondLst>
                            <p:childTnLst>
                              <p:par>
                                <p:cTn id="103" presetID="10" presetClass="exit" presetSubtype="0" fill="hold" grpId="1" nodeType="afterEffect">
                                  <p:stCondLst>
                                    <p:cond delay="0"/>
                                  </p:stCondLst>
                                  <p:childTnLst>
                                    <p:animEffect transition="out" filter="fade">
                                      <p:cBhvr>
                                        <p:cTn id="104" dur="100"/>
                                        <p:tgtEl>
                                          <p:spTgt spid="6"/>
                                        </p:tgtEl>
                                      </p:cBhvr>
                                    </p:animEffect>
                                    <p:set>
                                      <p:cBhvr>
                                        <p:cTn id="105" dur="1" fill="hold">
                                          <p:stCondLst>
                                            <p:cond delay="99"/>
                                          </p:stCondLst>
                                        </p:cTn>
                                        <p:tgtEl>
                                          <p:spTgt spid="6"/>
                                        </p:tgtEl>
                                        <p:attrNameLst>
                                          <p:attrName>style.visibility</p:attrName>
                                        </p:attrNameLst>
                                      </p:cBhvr>
                                      <p:to>
                                        <p:strVal val="hidden"/>
                                      </p:to>
                                    </p:set>
                                  </p:childTnLst>
                                </p:cTn>
                              </p:par>
                            </p:childTnLst>
                          </p:cTn>
                        </p:par>
                        <p:par>
                          <p:cTn id="106" fill="hold">
                            <p:stCondLst>
                              <p:cond delay="400"/>
                            </p:stCondLst>
                            <p:childTnLst>
                              <p:par>
                                <p:cTn id="107" presetID="10" presetClass="entr" presetSubtype="0"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300"/>
                                        <p:tgtEl>
                                          <p:spTgt spid="12"/>
                                        </p:tgtEl>
                                      </p:cBhvr>
                                    </p:animEffect>
                                  </p:childTnLst>
                                </p:cTn>
                              </p:par>
                            </p:childTnLst>
                          </p:cTn>
                        </p:par>
                        <p:par>
                          <p:cTn id="110" fill="hold">
                            <p:stCondLst>
                              <p:cond delay="700"/>
                            </p:stCondLst>
                            <p:childTnLst>
                              <p:par>
                                <p:cTn id="111" presetID="10" presetClass="entr" presetSubtype="0" fill="hold" grpId="0" nodeType="afterEffect">
                                  <p:stCondLst>
                                    <p:cond delay="0"/>
                                  </p:stCondLst>
                                  <p:childTnLst>
                                    <p:set>
                                      <p:cBhvr>
                                        <p:cTn id="112" dur="1" fill="hold">
                                          <p:stCondLst>
                                            <p:cond delay="0"/>
                                          </p:stCondLst>
                                        </p:cTn>
                                        <p:tgtEl>
                                          <p:spTgt spid="7"/>
                                        </p:tgtEl>
                                        <p:attrNameLst>
                                          <p:attrName>style.visibility</p:attrName>
                                        </p:attrNameLst>
                                      </p:cBhvr>
                                      <p:to>
                                        <p:strVal val="visible"/>
                                      </p:to>
                                    </p:set>
                                    <p:animEffect transition="in" filter="fade">
                                      <p:cBhvr>
                                        <p:cTn id="113" dur="200"/>
                                        <p:tgtEl>
                                          <p:spTgt spid="7"/>
                                        </p:tgtEl>
                                      </p:cBhvr>
                                    </p:animEffect>
                                  </p:childTnLst>
                                </p:cTn>
                              </p:par>
                            </p:childTnLst>
                          </p:cTn>
                        </p:par>
                        <p:par>
                          <p:cTn id="114" fill="hold">
                            <p:stCondLst>
                              <p:cond delay="900"/>
                            </p:stCondLst>
                            <p:childTnLst>
                              <p:par>
                                <p:cTn id="115" presetID="47" presetClass="entr" presetSubtype="0" fill="hold" grpId="0" nodeType="afterEffect">
                                  <p:stCondLst>
                                    <p:cond delay="0"/>
                                  </p:stCondLst>
                                  <p:childTnLst>
                                    <p:set>
                                      <p:cBhvr>
                                        <p:cTn id="116" dur="1" fill="hold">
                                          <p:stCondLst>
                                            <p:cond delay="0"/>
                                          </p:stCondLst>
                                        </p:cTn>
                                        <p:tgtEl>
                                          <p:spTgt spid="8"/>
                                        </p:tgtEl>
                                        <p:attrNameLst>
                                          <p:attrName>style.visibility</p:attrName>
                                        </p:attrNameLst>
                                      </p:cBhvr>
                                      <p:to>
                                        <p:strVal val="visible"/>
                                      </p:to>
                                    </p:set>
                                    <p:animEffect transition="in" filter="fade">
                                      <p:cBhvr>
                                        <p:cTn id="117" dur="200"/>
                                        <p:tgtEl>
                                          <p:spTgt spid="8"/>
                                        </p:tgtEl>
                                      </p:cBhvr>
                                    </p:animEffect>
                                    <p:anim calcmode="lin" valueType="num">
                                      <p:cBhvr>
                                        <p:cTn id="118" dur="200" fill="hold"/>
                                        <p:tgtEl>
                                          <p:spTgt spid="8"/>
                                        </p:tgtEl>
                                        <p:attrNameLst>
                                          <p:attrName>ppt_x</p:attrName>
                                        </p:attrNameLst>
                                      </p:cBhvr>
                                      <p:tavLst>
                                        <p:tav tm="0">
                                          <p:val>
                                            <p:strVal val="#ppt_x"/>
                                          </p:val>
                                        </p:tav>
                                        <p:tav tm="100000">
                                          <p:val>
                                            <p:strVal val="#ppt_x"/>
                                          </p:val>
                                        </p:tav>
                                      </p:tavLst>
                                    </p:anim>
                                    <p:anim calcmode="lin" valueType="num">
                                      <p:cBhvr>
                                        <p:cTn id="119" dur="2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0" grpId="0" animBg="1"/>
      <p:bldP spid="10" grpId="1" animBg="1"/>
      <p:bldP spid="10" grpId="2" animBg="1"/>
      <p:bldP spid="10" grpId="3" animBg="1"/>
      <p:bldP spid="9" grpId="0" animBg="1"/>
      <p:bldP spid="9" grpId="1" animBg="1"/>
      <p:bldP spid="9" grpId="2" animBg="1"/>
      <p:bldP spid="9" grpId="3" animBg="1"/>
      <p:bldP spid="4" grpId="0" animBg="1"/>
      <p:bldP spid="4" grpId="1" animBg="1"/>
      <p:bldP spid="4" grpId="2" animBg="1"/>
      <p:bldP spid="4" grpId="3" animBg="1"/>
      <p:bldP spid="3" grpId="0" animBg="1"/>
      <p:bldP spid="3" grpId="1" animBg="1"/>
      <p:bldP spid="3" grpId="2" animBg="1"/>
      <p:bldP spid="3" grpId="3" animBg="1"/>
      <p:bldP spid="6" grpId="0" animBg="1"/>
      <p:bldP spid="6" grpId="1" animBg="1"/>
      <p:bldP spid="6" grpId="2" animBg="1"/>
      <p:bldP spid="6" grpId="3" animBg="1"/>
      <p:bldP spid="5" grpId="0" animBg="1"/>
      <p:bldP spid="5" grpId="1" animBg="1"/>
      <p:bldP spid="5" grpId="2" animBg="1"/>
      <p:bldP spid="5" grpId="3" animBg="1"/>
      <p:bldP spid="7" grpId="0" animBg="1"/>
      <p:bldP spid="7" grpId="1" animBg="1"/>
      <p:bldP spid="8" grpId="0" animBg="1"/>
      <p:bldP spid="8" grpId="1" animBg="1"/>
      <p:bldP spid="15" grpId="0" animBg="1"/>
      <p:bldP spid="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4183063"/>
            <a:ext cx="24479250" cy="2998788"/>
          </a:xfrm>
          <a:prstGeom prst="rect">
            <a:avLst/>
          </a:prstGeom>
        </p:spPr>
        <p:txBody>
          <a:bodyPr>
            <a:noAutofit/>
          </a:bodyPr>
          <a:lstStyle/>
          <a:p>
            <a:pPr algn="l"/>
            <a:r>
              <a:rPr lang="it-IT" sz="12000" dirty="0">
                <a:solidFill>
                  <a:schemeClr val="bg1"/>
                </a:solidFill>
                <a:latin typeface="Bahnschrift bold" panose="020B0502040204020203" pitchFamily="34" charset="0"/>
              </a:rPr>
              <a:t>Quiz - Di quale simbolo dell'UE si tratta?</a:t>
            </a:r>
            <a:endParaRPr lang="en-150" sz="12000" dirty="0">
              <a:solidFill>
                <a:schemeClr val="bg1"/>
              </a:solidFill>
              <a:latin typeface="Bahnschrift bold" panose="020B0502040204020203" pitchFamily="34" charset="0"/>
            </a:endParaRPr>
          </a:p>
        </p:txBody>
      </p:sp>
      <p:sp>
        <p:nvSpPr>
          <p:cNvPr id="6" name="Titolo">
            <a:extLst>
              <a:ext uri="{FF2B5EF4-FFF2-40B4-BE49-F238E27FC236}">
                <a16:creationId xmlns:a16="http://schemas.microsoft.com/office/drawing/2014/main" id="{E764870F-65B2-2A31-B1B1-2F50D5BBA6FC}"/>
              </a:ext>
            </a:extLst>
          </p:cNvPr>
          <p:cNvSpPr txBox="1">
            <a:spLocks/>
          </p:cNvSpPr>
          <p:nvPr/>
        </p:nvSpPr>
        <p:spPr>
          <a:xfrm>
            <a:off x="438184" y="3200400"/>
            <a:ext cx="10412695" cy="6461760"/>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Di quale simbolo dell'UE si tratta?</a:t>
            </a:r>
            <a:endParaRPr lang="en-150" sz="12000" dirty="0">
              <a:solidFill>
                <a:schemeClr val="bg1"/>
              </a:solidFill>
              <a:latin typeface="Bahnschrift bold" panose="020B0502040204020203" pitchFamily="34" charset="0"/>
            </a:endParaRPr>
          </a:p>
        </p:txBody>
      </p:sp>
      <p:pic>
        <p:nvPicPr>
          <p:cNvPr id="3" name="Descrizione dei personaggi, set 2" descr="Una donna e un uomo conversano, si fanno domande a vicenda e rispondono a turn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130" y="0"/>
            <a:ext cx="24715379" cy="13907386"/>
          </a:xfrm>
          <a:prstGeom prst="rect">
            <a:avLst/>
          </a:prstGeom>
        </p:spPr>
      </p:pic>
      <p:grpSp>
        <p:nvGrpSpPr>
          <p:cNvPr id="20" name="Domanda 1" descr="Creato in Austria, è ora diventato l'inno dell'UE."/>
          <p:cNvGrpSpPr/>
          <p:nvPr/>
        </p:nvGrpSpPr>
        <p:grpSpPr>
          <a:xfrm>
            <a:off x="834938" y="-240631"/>
            <a:ext cx="23793694" cy="13792702"/>
            <a:chOff x="834938" y="-240631"/>
            <a:chExt cx="23793694" cy="13792702"/>
          </a:xfrm>
        </p:grpSpPr>
        <p:pic>
          <p:nvPicPr>
            <p:cNvPr id="17"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19" name="text-bubble"/>
            <p:cNvSpPr/>
            <p:nvPr/>
          </p:nvSpPr>
          <p:spPr>
            <a:xfrm>
              <a:off x="15304523" y="2279370"/>
              <a:ext cx="3760766" cy="1985159"/>
            </a:xfrm>
            <a:prstGeom prst="rect">
              <a:avLst/>
            </a:prstGeom>
          </p:spPr>
          <p:txBody>
            <a:bodyPr wrap="square">
              <a:spAutoFit/>
            </a:bodyPr>
            <a:lstStyle/>
            <a:p>
              <a:r>
                <a:rPr lang="it-IT" sz="4100" dirty="0">
                  <a:latin typeface="Bahnschrift SemiBold SemiConden" panose="020B0502040204020203" pitchFamily="34" charset="0"/>
                </a:rPr>
                <a:t>Creato in Austria, è ora diventato l'inno dell'UE.</a:t>
              </a:r>
            </a:p>
          </p:txBody>
        </p:sp>
      </p:grpSp>
      <p:grpSp>
        <p:nvGrpSpPr>
          <p:cNvPr id="31" name="Risposta 1" descr="L'Inno alla gioia"/>
          <p:cNvGrpSpPr/>
          <p:nvPr/>
        </p:nvGrpSpPr>
        <p:grpSpPr>
          <a:xfrm>
            <a:off x="742361" y="-1845252"/>
            <a:ext cx="23106822" cy="12997588"/>
            <a:chOff x="742361" y="-1845252"/>
            <a:chExt cx="23106822" cy="12997588"/>
          </a:xfrm>
        </p:grpSpPr>
        <p:pic>
          <p:nvPicPr>
            <p:cNvPr id="2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29" name="text-bubble"/>
            <p:cNvSpPr/>
            <p:nvPr/>
          </p:nvSpPr>
          <p:spPr>
            <a:xfrm>
              <a:off x="15179083" y="5707955"/>
              <a:ext cx="3766069" cy="861774"/>
            </a:xfrm>
            <a:prstGeom prst="rect">
              <a:avLst/>
            </a:prstGeom>
          </p:spPr>
          <p:txBody>
            <a:bodyPr wrap="square">
              <a:spAutoFit/>
            </a:bodyPr>
            <a:lstStyle/>
            <a:p>
              <a:pPr algn="ctr"/>
              <a:r>
                <a:rPr lang="it-IT" sz="5000">
                  <a:latin typeface="Bahnschrift SemiBold Condensed" panose="020B0502040204020203" pitchFamily="34" charset="0"/>
                </a:rPr>
                <a:t>L'Inno alla gioia</a:t>
              </a:r>
            </a:p>
          </p:txBody>
        </p:sp>
      </p:grpSp>
      <p:grpSp>
        <p:nvGrpSpPr>
          <p:cNvPr id="27" name="Domanda 2" descr="Il numero di stelle sulla bandiera dell'UE."/>
          <p:cNvGrpSpPr/>
          <p:nvPr/>
        </p:nvGrpSpPr>
        <p:grpSpPr>
          <a:xfrm>
            <a:off x="731476" y="-1856137"/>
            <a:ext cx="23106822" cy="12997588"/>
            <a:chOff x="742361" y="-1845252"/>
            <a:chExt cx="23106822" cy="12997588"/>
          </a:xfrm>
        </p:grpSpPr>
        <p:pic>
          <p:nvPicPr>
            <p:cNvPr id="28"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30" name="text-bubble"/>
            <p:cNvSpPr/>
            <p:nvPr/>
          </p:nvSpPr>
          <p:spPr>
            <a:xfrm>
              <a:off x="15249888" y="5255651"/>
              <a:ext cx="3766069" cy="2031325"/>
            </a:xfrm>
            <a:prstGeom prst="rect">
              <a:avLst/>
            </a:prstGeom>
          </p:spPr>
          <p:txBody>
            <a:bodyPr wrap="square">
              <a:spAutoFit/>
            </a:bodyPr>
            <a:lstStyle/>
            <a:p>
              <a:r>
                <a:rPr lang="it-IT" sz="4200" dirty="0">
                  <a:latin typeface="Bahnschrift SemiBold Condensed" panose="020B0502040204020203" pitchFamily="34" charset="0"/>
                </a:rPr>
                <a:t>Il numero di stelle sulla bandiera dell'UE.</a:t>
              </a:r>
            </a:p>
          </p:txBody>
        </p:sp>
      </p:grpSp>
      <p:grpSp>
        <p:nvGrpSpPr>
          <p:cNvPr id="32" name="Risposta 2" descr="12 stelle"/>
          <p:cNvGrpSpPr/>
          <p:nvPr/>
        </p:nvGrpSpPr>
        <p:grpSpPr>
          <a:xfrm>
            <a:off x="856710" y="-218859"/>
            <a:ext cx="23793694" cy="13792702"/>
            <a:chOff x="834938" y="-240631"/>
            <a:chExt cx="23793694" cy="13792702"/>
          </a:xfrm>
        </p:grpSpPr>
        <p:pic>
          <p:nvPicPr>
            <p:cNvPr id="33"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4" name="text-bubble"/>
            <p:cNvSpPr/>
            <p:nvPr/>
          </p:nvSpPr>
          <p:spPr>
            <a:xfrm>
              <a:off x="15206552" y="2834539"/>
              <a:ext cx="3760766" cy="877163"/>
            </a:xfrm>
            <a:prstGeom prst="rect">
              <a:avLst/>
            </a:prstGeom>
          </p:spPr>
          <p:txBody>
            <a:bodyPr wrap="square">
              <a:spAutoFit/>
            </a:bodyPr>
            <a:lstStyle/>
            <a:p>
              <a:pPr algn="ctr"/>
              <a:r>
                <a:rPr lang="it-IT" sz="5100" dirty="0">
                  <a:latin typeface="Bahnschrift SemiBold SemiConden" panose="020B0502040204020203" pitchFamily="34" charset="0"/>
                </a:rPr>
                <a:t>12 stelle</a:t>
              </a:r>
            </a:p>
          </p:txBody>
        </p:sp>
      </p:grpSp>
      <p:grpSp>
        <p:nvGrpSpPr>
          <p:cNvPr id="35" name="Domanda 3" descr="L'anniversario di un discorso importante è diventato il giorno in cui festeggiamo l'Unione europea."/>
          <p:cNvGrpSpPr/>
          <p:nvPr/>
        </p:nvGrpSpPr>
        <p:grpSpPr>
          <a:xfrm>
            <a:off x="845825" y="-229744"/>
            <a:ext cx="23793694" cy="13792702"/>
            <a:chOff x="834938" y="-240631"/>
            <a:chExt cx="23793694" cy="13792702"/>
          </a:xfrm>
        </p:grpSpPr>
        <p:pic>
          <p:nvPicPr>
            <p:cNvPr id="3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37" name="text-bubble"/>
            <p:cNvSpPr/>
            <p:nvPr/>
          </p:nvSpPr>
          <p:spPr>
            <a:xfrm>
              <a:off x="15003144" y="1871925"/>
              <a:ext cx="4884436" cy="2862322"/>
            </a:xfrm>
            <a:prstGeom prst="rect">
              <a:avLst/>
            </a:prstGeom>
          </p:spPr>
          <p:txBody>
            <a:bodyPr wrap="square">
              <a:spAutoFit/>
            </a:bodyPr>
            <a:lstStyle/>
            <a:p>
              <a:r>
                <a:rPr lang="it-IT" sz="3600" dirty="0">
                  <a:latin typeface="Bahnschrift SemiBold SemiConden" panose="020B0502040204020203" pitchFamily="34" charset="0"/>
                </a:rPr>
                <a:t>L'anniversario di un discorso importante è diventato il giorno in cui festeggiamo l'Unione europea.</a:t>
              </a:r>
            </a:p>
          </p:txBody>
        </p:sp>
      </p:grpSp>
      <p:grpSp>
        <p:nvGrpSpPr>
          <p:cNvPr id="38" name="Risposta 3" descr="Il 9 maggio&#10;Giornata dell'Europa"/>
          <p:cNvGrpSpPr/>
          <p:nvPr/>
        </p:nvGrpSpPr>
        <p:grpSpPr>
          <a:xfrm>
            <a:off x="817053" y="-1899679"/>
            <a:ext cx="23106822" cy="12997588"/>
            <a:chOff x="838823" y="-1877909"/>
            <a:chExt cx="23106822" cy="12997588"/>
          </a:xfrm>
        </p:grpSpPr>
        <p:pic>
          <p:nvPicPr>
            <p:cNvPr id="39"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823" y="-1877909"/>
              <a:ext cx="23106822" cy="12997588"/>
            </a:xfrm>
            <a:prstGeom prst="rect">
              <a:avLst/>
            </a:prstGeom>
          </p:spPr>
        </p:pic>
        <p:sp>
          <p:nvSpPr>
            <p:cNvPr id="40" name="text-bubble"/>
            <p:cNvSpPr/>
            <p:nvPr/>
          </p:nvSpPr>
          <p:spPr>
            <a:xfrm>
              <a:off x="14771126" y="5414042"/>
              <a:ext cx="4765233" cy="1692771"/>
            </a:xfrm>
            <a:prstGeom prst="rect">
              <a:avLst/>
            </a:prstGeom>
          </p:spPr>
          <p:txBody>
            <a:bodyPr wrap="square">
              <a:spAutoFit/>
            </a:bodyPr>
            <a:lstStyle/>
            <a:p>
              <a:pPr algn="ctr"/>
              <a:r>
                <a:rPr lang="it-IT" sz="5200" dirty="0">
                  <a:latin typeface="Bahnschrift SemiBold Condensed" panose="020B0502040204020203" pitchFamily="34" charset="0"/>
                </a:rPr>
                <a:t>Il 9 maggio</a:t>
              </a:r>
            </a:p>
            <a:p>
              <a:pPr algn="ctr"/>
              <a:r>
                <a:rPr lang="it-IT" sz="5200" dirty="0">
                  <a:latin typeface="Bahnschrift Light Condensed" panose="020B0502040204020203" pitchFamily="34" charset="0"/>
                </a:rPr>
                <a:t>Giornata dell'Europa</a:t>
              </a:r>
            </a:p>
          </p:txBody>
        </p:sp>
      </p:grpSp>
      <p:grpSp>
        <p:nvGrpSpPr>
          <p:cNvPr id="41" name="Domanda 4" descr="È la frase che sintetizza il progetto europeo."/>
          <p:cNvGrpSpPr/>
          <p:nvPr/>
        </p:nvGrpSpPr>
        <p:grpSpPr>
          <a:xfrm>
            <a:off x="742363" y="-1812593"/>
            <a:ext cx="23106822" cy="12997588"/>
            <a:chOff x="742361" y="-1845252"/>
            <a:chExt cx="23106822" cy="12997588"/>
          </a:xfrm>
        </p:grpSpPr>
        <p:pic>
          <p:nvPicPr>
            <p:cNvPr id="42"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44" name="text-bubble"/>
            <p:cNvSpPr/>
            <p:nvPr/>
          </p:nvSpPr>
          <p:spPr>
            <a:xfrm>
              <a:off x="15146426" y="5218100"/>
              <a:ext cx="3766069" cy="1985159"/>
            </a:xfrm>
            <a:prstGeom prst="rect">
              <a:avLst/>
            </a:prstGeom>
          </p:spPr>
          <p:txBody>
            <a:bodyPr wrap="square">
              <a:spAutoFit/>
            </a:bodyPr>
            <a:lstStyle/>
            <a:p>
              <a:r>
                <a:rPr lang="it-IT" sz="4100" dirty="0">
                  <a:latin typeface="Bahnschrift SemiBold Condensed" panose="020B0502040204020203" pitchFamily="34" charset="0"/>
                </a:rPr>
                <a:t>È la frase che sintetizza il progetto europeo.</a:t>
              </a:r>
              <a:endParaRPr lang="en-150" sz="4100" dirty="0">
                <a:latin typeface="Bahnschrift Light SemiCondensed" panose="020B0502040204020203" pitchFamily="34" charset="0"/>
              </a:endParaRPr>
            </a:p>
          </p:txBody>
        </p:sp>
      </p:grpSp>
      <p:grpSp>
        <p:nvGrpSpPr>
          <p:cNvPr id="45" name="Risposta 4" descr="Uniti nella diversità&#10;Il motto dell'UE"/>
          <p:cNvGrpSpPr/>
          <p:nvPr/>
        </p:nvGrpSpPr>
        <p:grpSpPr>
          <a:xfrm>
            <a:off x="834940" y="-240629"/>
            <a:ext cx="23793694" cy="13792702"/>
            <a:chOff x="834938" y="-240631"/>
            <a:chExt cx="23793694" cy="13792702"/>
          </a:xfrm>
        </p:grpSpPr>
        <p:pic>
          <p:nvPicPr>
            <p:cNvPr id="46"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47" name="text-bubble"/>
            <p:cNvSpPr/>
            <p:nvPr/>
          </p:nvSpPr>
          <p:spPr>
            <a:xfrm>
              <a:off x="14749354" y="2521209"/>
              <a:ext cx="4866704" cy="1569660"/>
            </a:xfrm>
            <a:prstGeom prst="rect">
              <a:avLst/>
            </a:prstGeom>
          </p:spPr>
          <p:txBody>
            <a:bodyPr wrap="square">
              <a:spAutoFit/>
            </a:bodyPr>
            <a:lstStyle/>
            <a:p>
              <a:pPr algn="ctr"/>
              <a:r>
                <a:rPr lang="it-IT" sz="4800" dirty="0">
                  <a:latin typeface="Bahnschrift SemiBold SemiConden" panose="020B0502040204020203" pitchFamily="34" charset="0"/>
                </a:rPr>
                <a:t>Uniti nella diversità</a:t>
              </a:r>
            </a:p>
            <a:p>
              <a:pPr algn="ctr"/>
              <a:r>
                <a:rPr lang="it-IT" sz="4800" dirty="0">
                  <a:latin typeface="Bahnschrift Light Condensed" panose="020B0502040204020203" pitchFamily="34" charset="0"/>
                </a:rPr>
                <a:t>Il motto dell'UE</a:t>
              </a:r>
            </a:p>
          </p:txBody>
        </p:sp>
      </p:grpSp>
      <p:grpSp>
        <p:nvGrpSpPr>
          <p:cNvPr id="51" name="Domanda 5" descr="Ci semplifica la vita quando attraversiamo le frontiere."/>
          <p:cNvGrpSpPr/>
          <p:nvPr/>
        </p:nvGrpSpPr>
        <p:grpSpPr>
          <a:xfrm>
            <a:off x="856712" y="-218857"/>
            <a:ext cx="23793694" cy="13792702"/>
            <a:chOff x="834938" y="-240631"/>
            <a:chExt cx="23793694" cy="13792702"/>
          </a:xfrm>
        </p:grpSpPr>
        <p:pic>
          <p:nvPicPr>
            <p:cNvPr id="52" name="bubble-1" title="speech bubb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938" y="-240631"/>
              <a:ext cx="23793694" cy="13792702"/>
            </a:xfrm>
            <a:prstGeom prst="rect">
              <a:avLst/>
            </a:prstGeom>
          </p:spPr>
        </p:pic>
        <p:sp>
          <p:nvSpPr>
            <p:cNvPr id="53" name="text-bubble"/>
            <p:cNvSpPr/>
            <p:nvPr/>
          </p:nvSpPr>
          <p:spPr>
            <a:xfrm>
              <a:off x="14992255" y="2174256"/>
              <a:ext cx="4424276" cy="2554545"/>
            </a:xfrm>
            <a:prstGeom prst="rect">
              <a:avLst/>
            </a:prstGeom>
          </p:spPr>
          <p:txBody>
            <a:bodyPr wrap="square">
              <a:spAutoFit/>
            </a:bodyPr>
            <a:lstStyle/>
            <a:p>
              <a:r>
                <a:rPr lang="it-IT" sz="4000" dirty="0">
                  <a:latin typeface="Bahnschrift SemiBold SemiConden" panose="020B0502040204020203" pitchFamily="34" charset="0"/>
                </a:rPr>
                <a:t>Ci semplifica la vita quando attraversiamo le frontiere.</a:t>
              </a:r>
              <a:endParaRPr lang="it-IT" sz="4000" dirty="0">
                <a:latin typeface="Bahnschrift SemiLight SemiConde" panose="020B0502040204020203" pitchFamily="34" charset="0"/>
              </a:endParaRPr>
            </a:p>
          </p:txBody>
        </p:sp>
      </p:grpSp>
      <p:grpSp>
        <p:nvGrpSpPr>
          <p:cNvPr id="59" name="Risposta 5" descr="L'euro"/>
          <p:cNvGrpSpPr/>
          <p:nvPr/>
        </p:nvGrpSpPr>
        <p:grpSpPr>
          <a:xfrm>
            <a:off x="731478" y="-1856135"/>
            <a:ext cx="23106822" cy="12997588"/>
            <a:chOff x="742361" y="-1845252"/>
            <a:chExt cx="23106822" cy="12997588"/>
          </a:xfrm>
        </p:grpSpPr>
        <p:pic>
          <p:nvPicPr>
            <p:cNvPr id="60" name="bubble-2" title="speech bubb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361" y="-1845252"/>
              <a:ext cx="23106822" cy="12997588"/>
            </a:xfrm>
            <a:prstGeom prst="rect">
              <a:avLst/>
            </a:prstGeom>
          </p:spPr>
        </p:pic>
        <p:sp>
          <p:nvSpPr>
            <p:cNvPr id="61" name="text bubble"/>
            <p:cNvSpPr/>
            <p:nvPr/>
          </p:nvSpPr>
          <p:spPr>
            <a:xfrm>
              <a:off x="15146426" y="5801369"/>
              <a:ext cx="3766069" cy="877163"/>
            </a:xfrm>
            <a:prstGeom prst="rect">
              <a:avLst/>
            </a:prstGeom>
          </p:spPr>
          <p:txBody>
            <a:bodyPr wrap="square">
              <a:spAutoFit/>
            </a:bodyPr>
            <a:lstStyle/>
            <a:p>
              <a:pPr algn="ctr"/>
              <a:r>
                <a:rPr lang="it-IT" sz="5100" dirty="0">
                  <a:latin typeface="Bahnschrift SemiBold Condensed" panose="020B0502040204020203" pitchFamily="34" charset="0"/>
                </a:rPr>
                <a:t>L'euro</a:t>
              </a:r>
              <a:endParaRPr lang="it-IT" sz="5100" dirty="0">
                <a:latin typeface="Bahnschrift Light SemiCondensed" panose="020B0502040204020203" pitchFamily="34" charset="0"/>
              </a:endParaRPr>
            </a:p>
          </p:txBody>
        </p:sp>
      </p:grpSp>
      <p:sp>
        <p:nvSpPr>
          <p:cNvPr id="43" name="footer">
            <a:extLst>
              <a:ext uri="{C183D7F6-B498-43B3-948B-1728B52AA6E4}">
                <adec:decorative xmlns:adec="http://schemas.microsoft.com/office/drawing/2017/decorative" val="1"/>
              </a:ext>
            </a:extLst>
          </p:cNvPr>
          <p:cNvSpPr/>
          <p:nvPr/>
        </p:nvSpPr>
        <p:spPr>
          <a:xfrm>
            <a:off x="0" y="12530328"/>
            <a:ext cx="24479250" cy="12253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150" dirty="0">
              <a:solidFill>
                <a:schemeClr val="bg1"/>
              </a:solidFill>
            </a:endParaRPr>
          </a:p>
        </p:txBody>
      </p:sp>
      <p:pic>
        <p:nvPicPr>
          <p:cNvPr id="48" name="eu flag">
            <a:extLst>
              <a:ext uri="{C183D7F6-B498-43B3-948B-1728B52AA6E4}">
                <adec:decorative xmlns:adec="http://schemas.microsoft.com/office/drawing/2017/decorative" val="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3019996" y="12768071"/>
            <a:ext cx="1124811" cy="750191"/>
          </a:xfrm>
          <a:prstGeom prst="rect">
            <a:avLst/>
          </a:prstGeom>
        </p:spPr>
      </p:pic>
    </p:spTree>
    <p:extLst>
      <p:ext uri="{BB962C8B-B14F-4D97-AF65-F5344CB8AC3E}">
        <p14:creationId xmlns:p14="http://schemas.microsoft.com/office/powerpoint/2010/main" val="6756335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10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subTnLst>
                                    <p:set>
                                      <p:cBhvr override="childStyle">
                                        <p:cTn dur="1" fill="hold" display="0" masterRel="nextClick" afterEffect="1"/>
                                        <p:tgtEl>
                                          <p:spTgt spid="31"/>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subTnLst>
                                    <p:set>
                                      <p:cBhvr override="childStyle">
                                        <p:cTn dur="1" fill="hold" display="0" masterRel="nextClick" afterEffect="1"/>
                                        <p:tgtEl>
                                          <p:spTgt spid="38"/>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subTnLst>
                                    <p:set>
                                      <p:cBhvr override="childStyle">
                                        <p:cTn dur="1" fill="hold" display="0" masterRel="nextClick" afterEffect="1"/>
                                        <p:tgtEl>
                                          <p:spTgt spid="41"/>
                                        </p:tgtEl>
                                        <p:attrNameLst>
                                          <p:attrName>style.visibility</p:attrName>
                                        </p:attrNameLst>
                                      </p:cBhvr>
                                      <p:to>
                                        <p:strVal val="hidden"/>
                                      </p:to>
                                    </p:set>
                                  </p:sub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500"/>
                                        <p:tgtEl>
                                          <p:spTgt spid="45"/>
                                        </p:tgtEl>
                                      </p:cBhvr>
                                    </p:animEffect>
                                  </p:childTnLst>
                                  <p:subTnLst>
                                    <p:set>
                                      <p:cBhvr override="childStyle">
                                        <p:cTn dur="1" fill="hold" display="0" masterRel="nextClick" afterEffect="1"/>
                                        <p:tgtEl>
                                          <p:spTgt spid="45"/>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title"/>
          </p:nvPr>
        </p:nvSpPr>
        <p:spPr>
          <a:xfrm>
            <a:off x="214897" y="-3867401"/>
            <a:ext cx="21113750" cy="2643187"/>
          </a:xfrm>
          <a:prstGeom prst="rect">
            <a:avLst/>
          </a:prstGeom>
        </p:spPr>
        <p:txBody>
          <a:bodyPr>
            <a:noAutofit/>
          </a:bodyPr>
          <a:lstStyle/>
          <a:p>
            <a:pPr algn="l"/>
            <a:r>
              <a:rPr lang="it-IT" sz="12000" dirty="0">
                <a:solidFill>
                  <a:schemeClr val="bg1"/>
                </a:solidFill>
                <a:latin typeface="Bahnschrift bold" panose="020B0502040204020203" pitchFamily="34" charset="0"/>
              </a:rPr>
              <a:t>I valori dell'UE</a:t>
            </a:r>
          </a:p>
        </p:txBody>
      </p:sp>
      <p:sp>
        <p:nvSpPr>
          <p:cNvPr id="5" name="Titolo">
            <a:extLst>
              <a:ext uri="{FF2B5EF4-FFF2-40B4-BE49-F238E27FC236}">
                <a16:creationId xmlns:a16="http://schemas.microsoft.com/office/drawing/2014/main" id="{B41AD182-489E-6F42-ADF8-CF17F937D783}"/>
              </a:ext>
            </a:extLst>
          </p:cNvPr>
          <p:cNvSpPr txBox="1">
            <a:spLocks/>
          </p:cNvSpPr>
          <p:nvPr/>
        </p:nvSpPr>
        <p:spPr>
          <a:xfrm>
            <a:off x="470840" y="10490594"/>
            <a:ext cx="17152293" cy="1705757"/>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Cosa significano?</a:t>
            </a:r>
          </a:p>
        </p:txBody>
      </p:sp>
      <p:sp>
        <p:nvSpPr>
          <p:cNvPr id="11" name="Valori"/>
          <p:cNvSpPr/>
          <p:nvPr/>
        </p:nvSpPr>
        <p:spPr>
          <a:xfrm>
            <a:off x="17623133" y="429105"/>
            <a:ext cx="6653369" cy="6370975"/>
          </a:xfrm>
          <a:prstGeom prst="rect">
            <a:avLst/>
          </a:prstGeom>
        </p:spPr>
        <p:txBody>
          <a:bodyPr wrap="square">
            <a:spAutoFit/>
          </a:bodyPr>
          <a:lstStyle/>
          <a:p>
            <a:r>
              <a:rPr lang="it-IT" sz="6800" dirty="0">
                <a:solidFill>
                  <a:schemeClr val="bg1"/>
                </a:solidFill>
                <a:latin typeface="Bahnschrift" panose="020B0502040204020203" pitchFamily="34" charset="0"/>
              </a:rPr>
              <a:t>•	Dignità umana</a:t>
            </a:r>
          </a:p>
          <a:p>
            <a:r>
              <a:rPr lang="it-IT" sz="6800" dirty="0">
                <a:solidFill>
                  <a:schemeClr val="bg1"/>
                </a:solidFill>
                <a:latin typeface="Bahnschrift" panose="020B0502040204020203" pitchFamily="34" charset="0"/>
              </a:rPr>
              <a:t>•	Libertà</a:t>
            </a:r>
          </a:p>
          <a:p>
            <a:r>
              <a:rPr lang="it-IT" sz="6800" dirty="0">
                <a:solidFill>
                  <a:schemeClr val="bg1"/>
                </a:solidFill>
                <a:latin typeface="Bahnschrift" panose="020B0502040204020203" pitchFamily="34" charset="0"/>
              </a:rPr>
              <a:t>•	Democrazia</a:t>
            </a:r>
          </a:p>
          <a:p>
            <a:r>
              <a:rPr lang="it-IT" sz="6800" dirty="0">
                <a:solidFill>
                  <a:schemeClr val="bg1"/>
                </a:solidFill>
                <a:latin typeface="Bahnschrift" panose="020B0502040204020203" pitchFamily="34" charset="0"/>
              </a:rPr>
              <a:t>•	Uguaglianza</a:t>
            </a:r>
          </a:p>
          <a:p>
            <a:r>
              <a:rPr lang="it-IT" sz="6800" dirty="0">
                <a:solidFill>
                  <a:schemeClr val="bg1"/>
                </a:solidFill>
                <a:latin typeface="Bahnschrift" panose="020B0502040204020203" pitchFamily="34" charset="0"/>
              </a:rPr>
              <a:t>•	Stato di diritto</a:t>
            </a:r>
          </a:p>
          <a:p>
            <a:r>
              <a:rPr lang="it-IT" sz="6800" dirty="0">
                <a:solidFill>
                  <a:schemeClr val="bg1"/>
                </a:solidFill>
                <a:latin typeface="Bahnschrift" panose="020B0502040204020203" pitchFamily="34" charset="0"/>
              </a:rPr>
              <a:t>•	Diritti umani</a:t>
            </a:r>
          </a:p>
        </p:txBody>
      </p:sp>
      <p:sp>
        <p:nvSpPr>
          <p:cNvPr id="3" name="Informazioni sul diritto d'autore">
            <a:extLst>
              <a:ext uri="{FF2B5EF4-FFF2-40B4-BE49-F238E27FC236}">
                <a16:creationId xmlns:a16="http://schemas.microsoft.com/office/drawing/2014/main" id="{E5818B70-4A67-DEED-E2A9-28FEF1B04A47}"/>
              </a:ext>
              <a:ext uri="{C183D7F6-B498-43B3-948B-1728B52AA6E4}">
                <adec:decorative xmlns:adec="http://schemas.microsoft.com/office/drawing/2017/decorative" val="1"/>
              </a:ext>
            </a:extLst>
          </p:cNvPr>
          <p:cNvSpPr/>
          <p:nvPr/>
        </p:nvSpPr>
        <p:spPr>
          <a:xfrm>
            <a:off x="21557616" y="11782210"/>
            <a:ext cx="2718886" cy="338554"/>
          </a:xfrm>
          <a:prstGeom prst="rect">
            <a:avLst/>
          </a:prstGeom>
        </p:spPr>
        <p:txBody>
          <a:bodyPr wrap="none">
            <a:spAutoFit/>
          </a:bodyPr>
          <a:lstStyle/>
          <a:p>
            <a:r>
              <a:rPr lang="en-150" sz="1600" dirty="0">
                <a:solidFill>
                  <a:srgbClr val="FFFFFF"/>
                </a:solidFill>
                <a:latin typeface="Arial"/>
              </a:rPr>
              <a:t>© Adobe Stock, Jacob Lund</a:t>
            </a:r>
            <a:endParaRPr lang="en-150" sz="1600" dirty="0">
              <a:solidFill>
                <a:srgbClr val="FFFFFF"/>
              </a:solidFill>
              <a:latin typeface="Bahnschrift SemiBold" panose="020B0502040204020203" pitchFamily="34" charset="0"/>
            </a:endParaRPr>
          </a:p>
        </p:txBody>
      </p:sp>
    </p:spTree>
    <p:extLst>
      <p:ext uri="{BB962C8B-B14F-4D97-AF65-F5344CB8AC3E}">
        <p14:creationId xmlns:p14="http://schemas.microsoft.com/office/powerpoint/2010/main" val="3025807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200" fill="hold"/>
                                        <p:tgtEl>
                                          <p:spTgt spid="11"/>
                                        </p:tgtEl>
                                        <p:attrNameLst>
                                          <p:attrName>ppt_x</p:attrName>
                                        </p:attrNameLst>
                                      </p:cBhvr>
                                      <p:tavLst>
                                        <p:tav tm="0">
                                          <p:val>
                                            <p:strVal val="#ppt_x"/>
                                          </p:val>
                                        </p:tav>
                                        <p:tav tm="100000">
                                          <p:val>
                                            <p:strVal val="#ppt_x"/>
                                          </p:val>
                                        </p:tav>
                                      </p:tavLst>
                                    </p:anim>
                                    <p:anim calcmode="lin" valueType="num">
                                      <p:cBhvr additive="base">
                                        <p:cTn id="12" dur="2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3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6016625"/>
            <a:ext cx="24479250" cy="3944672"/>
          </a:xfrm>
          <a:prstGeom prst="rect">
            <a:avLst/>
          </a:prstGeom>
        </p:spPr>
        <p:txBody>
          <a:bodyPr>
            <a:noAutofit/>
          </a:bodyPr>
          <a:lstStyle/>
          <a:p>
            <a:pPr algn="l"/>
            <a:r>
              <a:rPr lang="it-IT" sz="12000" dirty="0">
                <a:solidFill>
                  <a:schemeClr val="bg1"/>
                </a:solidFill>
                <a:latin typeface="Bahnschrift bold" panose="020B0502040204020203" pitchFamily="34" charset="0"/>
              </a:rPr>
              <a:t>L'UE è composta da 27 Stati membri</a:t>
            </a:r>
          </a:p>
        </p:txBody>
      </p:sp>
      <p:sp>
        <p:nvSpPr>
          <p:cNvPr id="4" name="Titolo">
            <a:extLst>
              <a:ext uri="{FF2B5EF4-FFF2-40B4-BE49-F238E27FC236}">
                <a16:creationId xmlns:a16="http://schemas.microsoft.com/office/drawing/2014/main" id="{C7D052FD-CE93-1941-EDE9-991EFE6417C2}"/>
              </a:ext>
            </a:extLst>
          </p:cNvPr>
          <p:cNvSpPr txBox="1">
            <a:spLocks/>
          </p:cNvSpPr>
          <p:nvPr/>
        </p:nvSpPr>
        <p:spPr>
          <a:xfrm>
            <a:off x="518968" y="3531476"/>
            <a:ext cx="11199483" cy="3441009"/>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Molti paesi, pochi limiti</a:t>
            </a:r>
          </a:p>
        </p:txBody>
      </p:sp>
      <p:sp>
        <p:nvSpPr>
          <p:cNvPr id="6" name="Sottotitolo">
            <a:extLst>
              <a:ext uri="{FF2B5EF4-FFF2-40B4-BE49-F238E27FC236}">
                <a16:creationId xmlns:a16="http://schemas.microsoft.com/office/drawing/2014/main" id="{CB24CC7D-4877-9708-57BB-600C9603BCF1}"/>
              </a:ext>
            </a:extLst>
          </p:cNvPr>
          <p:cNvSpPr txBox="1">
            <a:spLocks/>
          </p:cNvSpPr>
          <p:nvPr/>
        </p:nvSpPr>
        <p:spPr>
          <a:xfrm>
            <a:off x="486310" y="7256941"/>
            <a:ext cx="8135176" cy="2157924"/>
          </a:xfrm>
          <a:prstGeom prst="rect">
            <a:avLst/>
          </a:prstGeom>
        </p:spPr>
        <p:txBody>
          <a:bodyPr vert="horz" lIns="91440" tIns="45720" rIns="91440" bIns="45720" rtlCol="0">
            <a:noAutofit/>
          </a:bodyPr>
          <a:lstStyle>
            <a:lvl1pPr marL="0" indent="0" algn="ctr" defTabSz="1823954" rtl="0" eaLnBrk="1" latinLnBrk="0" hangingPunct="1">
              <a:lnSpc>
                <a:spcPct val="90000"/>
              </a:lnSpc>
              <a:spcBef>
                <a:spcPts val="1995"/>
              </a:spcBef>
              <a:buFont typeface="Arial" panose="020B0604020202020204" pitchFamily="34" charset="0"/>
              <a:buNone/>
              <a:defRPr sz="4787" kern="1200">
                <a:solidFill>
                  <a:schemeClr val="tx1"/>
                </a:solidFill>
                <a:latin typeface="+mn-lt"/>
                <a:ea typeface="+mn-ea"/>
                <a:cs typeface="+mn-cs"/>
              </a:defRPr>
            </a:lvl1pPr>
            <a:lvl2pPr marL="911977" indent="0" algn="ctr" defTabSz="1823954" rtl="0" eaLnBrk="1" latinLnBrk="0" hangingPunct="1">
              <a:lnSpc>
                <a:spcPct val="90000"/>
              </a:lnSpc>
              <a:spcBef>
                <a:spcPts val="997"/>
              </a:spcBef>
              <a:buFont typeface="Arial" panose="020B0604020202020204" pitchFamily="34" charset="0"/>
              <a:buNone/>
              <a:defRPr sz="3989" kern="1200">
                <a:solidFill>
                  <a:schemeClr val="tx1"/>
                </a:solidFill>
                <a:latin typeface="+mn-lt"/>
                <a:ea typeface="+mn-ea"/>
                <a:cs typeface="+mn-cs"/>
              </a:defRPr>
            </a:lvl2pPr>
            <a:lvl3pPr marL="1823954" indent="0" algn="ctr" defTabSz="1823954" rtl="0" eaLnBrk="1" latinLnBrk="0" hangingPunct="1">
              <a:lnSpc>
                <a:spcPct val="90000"/>
              </a:lnSpc>
              <a:spcBef>
                <a:spcPts val="997"/>
              </a:spcBef>
              <a:buFont typeface="Arial" panose="020B0604020202020204" pitchFamily="34" charset="0"/>
              <a:buNone/>
              <a:defRPr sz="3590" kern="1200">
                <a:solidFill>
                  <a:schemeClr val="tx1"/>
                </a:solidFill>
                <a:latin typeface="+mn-lt"/>
                <a:ea typeface="+mn-ea"/>
                <a:cs typeface="+mn-cs"/>
              </a:defRPr>
            </a:lvl3pPr>
            <a:lvl4pPr marL="273593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4pPr>
            <a:lvl5pPr marL="3647907"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5pPr>
            <a:lvl6pPr marL="4559884"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6pPr>
            <a:lvl7pPr marL="5471861"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7pPr>
            <a:lvl8pPr marL="6383838"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8pPr>
            <a:lvl9pPr marL="7295815" indent="0" algn="ctr" defTabSz="1823954" rtl="0" eaLnBrk="1" latinLnBrk="0" hangingPunct="1">
              <a:lnSpc>
                <a:spcPct val="90000"/>
              </a:lnSpc>
              <a:spcBef>
                <a:spcPts val="997"/>
              </a:spcBef>
              <a:buFont typeface="Arial" panose="020B0604020202020204" pitchFamily="34" charset="0"/>
              <a:buNone/>
              <a:defRPr sz="3192" kern="1200">
                <a:solidFill>
                  <a:schemeClr val="tx1"/>
                </a:solidFill>
                <a:latin typeface="+mn-lt"/>
                <a:ea typeface="+mn-ea"/>
                <a:cs typeface="+mn-cs"/>
              </a:defRPr>
            </a:lvl9pPr>
          </a:lstStyle>
          <a:p>
            <a:pPr algn="l">
              <a:lnSpc>
                <a:spcPct val="70000"/>
              </a:lnSpc>
            </a:pPr>
            <a:r>
              <a:rPr lang="it-IT" sz="7200" dirty="0">
                <a:solidFill>
                  <a:srgbClr val="243C7C"/>
                </a:solidFill>
                <a:latin typeface="Bahnschrift SemiLight SemiConde" panose="020B0502040204020203" pitchFamily="34" charset="0"/>
              </a:rPr>
              <a:t>L'Unione europea è composta da </a:t>
            </a:r>
            <a:r>
              <a:rPr lang="it-IT" sz="7200" b="1" dirty="0">
                <a:solidFill>
                  <a:srgbClr val="243C7C"/>
                </a:solidFill>
                <a:latin typeface="Bahnschrift SemiLight SemiConde" panose="020B0502040204020203" pitchFamily="34" charset="0"/>
              </a:rPr>
              <a:t>27</a:t>
            </a:r>
            <a:r>
              <a:rPr lang="it-IT" sz="7200" dirty="0">
                <a:solidFill>
                  <a:srgbClr val="243C7C"/>
                </a:solidFill>
                <a:latin typeface="Bahnschrift SemiLight SemiConde" panose="020B0502040204020203" pitchFamily="34" charset="0"/>
              </a:rPr>
              <a:t> Stati membri.</a:t>
            </a:r>
          </a:p>
        </p:txBody>
      </p:sp>
      <p:sp>
        <p:nvSpPr>
          <p:cNvPr id="8" name="Testo 1"/>
          <p:cNvSpPr/>
          <p:nvPr/>
        </p:nvSpPr>
        <p:spPr>
          <a:xfrm>
            <a:off x="622505" y="9699321"/>
            <a:ext cx="10502695" cy="954107"/>
          </a:xfrm>
          <a:prstGeom prst="rect">
            <a:avLst/>
          </a:prstGeom>
        </p:spPr>
        <p:txBody>
          <a:bodyPr wrap="square">
            <a:spAutoFit/>
          </a:bodyPr>
          <a:lstStyle/>
          <a:p>
            <a:r>
              <a:rPr lang="it-IT" sz="2800" b="1" dirty="0">
                <a:solidFill>
                  <a:schemeClr val="bg1"/>
                </a:solidFill>
                <a:latin typeface="Bahnschrift" panose="020B0502040204020203" pitchFamily="34" charset="0"/>
              </a:rPr>
              <a:t>Oltre ai 27 Stati membri: Islanda, Liechtenstein, Norvegia e Svizzera fanno parte del mercato unico europeo. </a:t>
            </a:r>
          </a:p>
        </p:txBody>
      </p:sp>
      <p:sp>
        <p:nvSpPr>
          <p:cNvPr id="22" name="Testo 2"/>
          <p:cNvSpPr/>
          <p:nvPr/>
        </p:nvSpPr>
        <p:spPr>
          <a:xfrm>
            <a:off x="622505" y="10653428"/>
            <a:ext cx="10687751" cy="954107"/>
          </a:xfrm>
          <a:prstGeom prst="rect">
            <a:avLst/>
          </a:prstGeom>
        </p:spPr>
        <p:txBody>
          <a:bodyPr wrap="square">
            <a:spAutoFit/>
          </a:bodyPr>
          <a:lstStyle/>
          <a:p>
            <a:r>
              <a:rPr lang="it-IT" sz="2800" b="1" dirty="0">
                <a:solidFill>
                  <a:schemeClr val="bg1"/>
                </a:solidFill>
                <a:latin typeface="Bahnschrift" panose="020B0502040204020203" pitchFamily="34" charset="0"/>
              </a:rPr>
              <a:t>Lo spazio Schengen </a:t>
            </a:r>
            <a:r>
              <a:rPr lang="it-IT" sz="2800" dirty="0">
                <a:solidFill>
                  <a:schemeClr val="bg1"/>
                </a:solidFill>
                <a:latin typeface="Bahnschrift" panose="020B0502040204020203" pitchFamily="34" charset="0"/>
              </a:rPr>
              <a:t>riunisce 23 paesi dell'UE e 4 paesi terzi che hanno abolito i controlli sui passaporti alle loro frontiere. </a:t>
            </a:r>
            <a:endParaRPr lang="en-150" sz="2800" dirty="0">
              <a:solidFill>
                <a:schemeClr val="bg1"/>
              </a:solidFill>
              <a:latin typeface="Bahnschrift" panose="020B0502040204020203" pitchFamily="34" charset="0"/>
            </a:endParaRPr>
          </a:p>
        </p:txBody>
      </p:sp>
      <p:pic>
        <p:nvPicPr>
          <p:cNvPr id="10" name="Figura" descr="Una mappa dell'Europa che mostra tutti i 27 paesi dello spazio Schen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414" y="58467"/>
            <a:ext cx="24319089" cy="13679488"/>
          </a:xfrm>
          <a:prstGeom prst="rect">
            <a:avLst/>
          </a:prstGeom>
        </p:spPr>
      </p:pic>
    </p:spTree>
    <p:extLst>
      <p:ext uri="{BB962C8B-B14F-4D97-AF65-F5344CB8AC3E}">
        <p14:creationId xmlns:p14="http://schemas.microsoft.com/office/powerpoint/2010/main" val="305828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200" fill="hold"/>
                                        <p:tgtEl>
                                          <p:spTgt spid="8"/>
                                        </p:tgtEl>
                                        <p:attrNameLst>
                                          <p:attrName>ppt_x</p:attrName>
                                        </p:attrNameLst>
                                      </p:cBhvr>
                                      <p:tavLst>
                                        <p:tav tm="0">
                                          <p:val>
                                            <p:strVal val="#ppt_x"/>
                                          </p:val>
                                        </p:tav>
                                        <p:tav tm="100000">
                                          <p:val>
                                            <p:strVal val="#ppt_x"/>
                                          </p:val>
                                        </p:tav>
                                      </p:tavLst>
                                    </p:anim>
                                    <p:anim calcmode="lin" valueType="num">
                                      <p:cBhvr additive="base">
                                        <p:cTn id="15" dur="2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700"/>
                            </p:stCondLst>
                            <p:childTnLst>
                              <p:par>
                                <p:cTn id="17" presetID="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00" fill="hold"/>
                                        <p:tgtEl>
                                          <p:spTgt spid="22"/>
                                        </p:tgtEl>
                                        <p:attrNameLst>
                                          <p:attrName>ppt_x</p:attrName>
                                        </p:attrNameLst>
                                      </p:cBhvr>
                                      <p:tavLst>
                                        <p:tav tm="0">
                                          <p:val>
                                            <p:strVal val="#ppt_x"/>
                                          </p:val>
                                        </p:tav>
                                        <p:tav tm="100000">
                                          <p:val>
                                            <p:strVal val="#ppt_x"/>
                                          </p:val>
                                        </p:tav>
                                      </p:tavLst>
                                    </p:anim>
                                    <p:anim calcmode="lin" valueType="num">
                                      <p:cBhvr additive="base">
                                        <p:cTn id="20" dur="200" fill="hold"/>
                                        <p:tgtEl>
                                          <p:spTgt spid="22"/>
                                        </p:tgtEl>
                                        <p:attrNameLst>
                                          <p:attrName>ppt_y</p:attrName>
                                        </p:attrNameLst>
                                      </p:cBhvr>
                                      <p:tavLst>
                                        <p:tav tm="0">
                                          <p:val>
                                            <p:strVal val="1+#ppt_h/2"/>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della slide"/>
          <p:cNvSpPr>
            <a:spLocks noGrp="1"/>
          </p:cNvSpPr>
          <p:nvPr>
            <p:ph type="ctrTitle" idx="4294967295"/>
          </p:nvPr>
        </p:nvSpPr>
        <p:spPr>
          <a:xfrm>
            <a:off x="0" y="-4679950"/>
            <a:ext cx="24591963" cy="2998787"/>
          </a:xfrm>
          <a:prstGeom prst="rect">
            <a:avLst/>
          </a:prstGeom>
        </p:spPr>
        <p:txBody>
          <a:bodyPr>
            <a:noAutofit/>
          </a:bodyPr>
          <a:lstStyle/>
          <a:p>
            <a:pPr algn="l"/>
            <a:r>
              <a:rPr lang="it-IT" sz="12000" dirty="0">
                <a:solidFill>
                  <a:schemeClr val="bg1"/>
                </a:solidFill>
                <a:latin typeface="Bahnschrift bold" panose="020B0502040204020203" pitchFamily="34" charset="0"/>
              </a:rPr>
              <a:t>L'integrazione europea nel 1958: 6 paesi firmano il trattato di Roma</a:t>
            </a:r>
          </a:p>
        </p:txBody>
      </p:sp>
      <p:sp>
        <p:nvSpPr>
          <p:cNvPr id="4" name="Titolo">
            <a:extLst>
              <a:ext uri="{FF2B5EF4-FFF2-40B4-BE49-F238E27FC236}">
                <a16:creationId xmlns:a16="http://schemas.microsoft.com/office/drawing/2014/main" id="{078250A1-BD6A-29C9-B8BD-346B29030076}"/>
              </a:ext>
            </a:extLst>
          </p:cNvPr>
          <p:cNvSpPr txBox="1">
            <a:spLocks/>
          </p:cNvSpPr>
          <p:nvPr/>
        </p:nvSpPr>
        <p:spPr>
          <a:xfrm>
            <a:off x="518968" y="4649672"/>
            <a:ext cx="8877280" cy="2999152"/>
          </a:xfrm>
          <a:prstGeom prst="rect">
            <a:avLst/>
          </a:prstGeom>
        </p:spPr>
        <p:txBody>
          <a:bodyPr vert="horz" lIns="91440" tIns="45720" rIns="91440" bIns="45720" rtlCol="0" anchor="b">
            <a:noAutofit/>
          </a:bodyPr>
          <a:lstStyle>
            <a:lvl1pPr algn="ctr" defTabSz="1823954" rtl="0" eaLnBrk="1" latinLnBrk="0" hangingPunct="1">
              <a:lnSpc>
                <a:spcPct val="90000"/>
              </a:lnSpc>
              <a:spcBef>
                <a:spcPct val="0"/>
              </a:spcBef>
              <a:buNone/>
              <a:defRPr sz="11968" kern="1200">
                <a:solidFill>
                  <a:schemeClr val="tx1"/>
                </a:solidFill>
                <a:latin typeface="+mj-lt"/>
                <a:ea typeface="+mj-ea"/>
                <a:cs typeface="+mj-cs"/>
              </a:defRPr>
            </a:lvl1pPr>
          </a:lstStyle>
          <a:p>
            <a:pPr algn="l"/>
            <a:r>
              <a:rPr lang="it-IT" sz="12000" dirty="0">
                <a:solidFill>
                  <a:schemeClr val="bg1"/>
                </a:solidFill>
                <a:latin typeface="Bahnschrift bold" panose="020B0502040204020203" pitchFamily="34" charset="0"/>
              </a:rPr>
              <a:t>Integrazione europea</a:t>
            </a:r>
          </a:p>
        </p:txBody>
      </p:sp>
      <p:sp>
        <p:nvSpPr>
          <p:cNvPr id="3" name="Data"/>
          <p:cNvSpPr>
            <a:spLocks noGrp="1"/>
          </p:cNvSpPr>
          <p:nvPr>
            <p:ph type="subTitle" idx="4294967295"/>
          </p:nvPr>
        </p:nvSpPr>
        <p:spPr>
          <a:xfrm>
            <a:off x="522512" y="8113713"/>
            <a:ext cx="3355975" cy="1122362"/>
          </a:xfrm>
          <a:prstGeom prst="rect">
            <a:avLst/>
          </a:prstGeom>
        </p:spPr>
        <p:txBody>
          <a:bodyPr>
            <a:noAutofit/>
          </a:bodyPr>
          <a:lstStyle/>
          <a:p>
            <a:pPr marL="0" indent="0" algn="l">
              <a:lnSpc>
                <a:spcPct val="70000"/>
              </a:lnSpc>
              <a:buNone/>
            </a:pPr>
            <a:r>
              <a:rPr lang="it-IT" sz="12000" dirty="0">
                <a:solidFill>
                  <a:srgbClr val="243C7C"/>
                </a:solidFill>
                <a:latin typeface="Bahnschrift bold" panose="020B0502040204020203" pitchFamily="34" charset="0"/>
              </a:rPr>
              <a:t>1958</a:t>
            </a:r>
          </a:p>
        </p:txBody>
      </p:sp>
      <p:sp>
        <p:nvSpPr>
          <p:cNvPr id="24" name="Testo"/>
          <p:cNvSpPr/>
          <p:nvPr/>
        </p:nvSpPr>
        <p:spPr>
          <a:xfrm>
            <a:off x="611620" y="9535026"/>
            <a:ext cx="7838697" cy="1815882"/>
          </a:xfrm>
          <a:prstGeom prst="rect">
            <a:avLst/>
          </a:prstGeom>
        </p:spPr>
        <p:txBody>
          <a:bodyPr wrap="square">
            <a:spAutoFit/>
          </a:bodyPr>
          <a:lstStyle/>
          <a:p>
            <a:r>
              <a:rPr lang="it-IT" sz="2800" dirty="0">
                <a:solidFill>
                  <a:schemeClr val="bg1"/>
                </a:solidFill>
                <a:latin typeface="Bahnschrift" panose="020B0502040204020203" pitchFamily="34" charset="0"/>
              </a:rPr>
              <a:t>Nel </a:t>
            </a:r>
            <a:r>
              <a:rPr lang="it-IT" sz="2800" b="1" dirty="0">
                <a:solidFill>
                  <a:schemeClr val="bg1"/>
                </a:solidFill>
                <a:latin typeface="Bahnschrift" panose="020B0502040204020203" pitchFamily="34" charset="0"/>
              </a:rPr>
              <a:t>1958</a:t>
            </a:r>
            <a:r>
              <a:rPr lang="it-IT" sz="2800" dirty="0">
                <a:solidFill>
                  <a:schemeClr val="bg1"/>
                </a:solidFill>
                <a:latin typeface="Bahnschrift" panose="020B0502040204020203" pitchFamily="34" charset="0"/>
              </a:rPr>
              <a:t> 6 paesi fondano la </a:t>
            </a:r>
            <a:r>
              <a:rPr lang="it-IT" sz="2800" b="1" dirty="0">
                <a:solidFill>
                  <a:schemeClr val="bg1"/>
                </a:solidFill>
                <a:latin typeface="Bahnschrift" panose="020B0502040204020203" pitchFamily="34" charset="0"/>
              </a:rPr>
              <a:t>Comunità europea </a:t>
            </a:r>
            <a:r>
              <a:rPr lang="it-IT" sz="2800" dirty="0">
                <a:solidFill>
                  <a:schemeClr val="bg1"/>
                </a:solidFill>
                <a:latin typeface="Bahnschrift" panose="020B0502040204020203" pitchFamily="34" charset="0"/>
              </a:rPr>
              <a:t>con il trattato di Roma.</a:t>
            </a:r>
          </a:p>
          <a:p>
            <a:r>
              <a:rPr lang="it-IT" sz="2800" dirty="0">
                <a:solidFill>
                  <a:schemeClr val="bg1"/>
                </a:solidFill>
                <a:latin typeface="Bahnschrift" panose="020B0502040204020203" pitchFamily="34" charset="0"/>
              </a:rPr>
              <a:t>Il loro obiettivo è garantire la pace e la libertà e promuovere il progresso economico. </a:t>
            </a:r>
          </a:p>
        </p:txBody>
      </p:sp>
      <p:pic>
        <p:nvPicPr>
          <p:cNvPr id="6" name="Figura" descr="Una mappa dell'Europa che mostra gli Stati membri dell'UE nel 1958: Belgio, Germania, Francia, Italia, Lussemburgo e Paesi Bassi."/>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8704" y="-77668"/>
            <a:ext cx="24319088" cy="13679487"/>
          </a:xfrm>
          <a:prstGeom prst="rect">
            <a:avLst/>
          </a:prstGeom>
        </p:spPr>
      </p:pic>
    </p:spTree>
    <p:extLst>
      <p:ext uri="{BB962C8B-B14F-4D97-AF65-F5344CB8AC3E}">
        <p14:creationId xmlns:p14="http://schemas.microsoft.com/office/powerpoint/2010/main" val="103753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childTnLst>
                                </p:cTn>
                              </p:par>
                            </p:childTnLst>
                          </p:cTn>
                        </p:par>
                        <p:par>
                          <p:cTn id="8" fill="hold">
                            <p:stCondLst>
                              <p:cond delay="300"/>
                            </p:stCondLst>
                            <p:childTnLst>
                              <p:par>
                                <p:cTn id="9" presetID="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200" fill="hold"/>
                                        <p:tgtEl>
                                          <p:spTgt spid="24"/>
                                        </p:tgtEl>
                                        <p:attrNameLst>
                                          <p:attrName>ppt_x</p:attrName>
                                        </p:attrNameLst>
                                      </p:cBhvr>
                                      <p:tavLst>
                                        <p:tav tm="0">
                                          <p:val>
                                            <p:strVal val="#ppt_x"/>
                                          </p:val>
                                        </p:tav>
                                        <p:tav tm="100000">
                                          <p:val>
                                            <p:strVal val="#ppt_x"/>
                                          </p:val>
                                        </p:tav>
                                      </p:tavLst>
                                    </p:anim>
                                    <p:anim calcmode="lin" valueType="num">
                                      <p:cBhvr additive="base">
                                        <p:cTn id="12" dur="2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6" presetClass="entr" presetSubtype="21" fill="hold" grpId="1" nodeType="afterEffect">
                                  <p:stCondLst>
                                    <p:cond delay="0"/>
                                  </p:stCondLst>
                                  <p:iterate type="lt">
                                    <p:tmPct val="0"/>
                                  </p:iterate>
                                  <p:childTnLst>
                                    <p:set>
                                      <p:cBhvr>
                                        <p:cTn id="15" dur="1" fill="hold">
                                          <p:stCondLst>
                                            <p:cond delay="0"/>
                                          </p:stCondLst>
                                        </p:cTn>
                                        <p:tgtEl>
                                          <p:spTgt spid="3">
                                            <p:txEl>
                                              <p:pRg st="0" end="0"/>
                                            </p:txEl>
                                          </p:spTgt>
                                        </p:tgtEl>
                                        <p:attrNameLst>
                                          <p:attrName>style.visibility</p:attrName>
                                        </p:attrNameLst>
                                      </p:cBhvr>
                                      <p:to>
                                        <p:strVal val="visible"/>
                                      </p:to>
                                    </p:set>
                                    <p:animEffect transition="in" filter="barn(inVertical)">
                                      <p:cBhvr>
                                        <p:cTn id="16" dur="500"/>
                                        <p:tgtEl>
                                          <p:spTgt spid="3">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build="p"/>
      <p:bldP spid="24" grpId="0"/>
    </p:bldLst>
  </p:timing>
</p:sld>
</file>

<file path=ppt/theme/theme1.xml><?xml version="1.0" encoding="utf-8"?>
<a:theme xmlns:a="http://schemas.openxmlformats.org/drawingml/2006/main" name="EU in Slides">
  <a:themeElements>
    <a:clrScheme name="EC Template 2022">
      <a:dk1>
        <a:srgbClr val="000000"/>
      </a:dk1>
      <a:lt1>
        <a:srgbClr val="FFFFFF"/>
      </a:lt1>
      <a:dk2>
        <a:srgbClr val="034EA2"/>
      </a:dk2>
      <a:lt2>
        <a:srgbClr val="D3E8F9"/>
      </a:lt2>
      <a:accent1>
        <a:srgbClr val="1E858B"/>
      </a:accent1>
      <a:accent2>
        <a:srgbClr val="4BC5DE"/>
      </a:accent2>
      <a:accent3>
        <a:srgbClr val="1EC08A"/>
      </a:accent3>
      <a:accent4>
        <a:srgbClr val="ED8D2F"/>
      </a:accent4>
      <a:accent5>
        <a:srgbClr val="FFC000"/>
      </a:accent5>
      <a:accent6>
        <a:srgbClr val="E76C53"/>
      </a:accent6>
      <a:hlink>
        <a:srgbClr val="034EA2"/>
      </a:hlink>
      <a:folHlink>
        <a:srgbClr val="034EA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9ceeabea-cdd8-4f30-bc46-1426b5b0853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F6FEF0DD2747347B5E2B58DB1DE2343" ma:contentTypeVersion="6" ma:contentTypeDescription="Create a new document." ma:contentTypeScope="" ma:versionID="9d80dba3085ce1c5095a4bf1392e8f50">
  <xsd:schema xmlns:xsd="http://www.w3.org/2001/XMLSchema" xmlns:xs="http://www.w3.org/2001/XMLSchema" xmlns:p="http://schemas.microsoft.com/office/2006/metadata/properties" xmlns:ns3="8c526906-7a9e-40a2-b56a-d1e3aa5ffc35" xmlns:ns4="9ceeabea-cdd8-4f30-bc46-1426b5b08538" targetNamespace="http://schemas.microsoft.com/office/2006/metadata/properties" ma:root="true" ma:fieldsID="f9287dbff419b7b61128d95dd9398353" ns3:_="" ns4:_="">
    <xsd:import namespace="8c526906-7a9e-40a2-b56a-d1e3aa5ffc35"/>
    <xsd:import namespace="9ceeabea-cdd8-4f30-bc46-1426b5b08538"/>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526906-7a9e-40a2-b56a-d1e3aa5ffc3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ceeabea-cdd8-4f30-bc46-1426b5b0853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BE7E9CA-122B-47E5-8BF1-3F5BA9C6C62D}">
  <ds:schemaRefs>
    <ds:schemaRef ds:uri="http://schemas.microsoft.com/office/infopath/2007/PartnerControls"/>
    <ds:schemaRef ds:uri="http://purl.org/dc/elements/1.1/"/>
    <ds:schemaRef ds:uri="http://schemas.microsoft.com/office/2006/metadata/properties"/>
    <ds:schemaRef ds:uri="http://purl.org/dc/terms/"/>
    <ds:schemaRef ds:uri="9ceeabea-cdd8-4f30-bc46-1426b5b08538"/>
    <ds:schemaRef ds:uri="http://schemas.microsoft.com/office/2006/documentManagement/types"/>
    <ds:schemaRef ds:uri="8c526906-7a9e-40a2-b56a-d1e3aa5ffc35"/>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9941543-8E83-4F72-83C1-1339F3D0A74D}">
  <ds:schemaRefs>
    <ds:schemaRef ds:uri="8c526906-7a9e-40a2-b56a-d1e3aa5ffc35"/>
    <ds:schemaRef ds:uri="9ceeabea-cdd8-4f30-bc46-1426b5b0853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571D18B-3050-4C92-B163-97721022EF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1951</TotalTime>
  <Words>5162</Words>
  <Application>Microsoft Office PowerPoint</Application>
  <PresentationFormat>Custom</PresentationFormat>
  <Paragraphs>424</Paragraphs>
  <Slides>23</Slides>
  <Notes>21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23</vt:i4>
      </vt:variant>
    </vt:vector>
  </HeadingPairs>
  <TitlesOfParts>
    <vt:vector size="38" baseType="lpstr">
      <vt:lpstr>Bahnschrift Light SemiCondensed</vt:lpstr>
      <vt:lpstr>Calibri</vt:lpstr>
      <vt:lpstr>Calibri Light</vt:lpstr>
      <vt:lpstr>Bahnschrift Light Condensed</vt:lpstr>
      <vt:lpstr>Bahnschrift Light</vt:lpstr>
      <vt:lpstr>Arial</vt:lpstr>
      <vt:lpstr>Bahnschrift SemiBold Condensed</vt:lpstr>
      <vt:lpstr>Bahnschrift bold</vt:lpstr>
      <vt:lpstr>Bahnschrift SemiLight SemiConde</vt:lpstr>
      <vt:lpstr>Bahnschrift</vt:lpstr>
      <vt:lpstr>Bahnschrift SemiBold SemiConden</vt:lpstr>
      <vt:lpstr>Bahnschrift SemiBold</vt:lpstr>
      <vt:lpstr>Bahnschrift Condensed</vt:lpstr>
      <vt:lpstr>Arial Black</vt:lpstr>
      <vt:lpstr>EU in Slides</vt:lpstr>
      <vt:lpstr>L'Unione europea</vt:lpstr>
      <vt:lpstr>L'UE è un'unione economica e politica unica nel suo genere</vt:lpstr>
      <vt:lpstr>Fatti relativi all'UE: quiz</vt:lpstr>
      <vt:lpstr>Le 24 lingue ufficiali dell'UE</vt:lpstr>
      <vt:lpstr>I pionieri dell'Unione europea</vt:lpstr>
      <vt:lpstr>Quiz - Di quale simbolo dell'UE si tratta?</vt:lpstr>
      <vt:lpstr>I valori dell'UE</vt:lpstr>
      <vt:lpstr>L'UE è composta da 27 Stati membri</vt:lpstr>
      <vt:lpstr>L'integrazione europea nel 1958: 6 paesi firmano il trattato di Roma</vt:lpstr>
      <vt:lpstr>L'integrazione europea nel 1973: Danimarca, Irlanda e Regno Unito</vt:lpstr>
      <vt:lpstr>L'integrazione europea nel 1981: La Grecia aderisce all'UE</vt:lpstr>
      <vt:lpstr>L'integrazione europea nel 1986: Spagna e Portogallo</vt:lpstr>
      <vt:lpstr>L'integrazione europea nel 1995: Austria, Finlandia e Svezia</vt:lpstr>
      <vt:lpstr>L'integrazione europea nel 2004: 10 paesi aderiscono all'UE</vt:lpstr>
      <vt:lpstr>L'integrazione europea nel 2007: Bulgaria e Romania</vt:lpstr>
      <vt:lpstr>L'integrazione europea nel 2013: la Croazia aderisce all'UE</vt:lpstr>
      <vt:lpstr>L'euro e la zona euro</vt:lpstr>
      <vt:lpstr>Allargamento dell'UE</vt:lpstr>
      <vt:lpstr>Paesi candidati</vt:lpstr>
      <vt:lpstr>Paesi candidati potenziali</vt:lpstr>
      <vt:lpstr>Brexit: l'accordo commerciale UE-Regno Unito</vt:lpstr>
      <vt:lpstr>Quiz - Quando è successo?</vt:lpstr>
      <vt:lpstr>Informazioni sul diritto d'autore</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IBEN BOURA Abdelhamid (COMM-EXT)</dc:creator>
  <cp:lastModifiedBy>IBEN BOURA Abdelhamid (COMM-EXT)</cp:lastModifiedBy>
  <cp:revision>87</cp:revision>
  <dcterms:created xsi:type="dcterms:W3CDTF">2023-02-28T13:29:35Z</dcterms:created>
  <dcterms:modified xsi:type="dcterms:W3CDTF">2024-05-28T10:05:04Z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bd9ddd1-4d20-43f6-abfa-fc3c07406f94_Enabled">
    <vt:lpwstr>true</vt:lpwstr>
  </property>
  <property fmtid="{D5CDD505-2E9C-101B-9397-08002B2CF9AE}" pid="3" name="MSIP_Label_6bd9ddd1-4d20-43f6-abfa-fc3c07406f94_SetDate">
    <vt:lpwstr>2023-03-13T11:18:54Z</vt:lpwstr>
  </property>
  <property fmtid="{D5CDD505-2E9C-101B-9397-08002B2CF9AE}" pid="4" name="MSIP_Label_6bd9ddd1-4d20-43f6-abfa-fc3c07406f94_Method">
    <vt:lpwstr>Standard</vt:lpwstr>
  </property>
  <property fmtid="{D5CDD505-2E9C-101B-9397-08002B2CF9AE}" pid="5" name="MSIP_Label_6bd9ddd1-4d20-43f6-abfa-fc3c07406f94_Name">
    <vt:lpwstr>Commission Use</vt:lpwstr>
  </property>
  <property fmtid="{D5CDD505-2E9C-101B-9397-08002B2CF9AE}" pid="6" name="MSIP_Label_6bd9ddd1-4d20-43f6-abfa-fc3c07406f94_SiteId">
    <vt:lpwstr>b24c8b06-522c-46fe-9080-70926f8dddb1</vt:lpwstr>
  </property>
  <property fmtid="{D5CDD505-2E9C-101B-9397-08002B2CF9AE}" pid="7" name="MSIP_Label_6bd9ddd1-4d20-43f6-abfa-fc3c07406f94_ActionId">
    <vt:lpwstr>29851798-fdb8-4677-87b0-09418e038b28</vt:lpwstr>
  </property>
  <property fmtid="{D5CDD505-2E9C-101B-9397-08002B2CF9AE}" pid="8" name="MSIP_Label_6bd9ddd1-4d20-43f6-abfa-fc3c07406f94_ContentBits">
    <vt:lpwstr>0</vt:lpwstr>
  </property>
  <property fmtid="{D5CDD505-2E9C-101B-9397-08002B2CF9AE}" pid="9" name="ContentTypeId">
    <vt:lpwstr>0x0101003F6FEF0DD2747347B5E2B58DB1DE2343</vt:lpwstr>
  </property>
</Properties>
</file>