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8"/>
  </p:notesMasterIdLst>
  <p:sldIdLst>
    <p:sldId id="267" r:id="rId5"/>
    <p:sldId id="256" r:id="rId6"/>
    <p:sldId id="258" r:id="rId7"/>
    <p:sldId id="259" r:id="rId8"/>
    <p:sldId id="260" r:id="rId9"/>
    <p:sldId id="261" r:id="rId10"/>
    <p:sldId id="268" r:id="rId11"/>
    <p:sldId id="263" r:id="rId12"/>
    <p:sldId id="271" r:id="rId13"/>
    <p:sldId id="272" r:id="rId14"/>
    <p:sldId id="264" r:id="rId15"/>
    <p:sldId id="273" r:id="rId16"/>
    <p:sldId id="275" r:id="rId17"/>
    <p:sldId id="274" r:id="rId18"/>
    <p:sldId id="276" r:id="rId19"/>
    <p:sldId id="277" r:id="rId20"/>
    <p:sldId id="265" r:id="rId21"/>
    <p:sldId id="266" r:id="rId22"/>
    <p:sldId id="278" r:id="rId23"/>
    <p:sldId id="279" r:id="rId24"/>
    <p:sldId id="269" r:id="rId25"/>
    <p:sldId id="262" r:id="rId26"/>
    <p:sldId id="280" r:id="rId27"/>
  </p:sldIdLst>
  <p:sldSz cx="24479250" cy="13679488"/>
  <p:notesSz cx="6858000" cy="9144000"/>
  <p:embeddedFontLst>
    <p:embeddedFont>
      <p:font typeface="Arial Black" panose="020B0A04020102020204" pitchFamily="34" charset="0"/>
      <p:bold r:id="rId29"/>
    </p:embeddedFont>
    <p:embeddedFont>
      <p:font typeface="Bahnschrift" panose="020B0502040204020203" pitchFamily="34" charset="0"/>
      <p:regular r:id="rId30"/>
      <p:bold r:id="rId31"/>
    </p:embeddedFont>
    <p:embeddedFont>
      <p:font typeface="Bahnschrift bold" panose="020B0502040204020203" pitchFamily="34" charset="0"/>
      <p:bold r:id="rId32"/>
    </p:embeddedFont>
    <p:embeddedFont>
      <p:font typeface="Bahnschrift Condensed" panose="020B0502040204020203" pitchFamily="34" charset="0"/>
      <p:regular r:id="rId33"/>
      <p:bold r:id="rId34"/>
    </p:embeddedFont>
    <p:embeddedFont>
      <p:font typeface="Bahnschrift Light" panose="020B0502040204020203" pitchFamily="34" charset="0"/>
      <p:regular r:id="rId35"/>
    </p:embeddedFont>
    <p:embeddedFont>
      <p:font typeface="Bahnschrift Light SemiCondensed" panose="020B0502040204020203" pitchFamily="34" charset="0"/>
      <p:regular r:id="rId36"/>
    </p:embeddedFont>
    <p:embeddedFont>
      <p:font typeface="Bahnschrift SemiBold" panose="020B0502040204020203" pitchFamily="34" charset="0"/>
      <p:bold r:id="rId37"/>
    </p:embeddedFont>
    <p:embeddedFont>
      <p:font typeface="Bahnschrift SemiBold Condensed" panose="020B0502040204020203" pitchFamily="34" charset="0"/>
      <p:bold r:id="rId38"/>
    </p:embeddedFont>
    <p:embeddedFont>
      <p:font typeface="Bahnschrift SemiBold SemiConden" panose="020B0502040204020203" pitchFamily="34" charset="0"/>
      <p:bold r:id="rId39"/>
    </p:embeddedFont>
    <p:embeddedFont>
      <p:font typeface="Bahnschrift SemiLight SemiConde" panose="020B0502040204020203" pitchFamily="34" charset="0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Calibri Light" panose="020F0302020204030204" pitchFamily="34" charset="0"/>
      <p:regular r:id="rId45"/>
      <p:italic r:id="rId4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8" userDrawn="1">
          <p15:clr>
            <a:srgbClr val="A4A3A4"/>
          </p15:clr>
        </p15:guide>
        <p15:guide id="2" pos="771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1068F3A-5C60-9CC2-C778-081261C193B7}" name="CARSTENS Jana Alvara (COMM-EXT)" initials="CJA(E" userId="S::Jana-Alvara.CARSTENS@ext.ec.europa.eu::5f7b5ece-851c-427a-9056-a1add3940a7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559E"/>
    <a:srgbClr val="243C7C"/>
    <a:srgbClr val="E6483C"/>
    <a:srgbClr val="5E91C8"/>
    <a:srgbClr val="F3CA57"/>
    <a:srgbClr val="F49B3D"/>
    <a:srgbClr val="18B6C1"/>
    <a:srgbClr val="FFFFFF"/>
    <a:srgbClr val="901B1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44" autoAdjust="0"/>
    <p:restoredTop sz="70712" autoAdjust="0"/>
  </p:normalViewPr>
  <p:slideViewPr>
    <p:cSldViewPr snapToGrid="0">
      <p:cViewPr varScale="1">
        <p:scale>
          <a:sx n="39" d="100"/>
          <a:sy n="39" d="100"/>
        </p:scale>
        <p:origin x="1380" y="78"/>
      </p:cViewPr>
      <p:guideLst>
        <p:guide orient="horz" pos="4308"/>
        <p:guide pos="7710"/>
      </p:guideLst>
    </p:cSldViewPr>
  </p:slideViewPr>
  <p:outlineViewPr>
    <p:cViewPr>
      <p:scale>
        <a:sx n="33" d="100"/>
        <a:sy n="33" d="100"/>
      </p:scale>
      <p:origin x="0" y="-4524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1.fntdata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font" Target="fonts/font1.fntdata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0" Type="http://schemas.openxmlformats.org/officeDocument/2006/relationships/slide" Target="slides/slide16.xml"/><Relationship Id="rId41" Type="http://schemas.openxmlformats.org/officeDocument/2006/relationships/font" Target="fonts/font1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FF24C-E24C-4DC9-9FA4-E8B5DA3DAE21}" type="datetimeFigureOut">
              <a:rPr lang="en-IE" smtClean="0"/>
              <a:t>28/05/2024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8338" y="1143000"/>
            <a:ext cx="5521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A42D71-CC78-4B06-AD71-D748A7177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47562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uroparl.europa.eu/external/html/euenlargement/default_hr.htm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data/database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ean-union.europa.eu/principles-countries-history/history-eu_hr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web/interactive-publications/demography-2023#expandable-example-content" TargetMode="External"/><Relationship Id="rId7" Type="http://schemas.openxmlformats.org/officeDocument/2006/relationships/hyperlink" Target="https://ec.europa.eu/eurostat/cache/digpub/demography/index.html?lang=en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c.europa.eu/eurostat/statistics-explained/index.php?title=Foreign_language_skills_statistics" TargetMode="External"/><Relationship Id="rId5" Type="http://schemas.openxmlformats.org/officeDocument/2006/relationships/hyperlink" Target="https://ec.europa.eu/eurostat/statistics-explained/index.php?title=Urban-rural_Europe_-_introduction#Introduction_to_territorial_typologies" TargetMode="External"/><Relationship Id="rId4" Type="http://schemas.openxmlformats.org/officeDocument/2006/relationships/hyperlink" Target="https://europa.eu/eurobarometer/surveys/detail/2693" TargetMode="Externa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eur-lex.europa.eu/browse/summaries.html?locale=hr" TargetMode="External"/><Relationship Id="rId3" Type="http://schemas.openxmlformats.org/officeDocument/2006/relationships/hyperlink" Target="https://eur-lex.europa.eu/legal-content/HR/TXT/?uri=CELEX:01958R0001-20130701" TargetMode="External"/><Relationship Id="rId7" Type="http://schemas.openxmlformats.org/officeDocument/2006/relationships/hyperlink" Target="https://eur-lex.europa.eu/homepage.html?locale=hr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europarl.europa.eu/about-parliament/hr/organisation-and-rules/multilingualism" TargetMode="External"/><Relationship Id="rId5" Type="http://schemas.openxmlformats.org/officeDocument/2006/relationships/hyperlink" Target="https://european-union.europa.eu/institutions-law-budget/institutions-and-bodies/search-all-eu-institutions-and-bodies/council-european-union_hr" TargetMode="External"/><Relationship Id="rId4" Type="http://schemas.openxmlformats.org/officeDocument/2006/relationships/hyperlink" Target="https://european-union.europa.eu/institutions-law-budget/institutions-and-bodies/search-all-eu-institutions-and-bodies/european-council_hr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a.eu/european-union/about-eu/history/eu-pioneers_hr" TargetMode="External"/><Relationship Id="rId7" Type="http://schemas.openxmlformats.org/officeDocument/2006/relationships/hyperlink" Target="https://european-union.europa.eu/principles-countries-history/symbols/europe-day_hr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uropean-union.europa.eu/principles-countries-history/history-eu/1945-59/schuman-declaration-may-1950_hr" TargetMode="External"/><Relationship Id="rId5" Type="http://schemas.openxmlformats.org/officeDocument/2006/relationships/hyperlink" Target="https://www.karlspreis.de/en/charlemagne-prize/origin" TargetMode="External"/><Relationship Id="rId4" Type="http://schemas.openxmlformats.org/officeDocument/2006/relationships/hyperlink" Target="https://european-union.europa.eu/institutions-law-budget/institutions-and-bodies/search-all-eu-institutions-and-bodies/european-parliament_hr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ovoj prezentaciji ukratko ćemo reći što je EU, saznati neke zanimljive činjenice o njemu i vidjeti kako se on mijenjao i razvijao tijekom godina.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 početak, iako se EU može smatrati organizacijom, on je znatno složeniji.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Europska unija nije ni međunarodna, a ni međuvladina organizacija u užem smislu.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Posebna je jer je čini niz institucija, agencija i tijela koji imaju iste ciljeve i djeluju pod istom zastavom.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Njezina jedinstvenost proizlazi iz posebnih uvjeta u kojima je nastala te iz ciljeva i ideala njezinih utemeljitelja.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Cilj europskog projekta, koji je nastao iz pepela Drugog svjetskog rata, bio je prije svega osigurati mir stavljanjem sredstava za proizvodnju oružja (ugljena i čelika) pod zajedničku kontrolu. Tijekom desetljeća države članice složile su se da će surađivati te udružiti resurse i suverenost kako bi zajednički rješavale probleme. Ta su nastojanja važna i danas, posebno u pitanjima kao što su klimatske promjene, međunarodna trgovina i naše digitalno društvo.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940305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[Napomena za 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izlagača</a:t>
            </a:r>
            <a:r>
              <a:rPr lang="hr-HR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neka publika podijeli svoje priče ili sjećanja o pristupanju svoje zemlje/drugih zemalja].</a:t>
            </a:r>
            <a:r>
              <a:rPr lang="hr-HR" sz="1800" dirty="0">
                <a:solidFill>
                  <a:srgbClr val="FF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268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80886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458526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EU-u je 1. svibnja 2004. pristupilo deset zemalja: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Češka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Estonija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Cipar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Latvija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Litva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Mađarska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Malta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Poljska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Slovenija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Slovačka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u="none" strike="noStrike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Među kriterijima za pridruživanje bili su </a:t>
            </a:r>
            <a:r>
              <a:rPr lang="hr-HR" sz="1800" u="sng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poštovanje vladavine prava, funkcionalno tržišno gospodarstvo i poštovanje demokratskih načela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691122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297500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Interaktivna karta 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proširenja</a:t>
            </a:r>
            <a:r>
              <a:rPr lang="hr-HR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EU-a kroz godine: 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hr-HR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40 godina proširenja EU - Tko se do sada priključio EU? (europa.eu)</a:t>
            </a:r>
            <a:r>
              <a:rPr lang="hr-H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80470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Sve su navedene zemlje dio Europske unije, ali nisu sve dio europodručja.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Europodručje je regija koja se sastoji od svih država članica EU-a koje su uvele euro kao svoju nacionalnu valutu.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 je konkretan znak </a:t>
            </a: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europske integracije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 donosi pogodnosti građanima i brojne prednosti poduzećima. Zbog svoje </a:t>
            </a: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važnosti kao globalne valute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euro donosi i dodanu vrijednost vanjskim politikama Unije.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Danska je jedina država članica EU-a koja je dogovorila izuzeće od eura. Europska središnja banka i Europska komisija zadužene su za održavanje vrijednosti i stabilnosti te valute i za utvrđivanje kriterija za ulazak država članica u europodručje.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 je druga najvažnija valuta na svijetu. Udio međunarodnih plaćanja u eurima otprilike je jednak onome u američkim dolarima. Euro je druga najčešća valuta na svijetu za zaduživanje, pozajmljivanje i rezerve središnjih banaka.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Upotrebljava se i kao službena ili </a:t>
            </a:r>
            <a:r>
              <a:rPr lang="hr-HR" sz="1800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facto 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valuta te kao rezervna valuta u nizu zemalja izvan Europske unije.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604780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Zemlje koje se žele pridružiti EU-u moraju ispuniti stroge uvjete za članstvo i započeti službene pregovore o članstvu.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solidFill>
                  <a:srgbClr val="FF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Službeni pregovori za članstvo: uključuju prenošenje ustaljenog prava EU-a („pravna stečevina”), pripreme za njegovu primjenu i provedbu, kao i provedbu pravosudnih, administrativnih, gospodarskih i drugih reformi potrebnih za ispunjavanje kriterija za pristupanje.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Kriteriji za članstvo: poznati i kao „</a:t>
            </a:r>
            <a:r>
              <a:rPr lang="hr-HR" sz="1800" noProof="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kopenhaški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kriteriji”, obuhvaćaju područja kao što su: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demokratski institucijski okvir, vladavina prava, ljudska prava te poštovanje i zaštita manjina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funkcionalno tržišno gospodarstvo te sposobnost nošenja s konkurencijom i tržišnim silama u okviru EU-a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sposobnost za preuzimanje i djelotvornu provedbu obveza koje proizlaze iz članstva, među ostalim ostvarivanje ciljeva političke, gospodarske i monetarne unije.</a:t>
            </a:r>
            <a:endParaRPr lang="hr-H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281860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Država se može pridružiti EU-u jedino ako ispunjava sve </a:t>
            </a: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kriterije za članstvo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 su glavna koraka na putu prema pristupanju, a pritom je potrebno odobrenje svih država članica: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dodjela statusa kandidata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pregovori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sporazum o pristupanju.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 proširenja koristi i Uniji i zemljama kandidatkinjama jer doprinosi </a:t>
            </a:r>
            <a:r>
              <a:rPr lang="hr-HR" sz="1800" u="sng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poticanju stabilnosti, demokracije i gospodarskog rasta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susjedstvu.</a:t>
            </a:r>
            <a:endParaRPr lang="hr-H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209385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Nakon Brexita odnosi EU-a i Ujedinjene Kraljevine znatno su se promijenili. Ujedinjena Kraljevina više nije članica EU-a i postala je treća zemlja u odnosu na EU. EU i Ujedinjena Kraljevina rade na novom odnosu, koji je uređen Sporazumom o trgovini i suradnji.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solidFill>
                  <a:srgbClr val="FF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Sporazumom se utvrđuje </a:t>
            </a: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povlašteni režim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područjima kao što su trgovina robom i uslugama, digitalna trgovina, zrakoplovstvo i cestovni promet, energetika, ribarstvo, izvršavanje zakonodavstva i pravosudna suradnja u kaznenim stvarima.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Temelji se na pravilima kojima se osiguravaju </a:t>
            </a: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jednaki uvjeti i poštovanje temeljnih prava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Sporazum o trgovini i suradnji između EU-a i Ujedinjene Kraljevine sastoji se od: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</a:t>
            </a: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sporazuma o slobodnoj trgovini, kojim se predviđa ambiciozna suradnja u gospodarskim, socijalnim i okolišnim pitanjima te suradnja u području ribarstva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</a:t>
            </a: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bliskog partnerstva za sigurnost građana, novog okvira za provedbu zakona i pravosudnu suradnju u kaznenim i građanskim stvarima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</a:t>
            </a: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sveobuhvatnog okvira upravljanja, kojim se pruža najveća moguća pravna sigurnost poduzećima, potrošačima i građanima.</a:t>
            </a:r>
            <a:endParaRPr lang="hr-H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21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41279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Konkretnije, EU je </a:t>
            </a:r>
            <a:r>
              <a:rPr lang="hr-HR" sz="1800" u="sng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jedinstvena gospodarska i politička unija 27 država</a:t>
            </a:r>
            <a:r>
              <a:rPr lang="hr-HR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 oko </a:t>
            </a:r>
            <a:r>
              <a:rPr lang="hr-HR" sz="1800" b="1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447 milijuna stanovnika</a:t>
            </a:r>
            <a:r>
              <a:rPr lang="hr-HR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kern="12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Tijekom više od 60 godina EU je doprinio poboljšanju životnog standarda, pokrenuo zajedničke projekte kao što su </a:t>
            </a:r>
            <a:r>
              <a:rPr lang="hr-HR" sz="1800" b="1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</a:t>
            </a:r>
            <a:r>
              <a:rPr lang="hr-HR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hr-HR" sz="1800" b="1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jedinstveno tržište</a:t>
            </a:r>
            <a:r>
              <a:rPr lang="hr-HR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 zajedničkim snagama rješavao važna pitanja kao što su klimatske promjene, COVID-19 i digitalno društvo.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kern="12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Više statističkih podataka dostupno je na 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https://ec.europa.eu/eurostat/data/database</a:t>
            </a:r>
            <a:r>
              <a:rPr lang="hr-HR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pod godišnjim nacionalnim računima (</a:t>
            </a:r>
            <a:r>
              <a:rPr lang="hr-HR" sz="1800" i="1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Annual National Accounts</a:t>
            </a:r>
            <a:r>
              <a:rPr lang="hr-HR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112585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 se tijekom godina suočio s mnogo izazova. Pogledajmo koji su najvažniji izazovi s kojima se EU susretao tijekom proteklih desetljeća.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 detaljniji pregled povijesti EU-a pogledajte kronologiju EU-a na internetu: 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Povijest EU-a, pioniri EU-a |Europska unija (europa.eu)</a:t>
            </a:r>
            <a:endParaRPr lang="hr-HR" sz="1800" u="sng" noProof="0" dirty="0">
              <a:solidFill>
                <a:srgbClr val="0563C1"/>
              </a:solidFill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sz="1800" u="sng" noProof="0" dirty="0">
              <a:solidFill>
                <a:srgbClr val="0563C1"/>
              </a:solidFill>
              <a:effectLst/>
              <a:latin typeface="Calibri Light" panose="020F03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1952.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su Belgija, Njemačka, Francuska, Italija, Luksemburg i Nizozemska. Europska zajednica za ugljen i čelik osnovana je 1952.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Nekoliko godina kasnije, 1958., tih šest zemalja osnovalo je Europsku zajednicu potpisivanjem Ugovora iz Rima (sjetite se devetog slajda).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sz="1800" u="sng" noProof="0" dirty="0">
              <a:solidFill>
                <a:srgbClr val="0563C1"/>
              </a:solidFill>
              <a:effectLst/>
              <a:latin typeface="Calibri Light" panose="020F03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Devedesete godine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Pad komunizma u središnjoj i istočnoj Europi ponovno ujedinjuje Europljane.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Građanima je važno pitanje zaštite okoliša, no i suradnja u područjima sigurnosti i obrane.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22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053943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23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89961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Budući da u EU-u živi oko 447 milijuna ljudi, riječ je o jednoj od kulturno najraznolikijih regija na svijetu. Posebno se ističe njezina jezična, etnička, vjerska i socioekonomska raznolikost. Pokušajte odgovoriti na pitanja na slajdu i pogledajte kako se ta raznolikost odražava u statističkim podacima.  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Odgovori: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Francuskoj: 11 991 684 prema podacima iz 2021.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 Luksemburg: 47 % prema podacima iz 2022. </a:t>
            </a: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(Vidjeti: 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https://ec.europa.eu/eurostat/web/interactive-publications/demography-2023#expandable-example-content</a:t>
            </a: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Najviše u Malti (71 %), a najmanje u Francuskoj (34 %), Eurobarometar 2022. (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vidjeti dokument </a:t>
            </a:r>
            <a:r>
              <a:rPr lang="hr-HR" sz="1800" i="1" u="sng" noProof="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First results</a:t>
            </a: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nastavku su navedeni rezultati drugih zemalja (postotak ispitanika iz svake zemlje koji su odgovorili da vjeruju EU-u).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i="1" noProof="0" dirty="0">
                <a:solidFill>
                  <a:srgbClr val="FF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Grčka – 37 %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Hrvatska – 42 %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Cipar – 42 %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Češka – 43 %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Austrija – 44 %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Slovačka – 44 %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Slovenija – 44 %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Italija – 46 %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Estonija – 48 %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Njemačka – 49 %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Bugarska – 49 %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Španjolska – 50 %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Nizozemska – 52 %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Rumunjska – 54 %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Belgija – 55 %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Mađarska – 56 %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Latvija – 56 %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Irska – 58 %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Luksemburg – 60 %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Finska – 60 %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Švedska – 61 %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Poljska – 64 %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Danska – 65 %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Portugal – 68 %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Litva – 69 %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4) 25,2 % prema podacima iz 2021. (dok 35,9 % živi u manjim, a 38,9 % u većim gradovima) ([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izvor</a:t>
            </a: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64,6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% u 2016. </a:t>
            </a: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ovi će se podaci ažurirati </a:t>
            </a:r>
            <a:r>
              <a:rPr lang="hr-HR" sz="1800" b="1" u="sng" noProof="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tek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 u svibnju 2024.</a:t>
            </a: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Više demografskih podataka o Europi dostupno je na: 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https://ec.europa.eu/eurostat/cache/digpub/demography/index.html?lang=en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96224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Jezici koji se govore u državama članicama EU-a ključan su element kulturne baštine EU-a. Stoga EU podupire višejezičnost u svojim programima i u radu svojih institucija.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Višejezičnost je od samog početka ključna značajka Europske unije. EU radi na </a:t>
            </a: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24 službena jezika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Pravila o uporabi jezika u institucijama Unije utvrđena su u 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Uredbi br. 1</a:t>
            </a:r>
            <a:r>
              <a:rPr lang="hr-HR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u kojoj se navodi da institucije imaju 24 službena i radna jezika.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Sjednice 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Europskog vijeća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Vijeća Europske unije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usmeno se prevode na sve službene jezike. Zastupnici u Europskom parlamentu imaju pravo služiti se bilo kojim službenim jezikom 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kad govore u Parlamentu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Europski građani imaju </a:t>
            </a: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pravo biti informirani o aktivnostima Unije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 stupiti u kontakt s institucijama EU-a i dobiti odgovore na bilo kojem službenom jeziku.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Osim toga, 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pravni akti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njihovi 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sažetci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dostupni su na svim službenim jezicima EU-a.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Službeni jezici EU-a: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bugarski, češki, danski, engleski, estonski, finski, francuski, grčki, hrvatski, irski, latvijski, litavski, mađarski, malteški, nizozemski, njemački, poljski, portugalski, rumunjski, slovački, slovenski, španjolski, švedski, talijanski.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Službena pisma EU-a: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latinica, ćirilica i grčko pismo.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37937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Raznolikost EU-a odražava se i u radu mnogih vizionarskih čelnika koji su pomogli u stvaranju Europske unije u kakvoj danas živimo.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Pioniri EU-a, od boraca pokreta otpora do pravnika i parlamentarnih zastupnika, vjerovali su u isti ideal: ujedinjenu Europu mira i blagostanja.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Ovo su samo neki od najznačajnijih pionira EU-a. Više profila nalazi se na: 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https://europa.eu/european-union/about-eu/history/eu-pioneers_hr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150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150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Simone </a:t>
            </a:r>
            <a:r>
              <a:rPr lang="hr-HR" sz="1800" b="1" noProof="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Veil</a:t>
            </a: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hr-HR" sz="1800" b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Kao osobu koja je preživjela nacističke koncentracijske logore, djetinjstvo i traumatično iskustvo iz Drugoga svjetskog rata potaknuli su Simone Veil da se cijeli svoj život zalaže za ujedinjenu Europu.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Život i povijesni kontekst</a:t>
            </a:r>
            <a:endParaRPr lang="hr-HR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Njezin politički uspon započeo je karijerom u području prava. Godine 1974. pridružila se francuskoj vladi na čelu s predsjednikom Giscardom d’Estaingom kao ministrica zdravstva.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Ubrzo nakon imenovanja započela je borbu za legalizaciju pobačaja u Francuskoj. U tome je uspjela tek kada je stekla potporu oporbe u nacionalnoj skupštini te je 1975. pobačaj legaliziran zakonom. Bilo je to izuzetno važno postignuće, a taj je zakon u javnosti postao poznat kao „la loi Veil” (Veilin zakon).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Vizija za Europu</a:t>
            </a:r>
            <a:endParaRPr lang="hr-HR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Kad joj je predsjednik Giscard d’Estaing predložio da bude nositeljica izborne liste njegove stranke na prvim izravnim izborima za 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Europski parlament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1979., nije oklijevala.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Veil je izabrana u Europski parlament, koji ju je imenovao predsjednicom. Tako je postala predsjednica prvoga izravno izabranog Europskog parlamenta i prva žena na čelu jedne od institucija EU-a. Dvije godine kasnije dobila je 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nagradu Karlo Veliki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koja se dodjeljuje za doprinos jedinstvu Europe.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150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Jean </a:t>
            </a:r>
            <a:r>
              <a:rPr lang="hr-HR" sz="1800" b="1" noProof="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Monnet</a:t>
            </a: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b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Jean Monnet, francuski političar i savjetnik za gospodarstvo, bio je cjeloživotni pobornik europske integracije. Njegove su ideje nadahnule Schumanov plan da se ujedine francuska i njemačka nacionalna proizvodnja ugljena i čelika.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Život i povijesni kontekst</a:t>
            </a:r>
            <a:endParaRPr lang="hr-HR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Kada je 1914. izbio Prvi svjetski rat, Monnet se obratio vladi s prijedlogom za bolju koordinaciju prijevoza ratnih potrepština s francuskim saveznicima. Pri osnutku Lige naroda 1919. imenovan je zamjenikom glavnog tajnika. Monnet je 1943. postao članom francuskog Komiteta nacionalnog oslobođenja, </a:t>
            </a:r>
            <a:r>
              <a:rPr lang="hr-HR" sz="1800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facto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francuske vlade u egzilu u Alžiru. Tada se izričito izjasnio o svojoj viziji ujedinjene Europe za očuvanje mira.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Vizija za Europu</a:t>
            </a:r>
            <a:endParaRPr lang="hr-HR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Tenzije među narodima sve su više rasle nakon rata, zbog čega je Monnet smatrao da je vrijeme da se uspostavi jedinstvo u Europi. Sa svojim timom započeo je razvijati koncept Europske zajednice. Robert Schuman, francuski ministar vanjskih poslova, predstavio je 9. svibnja 1950. u ime francuske vlade Schumanovu deklaraciju.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Tom deklaracijom, koju je potaknuo i pripremio Monnet, predloženo je udruživanje proizvodnje ugljena i čelika Njemačke i Francuske pod jednim visokim tijelom. Sama ideja takvog udruživanja bila je da će se dijeljenjem proizvodnje tih resursa među dvama najmoćnijim zemljama u Europi spriječiti mogućnost budućeg rata.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150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Ursula </a:t>
            </a:r>
            <a:r>
              <a:rPr lang="hr-HR" sz="1800" b="1" noProof="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Hirschmann</a:t>
            </a: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 </a:t>
            </a:r>
            <a:endParaRPr lang="hr-HR" sz="1800" b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Ursula Hirschmann rođena je u židovskoj građanskoj obitelji u Berlinu u rujnu 1913., a 1932. pridružila se omladinskoj organizaciji Socijaldemokratske stranke želeći pružiti otpor nacistima, čija je moć bila u usponu. Nakon što je upoznala Eugenija Colornija, mladog talijanskog filozofa i socijalista za kojeg se poslije udala, pridružila se tajnoj antifašističkoj opoziciji u domovini svojeg muža.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Život i povijesni kontekst</a:t>
            </a:r>
            <a:endParaRPr lang="hr-HR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Kad je Colorni uhićen i poslan u zatvor na otok Ventotene, Hirschmann je otišla za njim.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Ondje su upoznali Ernesta Rossija i Altiera Spinellija, koji su 1941. zajednički napisali Manifest iz Ventotenea „za slobodnu i ujedinjenu Europu”, koji mnogi smatraju početkom europskog federalizma.Tekst su čitali mnogi pripadnici talijanskog pokreta otpora protiv nacista.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Vizija za Europu</a:t>
            </a:r>
            <a:endParaRPr lang="hr-HR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njemu se poziva na raskid s prošlošću Europe i stvaranje novoga političkog sustava na temelju restrukturirane politike i opsežne socijalne reforme. Hirschmann je prokrijumčarila Manifest s otoka u Italiju i pomogla u njegovu širenju.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Nakon što je napustila otok Ventotene i stigla u Milano, Hirschmann je zajedno s ostalim aktivistima 1943. osnovala Movimento Federalista Europeo, odnosno Europski federalistički pokret. Nakon što su fašisti ubili Colornija, Hirschmann je pobjegla u Švicarsku i uključila se u organizaciju prvog međunarodnog federalističkog kongresa u Parizu 1945.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Njezino političko djelovanje nije stalo nakon Drugoga svjetskog rata. U Bruxellesu je 1975. osnovala udrugu Femmes pour l’Europe (Žene za Europu).</a:t>
            </a:r>
            <a:endParaRPr lang="en-150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150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i="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Robert Schuman </a:t>
            </a:r>
            <a:endParaRPr lang="hr-HR" sz="1800" b="1" i="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Robert Schuman angažirao se u Drugom svjetskom ratu kao član francuskog pokreta otpora, zbog čega su ga nacisti uhvatili i zatvorili. Prije rata bio je aktivan u politici kao zastupnik francuskog parlamenta. Nakon rata obnašao je niz visokih dužnosti u Francuskoj te je na kraju sastavio 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Schumanovu deklaraciju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kako bi ujedinio Europu i spriječio daljnje ratove.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Život i povijesni kontekst</a:t>
            </a:r>
            <a:endParaRPr lang="hr-HR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Rodio se kao njemački državljanin u Luksemburgu, a francusko državljanstvo dobio je 1919., kada je pokrajina Alsace-Lorraine, u kojoj je živio, vraćena Francuskoj. Tijekom Drugog svjetskog rata francuski predsjednik vlade u egzilu Charles de Gaulle pozvao je Schumana u London da služi njegovoj vladi.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Nakon rata vratio se u vode državne politike i obnašao niz visokih dužnosti. Postao je ključna figura u pregovorima oko velikih sporazuma i inicijativa, kao što su Vijeće Europe, Marshallov plan i NATO, usmjerenih prema osnaživanju suradnje unutar zapadnog saveza i ujedinjavanju Europe.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Vizija za Europu</a:t>
            </a:r>
            <a:endParaRPr lang="hr-HR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 Jeanom Monnetom sastavio je međunarodno priznat Schumanov plan. Objavljen je 9. svibnja 1950. To je ujedno i datum koji se smatra danom rođenja Europske unije i svake se godine slavi kao </a:t>
            </a:r>
            <a:r>
              <a:rPr lang="hr-HR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Dan Europe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U govoru koji je održao povodom predstavljanja tog plana predložio je zajedničko upravljanje proizvodnjom ugljika i čelika, najvažnijih materijala u industriji oružja. Osnovna ideja bila je da države koje zajednički upravljaju proizvodnjom ugljika i čelika neće moći međusobno ratovati.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59689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800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Oda radosti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dolazi iz Devete simfonije, koju je 1823. skladao Ludwig Van Beethoven. Himna ne simbolizira samo Europsku uniju, već i Europu u širem smislu. U svojoj pjesmi Oda radosti Schiller slavi ideal bratstva među ljudima. Proglašena je himnom 1985.</a:t>
            </a:r>
          </a:p>
          <a:p>
            <a:endParaRPr lang="hr-HR" sz="1800" noProof="0" dirty="0">
              <a:effectLst/>
              <a:latin typeface="Calibri Light" panose="020F03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Zastava EU-a ima dvanaest zlatnih zvjezdica raspoređenih u krug na plavoj pozadini. Simbol su zajedništva, solidarnosti i sklada europskih naroda. Broj zvijezda nije povezan s brojem država članica, dok krug simbolizira jedinstvo. Zastava je kreirana i prihvaćena u Vijeću Europe 1955. Godine 1985. postala je službena zastava EU-a.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sz="1800" noProof="0" dirty="0">
              <a:effectLst/>
              <a:latin typeface="Calibri Light" panose="020F03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Dan Europe, 9. svibnja, slave se mir i jedinstvo u Europi. Taj datum godišnjica je povijesne Schumanove deklaracije, u kojoj je predstavljen nov oblik političke suradnje u Europi.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Moto EU-a je „Ujedinjeni u raznolikosti”. On simbolizira ujedinjenje Europljana kako bi ostvarili mir i blagostanje, međusobno se obogaćujući brojnim kulturama, tradicijama i jezicima toga kontinenta.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13070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Iako EU obilježava raznolikost, države članice dijele zajedničke vrijednosti koje ujedinjuju građane Europe.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One su </a:t>
            </a: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sastavni dio europskog načina života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To su: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ljudsko dostojanstvo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sloboda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demokracija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jednakost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vladavina prava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ljudska prava.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 su vrijednosti utvrđene u Ugovoru iz Lisabona i Povelji EU-a o temeljnim pravima.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Ljudsko dostojanstvo: Ljudsko dostojanstvo nepovredivo je, što znači da se uvijek mora poštovati i štititi. Ono je stvarna osnova temeljnih prava.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Sloboda: Individualne slobode kao što su poštovanje privatnog života te sloboda mišljenja, vjeroispovijesti, okupljanja, izražavanja i informiranja zaštićene su Poveljom EU-a o temeljnim pravima. Konkretan je primjer sloboda kretanja i boravka unutar EU-a.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Demokracija: Funkcioniranje EU-a temelji se na predstavničkoj demokraciji. Europski građani uživaju i politička prava. Primjerice, svaki odrasli građanin EU-a ima pravo kandidirati se i glasati na izborima za Europski parlament. Građani EU-a imaju pravo kandidirati se i glasati u zemlji boravišta ili u matičnoj zemlji.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Jednakost: Jednakost podrazumijeva jednaka prava za sve građane pred zakonom. Načelo jednakosti žena i muškaraca prisutno je u svim europskim politikama, a primjenjuje se u svim područjima. Konkretni su primjeri načelo jednake plaće za jednak rad (Ugovor iz Rima, 1957.) i nediskriminacija na temelju državljanstva za građane EU-a (Ugovor iz Lisabona, 2009.).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Vladavina prava: EU se temelji na vladavini prava. Sve što EU čini temelji se na ugovorima o kojima su dobrovoljno i demokratski odlučile sve države članice. Pravo i pravda temelje se na neovisnom pravosuđu. Države članice dale su konačnu nadležnost Sudu Europske unije, čije presude moraju poštovati svi.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Ljudska prava: Ljudska prava zaštićena su Poveljom EU-a o temeljnim pravima, a uključuju pravo na slobodu od diskriminacije na temelju spola, rasnog ili etničkog podrijetla, vjere ili uvjerenja, invaliditeta, dobi ili spolne orijentacije, pravo na zaštitu osobnih podataka i pravo na pristup pravosuđu.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94175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Predanost EU-a zajedničkim vrijednostima odražava se u pravima koja uživaju njegovi građani.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solidFill>
                  <a:srgbClr val="FF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Građani EU-a mogu se slobodno kretati i boraviti unutar Unije te su zaštićeni zakonima EU-a.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Također mogu glasati i kandidirati se na europskim izborima.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Andora, Monako, San Marino i Vatikan nisu članice EU-a. Njihovi odnosi s EU-om i drugim zemljama definirani su bilateralnim sporazumima. Međutim, Monako, San Marino i Vatikan nalaze se unutar schengenskog područja.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Švicarska nije ni država članica EU-a ni zemlja EGP-a. Sklopila je oko 100 bilateralnih sporazuma s EU-om koji obuhvaćaju, primjerice, mnoge odredbe koje se odnose na jedinstveno tržište. Jedan od tih sporazuma odnosi se na sudjelovanje Švicarske u schengenskom području.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Osim 27 država članica,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Island, Lihtenštajn, Norveška i Švicarska dio su europskog jedinstvenog tržišta.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solidFill>
                  <a:srgbClr val="FF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znači da su se te zemlje obvezale na slobodno kretanje ljudi, robe, usluga i novca.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Stoga građani EU-a mogu uživati ta prava i u tim četirima zemljama.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Schengensko područje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obuhvaća 23 države članice EU-a i četiri zemlje izvan EU-a koje su ukinule kontrole putovnica na svojim granicama.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znači da se granica između takve dvije zemlje može prijeći </a:t>
            </a:r>
            <a:r>
              <a:rPr lang="hr-HR" sz="1800" u="sng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bez pokazivanja putovnice</a:t>
            </a: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55443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2238375" algn="l"/>
              </a:tabLs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Pogledajmo povijest EU-a kroz zemlje koje su mu se pridruživale. 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38375" algn="l"/>
              </a:tabLs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38375" algn="l"/>
              </a:tabLst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Sve je počelo sa šest zemalja koje su potpisale Ugovor iz Rima: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Belgija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Njemačka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Francuska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Italija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Luksemburg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hr-HR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Nizozemska</a:t>
            </a:r>
            <a:endParaRPr lang="hr-HR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44689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an unique organisation">
    <p:bg>
      <p:bgPr>
        <a:solidFill>
          <a:srgbClr val="17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utline-map" descr="A faint map outline of Europe. 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62" y="-3313"/>
            <a:ext cx="24319091" cy="13679488"/>
          </a:xfrm>
          <a:prstGeom prst="rect">
            <a:avLst/>
          </a:prstGeom>
        </p:spPr>
      </p:pic>
      <p:sp>
        <p:nvSpPr>
          <p:cNvPr id="3" name="category: people"/>
          <p:cNvSpPr txBox="1"/>
          <p:nvPr userDrawn="1"/>
        </p:nvSpPr>
        <p:spPr>
          <a:xfrm>
            <a:off x="2072376" y="1900334"/>
            <a:ext cx="1084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noProof="0" dirty="0">
                <a:solidFill>
                  <a:srgbClr val="F3CA57"/>
                </a:solidFill>
                <a:latin typeface="Bahnschrift Condensed" panose="020B0502040204020203" pitchFamily="34" charset="0"/>
              </a:rPr>
              <a:t>ljudi</a:t>
            </a:r>
          </a:p>
        </p:txBody>
      </p:sp>
    </p:spTree>
    <p:extLst>
      <p:ext uri="{BB962C8B-B14F-4D97-AF65-F5344CB8AC3E}">
        <p14:creationId xmlns:p14="http://schemas.microsoft.com/office/powerpoint/2010/main" val="104300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tential countries">
    <p:bg>
      <p:bgPr>
        <a:solidFill>
          <a:srgbClr val="5E91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outline-map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9" y="-3313"/>
            <a:ext cx="24319092" cy="13679488"/>
          </a:xfrm>
          <a:prstGeom prst="rect">
            <a:avLst/>
          </a:prstGeom>
        </p:spPr>
      </p:pic>
      <p:sp>
        <p:nvSpPr>
          <p:cNvPr id="5" name="category: countries"/>
          <p:cNvSpPr txBox="1"/>
          <p:nvPr userDrawn="1"/>
        </p:nvSpPr>
        <p:spPr>
          <a:xfrm>
            <a:off x="1716345" y="1900334"/>
            <a:ext cx="1423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t-MT" sz="4000" noProof="0" dirty="0">
                <a:solidFill>
                  <a:srgbClr val="243C7C"/>
                </a:solidFill>
                <a:latin typeface="Bahnschrift Condensed" panose="020B0502040204020203" pitchFamily="34" charset="0"/>
              </a:rPr>
              <a:t>zemlje  </a:t>
            </a:r>
          </a:p>
        </p:txBody>
      </p:sp>
    </p:spTree>
    <p:extLst>
      <p:ext uri="{BB962C8B-B14F-4D97-AF65-F5344CB8AC3E}">
        <p14:creationId xmlns:p14="http://schemas.microsoft.com/office/powerpoint/2010/main" val="86635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4308" userDrawn="1">
          <p15:clr>
            <a:srgbClr val="FBAE40"/>
          </p15:clr>
        </p15:guide>
        <p15:guide id="2" pos="771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history">
    <p:bg>
      <p:bgPr>
        <a:solidFill>
          <a:srgbClr val="E648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woman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9" y="0"/>
            <a:ext cx="24319090" cy="13679488"/>
          </a:xfrm>
          <a:prstGeom prst="rect">
            <a:avLst/>
          </a:prstGeom>
        </p:spPr>
      </p:pic>
      <p:pic>
        <p:nvPicPr>
          <p:cNvPr id="5" name="man" hidden="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91" y="-30246"/>
            <a:ext cx="24552841" cy="13810973"/>
          </a:xfrm>
          <a:prstGeom prst="rect">
            <a:avLst/>
          </a:prstGeom>
        </p:spPr>
      </p:pic>
      <p:sp>
        <p:nvSpPr>
          <p:cNvPr id="6" name="footer"/>
          <p:cNvSpPr/>
          <p:nvPr userDrawn="1"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pic>
        <p:nvPicPr>
          <p:cNvPr id="7" name="eu fla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  <p:sp>
        <p:nvSpPr>
          <p:cNvPr id="8" name="category: history"/>
          <p:cNvSpPr txBox="1"/>
          <p:nvPr userDrawn="1"/>
        </p:nvSpPr>
        <p:spPr>
          <a:xfrm>
            <a:off x="1548673" y="1888081"/>
            <a:ext cx="1699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noProof="0" dirty="0">
                <a:solidFill>
                  <a:schemeClr val="bg1"/>
                </a:solidFill>
                <a:latin typeface="Bahnschrift Condensed" panose="020B0502040204020203" pitchFamily="34" charset="0"/>
              </a:rPr>
              <a:t>povijest</a:t>
            </a:r>
          </a:p>
        </p:txBody>
      </p:sp>
    </p:spTree>
    <p:extLst>
      <p:ext uri="{BB962C8B-B14F-4D97-AF65-F5344CB8AC3E}">
        <p14:creationId xmlns:p14="http://schemas.microsoft.com/office/powerpoint/2010/main" val="36084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8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67406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people">
    <p:bg>
      <p:bgPr>
        <a:solidFill>
          <a:srgbClr val="18B6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9" name="outline-map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62" y="-773"/>
            <a:ext cx="24319091" cy="13679488"/>
          </a:xfrm>
          <a:prstGeom prst="rect">
            <a:avLst/>
          </a:prstGeom>
        </p:spPr>
      </p:pic>
      <p:pic>
        <p:nvPicPr>
          <p:cNvPr id="10" name="blue-map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0" y="-12175"/>
            <a:ext cx="24364295" cy="13704916"/>
          </a:xfrm>
          <a:prstGeom prst="rect">
            <a:avLst/>
          </a:prstGeom>
        </p:spPr>
      </p:pic>
      <p:sp>
        <p:nvSpPr>
          <p:cNvPr id="5" name="category: people"/>
          <p:cNvSpPr txBox="1"/>
          <p:nvPr userDrawn="1"/>
        </p:nvSpPr>
        <p:spPr>
          <a:xfrm>
            <a:off x="2092061" y="1900334"/>
            <a:ext cx="11169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noProof="0" dirty="0">
                <a:solidFill>
                  <a:srgbClr val="243C7C"/>
                </a:solidFill>
                <a:latin typeface="Bahnschrift Condensed" panose="020B0502040204020203" pitchFamily="34" charset="0"/>
              </a:rPr>
              <a:t>ljudi</a:t>
            </a:r>
          </a:p>
        </p:txBody>
      </p:sp>
    </p:spTree>
    <p:extLst>
      <p:ext uri="{BB962C8B-B14F-4D97-AF65-F5344CB8AC3E}">
        <p14:creationId xmlns:p14="http://schemas.microsoft.com/office/powerpoint/2010/main" val="2598854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diversity">
    <p:bg>
      <p:bgPr>
        <a:solidFill>
          <a:srgbClr val="F49B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5" name="map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58" y="-255753"/>
            <a:ext cx="24319088" cy="13679488"/>
          </a:xfrm>
          <a:prstGeom prst="rect">
            <a:avLst/>
          </a:prstGeom>
        </p:spPr>
      </p:pic>
      <p:sp>
        <p:nvSpPr>
          <p:cNvPr id="4" name="category: diversity"/>
          <p:cNvSpPr txBox="1"/>
          <p:nvPr userDrawn="1"/>
        </p:nvSpPr>
        <p:spPr>
          <a:xfrm>
            <a:off x="1017917" y="1904410"/>
            <a:ext cx="2182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>
                <a:solidFill>
                  <a:srgbClr val="243C7C"/>
                </a:solidFill>
                <a:latin typeface="Bahnschrift Condensed" panose="020B0502040204020203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4000" kern="1200" noProof="0" dirty="0">
                <a:solidFill>
                  <a:srgbClr val="243C7C"/>
                </a:solidFill>
                <a:effectLst/>
                <a:latin typeface="Bahnschrift Condensed" panose="020B0502040204020203" pitchFamily="34" charset="0"/>
                <a:ea typeface="+mn-ea"/>
                <a:cs typeface="+mn-cs"/>
              </a:rPr>
              <a:t>raznolikost</a:t>
            </a:r>
          </a:p>
        </p:txBody>
      </p:sp>
    </p:spTree>
    <p:extLst>
      <p:ext uri="{BB962C8B-B14F-4D97-AF65-F5344CB8AC3E}">
        <p14:creationId xmlns:p14="http://schemas.microsoft.com/office/powerpoint/2010/main" val="101456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languages">
    <p:bg>
      <p:bgPr>
        <a:solidFill>
          <a:srgbClr val="F3CA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 hidden="1"/>
          <p:cNvGrpSpPr/>
          <p:nvPr userDrawn="1"/>
        </p:nvGrpSpPr>
        <p:grpSpPr>
          <a:xfrm>
            <a:off x="-122754" y="-79277"/>
            <a:ext cx="24602003" cy="13743642"/>
            <a:chOff x="-122754" y="-79277"/>
            <a:chExt cx="24602003" cy="13743642"/>
          </a:xfrm>
        </p:grpSpPr>
        <p:pic>
          <p:nvPicPr>
            <p:cNvPr id="6" name="character red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2754" y="-14713"/>
              <a:ext cx="24318361" cy="13679078"/>
            </a:xfrm>
            <a:prstGeom prst="rect">
              <a:avLst/>
            </a:prstGeom>
          </p:spPr>
        </p:pic>
        <p:pic>
          <p:nvPicPr>
            <p:cNvPr id="7" name="character pink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295" y="-79277"/>
              <a:ext cx="24366954" cy="13706411"/>
            </a:xfrm>
            <a:prstGeom prst="rect">
              <a:avLst/>
            </a:prstGeom>
          </p:spPr>
        </p:pic>
      </p:grpSp>
      <p:sp>
        <p:nvSpPr>
          <p:cNvPr id="4" name="footer"/>
          <p:cNvSpPr/>
          <p:nvPr userDrawn="1"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8" name="category: languages"/>
          <p:cNvSpPr txBox="1"/>
          <p:nvPr userDrawn="1"/>
        </p:nvSpPr>
        <p:spPr>
          <a:xfrm>
            <a:off x="1936064" y="1888081"/>
            <a:ext cx="1272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noProof="0" dirty="0">
                <a:solidFill>
                  <a:srgbClr val="243C7C"/>
                </a:solidFill>
                <a:latin typeface="Bahnschrift Condensed" panose="020B0502040204020203" pitchFamily="34" charset="0"/>
              </a:rPr>
              <a:t>jezici</a:t>
            </a:r>
          </a:p>
        </p:txBody>
      </p:sp>
    </p:spTree>
    <p:extLst>
      <p:ext uri="{BB962C8B-B14F-4D97-AF65-F5344CB8AC3E}">
        <p14:creationId xmlns:p14="http://schemas.microsoft.com/office/powerpoint/2010/main" val="134932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pioneers">
    <p:bg>
      <p:bgPr>
        <a:solidFill>
          <a:srgbClr val="17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6023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pioneers">
    <p:bg>
      <p:bgPr>
        <a:solidFill>
          <a:srgbClr val="17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9555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symbols">
    <p:bg>
      <p:bgPr>
        <a:solidFill>
          <a:srgbClr val="17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footer"/>
          <p:cNvSpPr/>
          <p:nvPr userDrawn="1"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pic>
        <p:nvPicPr>
          <p:cNvPr id="7" name="eu fla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  <p:sp>
        <p:nvSpPr>
          <p:cNvPr id="8" name="category"/>
          <p:cNvSpPr txBox="1"/>
          <p:nvPr userDrawn="1"/>
        </p:nvSpPr>
        <p:spPr>
          <a:xfrm>
            <a:off x="1603057" y="1888081"/>
            <a:ext cx="17957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noProof="0" dirty="0">
                <a:solidFill>
                  <a:srgbClr val="F3CA57"/>
                </a:solidFill>
                <a:latin typeface="Bahnschrift Condensed" panose="020B0502040204020203" pitchFamily="34" charset="0"/>
              </a:rPr>
              <a:t>simboli</a:t>
            </a:r>
            <a:r>
              <a:rPr lang="en-150" sz="4000" dirty="0">
                <a:solidFill>
                  <a:srgbClr val="F3CA57"/>
                </a:solidFill>
                <a:latin typeface="Bahnschrift Condensed" panose="020B0502040204020203" pitchFamily="34" charset="0"/>
              </a:rPr>
              <a:t> </a:t>
            </a:r>
            <a:endParaRPr lang="en-IE" sz="4000" dirty="0">
              <a:solidFill>
                <a:srgbClr val="F3CA57"/>
              </a:solidFill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57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val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" descr="Two women facing the camera, holding hands in the air in a sign of solidarity.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479248" cy="1366547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Title 3" hidden="1"/>
          <p:cNvSpPr>
            <a:spLocks noGrp="1"/>
          </p:cNvSpPr>
          <p:nvPr>
            <p:ph type="title" hasCustomPrompt="1"/>
          </p:nvPr>
        </p:nvSpPr>
        <p:spPr>
          <a:xfrm>
            <a:off x="1682750" y="728663"/>
            <a:ext cx="21113750" cy="2643187"/>
          </a:xfrm>
          <a:prstGeom prst="rect">
            <a:avLst/>
          </a:prstGeom>
        </p:spPr>
        <p:txBody>
          <a:bodyPr/>
          <a:lstStyle/>
          <a:p>
            <a:r>
              <a:rPr lang="en-150" sz="9600">
                <a:solidFill>
                  <a:schemeClr val="bg1"/>
                </a:solidFill>
                <a:latin typeface="Bahnschrift bold" panose="020B0502040204020203" pitchFamily="34" charset="0"/>
              </a:rPr>
              <a:t>The EU’s values</a:t>
            </a:r>
            <a:endParaRPr lang="en-IE"/>
          </a:p>
        </p:txBody>
      </p:sp>
      <p:sp>
        <p:nvSpPr>
          <p:cNvPr id="9" name="footer"/>
          <p:cNvSpPr/>
          <p:nvPr userDrawn="1"/>
        </p:nvSpPr>
        <p:spPr>
          <a:xfrm>
            <a:off x="0" y="12417552"/>
            <a:ext cx="24479250" cy="1272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pic>
        <p:nvPicPr>
          <p:cNvPr id="10" name="eu fla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02757"/>
            <a:ext cx="1124811" cy="750191"/>
          </a:xfrm>
          <a:prstGeom prst="rect">
            <a:avLst/>
          </a:prstGeom>
        </p:spPr>
      </p:pic>
      <p:sp>
        <p:nvSpPr>
          <p:cNvPr id="11" name="eu logo"/>
          <p:cNvSpPr txBox="1"/>
          <p:nvPr userDrawn="1"/>
        </p:nvSpPr>
        <p:spPr>
          <a:xfrm>
            <a:off x="622505" y="437459"/>
            <a:ext cx="44257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0" noProof="0" dirty="0">
                <a:solidFill>
                  <a:schemeClr val="bg1"/>
                </a:solidFill>
                <a:latin typeface="Arial Black" panose="020B0A04020102020204" pitchFamily="34" charset="0"/>
              </a:rPr>
              <a:t>EU</a:t>
            </a:r>
          </a:p>
        </p:txBody>
      </p:sp>
      <p:sp>
        <p:nvSpPr>
          <p:cNvPr id="8" name="category: values"/>
          <p:cNvSpPr txBox="1"/>
          <p:nvPr userDrawn="1"/>
        </p:nvSpPr>
        <p:spPr>
          <a:xfrm>
            <a:off x="1000664" y="1888081"/>
            <a:ext cx="2206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noProof="0" dirty="0">
                <a:solidFill>
                  <a:schemeClr val="bg1"/>
                </a:solidFill>
                <a:latin typeface="Bahnschrift Condensed" panose="020B0502040204020203" pitchFamily="34" charset="0"/>
              </a:rPr>
              <a:t>vrijednosti</a:t>
            </a:r>
          </a:p>
        </p:txBody>
      </p:sp>
    </p:spTree>
    <p:extLst>
      <p:ext uri="{BB962C8B-B14F-4D97-AF65-F5344CB8AC3E}">
        <p14:creationId xmlns:p14="http://schemas.microsoft.com/office/powerpoint/2010/main" val="405944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 animBg="1"/>
      <p:bldP spid="11" grpId="0"/>
      <p:bldP spid="11" grpId="2"/>
      <p:bldP spid="8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countries">
    <p:bg>
      <p:bgPr>
        <a:solidFill>
          <a:srgbClr val="5E91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outline-map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62" y="-3313"/>
            <a:ext cx="24319091" cy="13679488"/>
          </a:xfrm>
          <a:prstGeom prst="rect">
            <a:avLst/>
          </a:prstGeom>
        </p:spPr>
      </p:pic>
      <p:sp>
        <p:nvSpPr>
          <p:cNvPr id="5" name="category: countries"/>
          <p:cNvSpPr txBox="1"/>
          <p:nvPr userDrawn="1"/>
        </p:nvSpPr>
        <p:spPr>
          <a:xfrm>
            <a:off x="1717621" y="1900334"/>
            <a:ext cx="1405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noProof="0" dirty="0">
                <a:solidFill>
                  <a:srgbClr val="243C7C"/>
                </a:solidFill>
                <a:latin typeface="Bahnschrift Condensed" panose="020B0502040204020203" pitchFamily="34" charset="0"/>
              </a:rPr>
              <a:t>zemlje</a:t>
            </a:r>
            <a:r>
              <a:rPr lang="hr-HR" sz="4000" dirty="0">
                <a:solidFill>
                  <a:srgbClr val="243C7C"/>
                </a:solidFill>
                <a:latin typeface="Bahnschrift Condensed" panose="020B050204020402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7223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0" y="12547600"/>
            <a:ext cx="24479250" cy="12080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9" name="footer"/>
          <p:cNvSpPr/>
          <p:nvPr userDrawn="1"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pic>
        <p:nvPicPr>
          <p:cNvPr id="10" name="eu fla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  <p:sp>
        <p:nvSpPr>
          <p:cNvPr id="7" name="eu logo"/>
          <p:cNvSpPr txBox="1"/>
          <p:nvPr userDrawn="1"/>
        </p:nvSpPr>
        <p:spPr>
          <a:xfrm>
            <a:off x="639437" y="437459"/>
            <a:ext cx="28488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0" noProof="0" dirty="0">
                <a:solidFill>
                  <a:schemeClr val="bg1"/>
                </a:solidFill>
                <a:latin typeface="Arial Black" panose="020B0A04020102020204" pitchFamily="34" charset="0"/>
              </a:rPr>
              <a:t>EU</a:t>
            </a:r>
          </a:p>
        </p:txBody>
      </p:sp>
    </p:spTree>
    <p:extLst>
      <p:ext uri="{BB962C8B-B14F-4D97-AF65-F5344CB8AC3E}">
        <p14:creationId xmlns:p14="http://schemas.microsoft.com/office/powerpoint/2010/main" val="4014500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72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dt="0"/>
  <p:txStyles>
    <p:titleStyle>
      <a:lvl1pPr algn="l" defTabSz="1823954" rtl="0" eaLnBrk="1" latinLnBrk="0" hangingPunct="1">
        <a:lnSpc>
          <a:spcPct val="90000"/>
        </a:lnSpc>
        <a:spcBef>
          <a:spcPct val="0"/>
        </a:spcBef>
        <a:buNone/>
        <a:defRPr sz="877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5988" indent="-455988" algn="l" defTabSz="1823954" rtl="0" eaLnBrk="1" latinLnBrk="0" hangingPunct="1">
        <a:lnSpc>
          <a:spcPct val="90000"/>
        </a:lnSpc>
        <a:spcBef>
          <a:spcPts val="1995"/>
        </a:spcBef>
        <a:buFont typeface="Arial" panose="020B0604020202020204" pitchFamily="34" charset="0"/>
        <a:buChar char="•"/>
        <a:defRPr sz="5585" kern="1200">
          <a:solidFill>
            <a:schemeClr val="tx1"/>
          </a:solidFill>
          <a:latin typeface="+mn-lt"/>
          <a:ea typeface="+mn-ea"/>
          <a:cs typeface="+mn-cs"/>
        </a:defRPr>
      </a:lvl1pPr>
      <a:lvl2pPr marL="1367965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4787" kern="1200">
          <a:solidFill>
            <a:schemeClr val="tx1"/>
          </a:solidFill>
          <a:latin typeface="+mn-lt"/>
          <a:ea typeface="+mn-ea"/>
          <a:cs typeface="+mn-cs"/>
        </a:defRPr>
      </a:lvl2pPr>
      <a:lvl3pPr marL="2279942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989" kern="1200">
          <a:solidFill>
            <a:schemeClr val="tx1"/>
          </a:solidFill>
          <a:latin typeface="+mn-lt"/>
          <a:ea typeface="+mn-ea"/>
          <a:cs typeface="+mn-cs"/>
        </a:defRPr>
      </a:lvl3pPr>
      <a:lvl4pPr marL="3191919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4pPr>
      <a:lvl5pPr marL="4103896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5pPr>
      <a:lvl6pPr marL="5015873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6pPr>
      <a:lvl7pPr marL="5927849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7pPr>
      <a:lvl8pPr marL="6839826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8pPr>
      <a:lvl9pPr marL="7751803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1pPr>
      <a:lvl2pPr marL="911977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2pPr>
      <a:lvl3pPr marL="1823954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3pPr>
      <a:lvl4pPr marL="2735931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4pPr>
      <a:lvl5pPr marL="3647907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5pPr>
      <a:lvl6pPr marL="4559884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6pPr>
      <a:lvl7pPr marL="5471861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7pPr>
      <a:lvl8pPr marL="6383838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8pPr>
      <a:lvl9pPr marL="7295815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"/>
          <p:cNvSpPr>
            <a:spLocks noGrp="1"/>
          </p:cNvSpPr>
          <p:nvPr>
            <p:ph type="ctrTitle" idx="4294967295"/>
          </p:nvPr>
        </p:nvSpPr>
        <p:spPr>
          <a:xfrm>
            <a:off x="771516" y="3607214"/>
            <a:ext cx="7813963" cy="474700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Europska unija	 </a:t>
            </a:r>
          </a:p>
        </p:txBody>
      </p:sp>
      <p:sp>
        <p:nvSpPr>
          <p:cNvPr id="12" name="Podnaslov"/>
          <p:cNvSpPr txBox="1"/>
          <p:nvPr/>
        </p:nvSpPr>
        <p:spPr>
          <a:xfrm>
            <a:off x="771515" y="8512884"/>
            <a:ext cx="11814453" cy="135421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hr-HR" sz="8200" dirty="0">
                <a:solidFill>
                  <a:schemeClr val="bg1"/>
                </a:solidFill>
                <a:latin typeface="Bahnschrift Light" panose="020B0502040204020203" pitchFamily="34" charset="0"/>
              </a:rPr>
              <a:t>Jedinstvena organizacija</a:t>
            </a:r>
          </a:p>
        </p:txBody>
      </p:sp>
      <p:sp>
        <p:nvSpPr>
          <p:cNvPr id="3" name="Citat"/>
          <p:cNvSpPr>
            <a:spLocks noGrp="1"/>
          </p:cNvSpPr>
          <p:nvPr>
            <p:ph type="subTitle" idx="4294967295"/>
          </p:nvPr>
        </p:nvSpPr>
        <p:spPr>
          <a:xfrm>
            <a:off x="11916665" y="5980716"/>
            <a:ext cx="11694805" cy="1857879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hr-HR" sz="4400" dirty="0">
                <a:solidFill>
                  <a:srgbClr val="F3CA57"/>
                </a:solidFill>
                <a:latin typeface="Bahnschrift SemiBold" panose="020B0502040204020203" pitchFamily="34" charset="0"/>
              </a:rPr>
              <a:t>„Svjetski mir ne može se očuvati ukoliko se ne ulažu kreativni napori razmjerni opasnostima koje ga ugrožavaju”.</a:t>
            </a:r>
          </a:p>
        </p:txBody>
      </p:sp>
      <p:sp>
        <p:nvSpPr>
          <p:cNvPr id="4" name="Izvor"/>
          <p:cNvSpPr/>
          <p:nvPr/>
        </p:nvSpPr>
        <p:spPr>
          <a:xfrm>
            <a:off x="20219433" y="7830999"/>
            <a:ext cx="37449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dirty="0">
                <a:solidFill>
                  <a:srgbClr val="F3CA57"/>
                </a:solidFill>
                <a:latin typeface="Bahnschrift SemiBold" panose="020B0502040204020203" pitchFamily="34" charset="0"/>
              </a:rPr>
              <a:t>Robert Schuman, 1950</a:t>
            </a:r>
          </a:p>
        </p:txBody>
      </p:sp>
    </p:spTree>
    <p:extLst>
      <p:ext uri="{BB962C8B-B14F-4D97-AF65-F5344CB8AC3E}">
        <p14:creationId xmlns:p14="http://schemas.microsoft.com/office/powerpoint/2010/main" val="402482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3" grpId="0" build="p" advAuto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0" y="-5097463"/>
            <a:ext cx="20607338" cy="2998788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88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Europska integracija 1973.: Danska, Irska i Ujedinjena Kraljevina</a:t>
            </a:r>
          </a:p>
        </p:txBody>
      </p:sp>
      <p:sp>
        <p:nvSpPr>
          <p:cNvPr id="3" name="Naslov">
            <a:extLst>
              <a:ext uri="{FF2B5EF4-FFF2-40B4-BE49-F238E27FC236}">
                <a16:creationId xmlns:a16="http://schemas.microsoft.com/office/drawing/2014/main" id="{5C115564-BD89-85F8-6C3E-FCA38B80BF95}"/>
              </a:ext>
            </a:extLst>
          </p:cNvPr>
          <p:cNvSpPr txBox="1">
            <a:spLocks/>
          </p:cNvSpPr>
          <p:nvPr/>
        </p:nvSpPr>
        <p:spPr>
          <a:xfrm>
            <a:off x="518968" y="4682329"/>
            <a:ext cx="8625031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Europske integracije</a:t>
            </a:r>
          </a:p>
        </p:txBody>
      </p:sp>
      <p:sp>
        <p:nvSpPr>
          <p:cNvPr id="22" name="Datum"/>
          <p:cNvSpPr txBox="1">
            <a:spLocks/>
          </p:cNvSpPr>
          <p:nvPr/>
        </p:nvSpPr>
        <p:spPr>
          <a:xfrm>
            <a:off x="486310" y="8070278"/>
            <a:ext cx="3572734" cy="1121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hr-HR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1973.</a:t>
            </a:r>
          </a:p>
        </p:txBody>
      </p:sp>
      <p:sp>
        <p:nvSpPr>
          <p:cNvPr id="25" name="Tekst"/>
          <p:cNvSpPr/>
          <p:nvPr/>
        </p:nvSpPr>
        <p:spPr>
          <a:xfrm>
            <a:off x="600735" y="9524141"/>
            <a:ext cx="92072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Danska, Irska i Ujedinjena Kraljevina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* pristupile su Zajednici </a:t>
            </a:r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1973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.</a:t>
            </a:r>
          </a:p>
        </p:txBody>
      </p:sp>
      <p:sp>
        <p:nvSpPr>
          <p:cNvPr id="4" name="Napomena"/>
          <p:cNvSpPr/>
          <p:nvPr/>
        </p:nvSpPr>
        <p:spPr>
          <a:xfrm>
            <a:off x="622505" y="11525935"/>
            <a:ext cx="6114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>
                <a:solidFill>
                  <a:schemeClr val="bg1"/>
                </a:solidFill>
                <a:latin typeface="Bahnschrift" panose="020B0502040204020203" pitchFamily="34" charset="0"/>
              </a:rPr>
              <a:t>* Ujedinjena Kraljevina istupila je iz Europske unije 2020. </a:t>
            </a:r>
          </a:p>
        </p:txBody>
      </p:sp>
      <p:pic>
        <p:nvPicPr>
          <p:cNvPr id="27" name="Ilustracija" descr="Karta Europe na kojoj su prikazane države članice EU-a 1973.: Belgija, Njemačka, Francuska, Italija, Luksemburg, Nizozemska, Danska, Irska i Ujedinjena Kraljevina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786" y="-76981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51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 build="allAtOnce"/>
      <p:bldP spid="25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-1547813" y="-5522976"/>
            <a:ext cx="26027063" cy="3486213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Europska integracija 1981.: Grčka pristupa EU-u</a:t>
            </a:r>
          </a:p>
        </p:txBody>
      </p:sp>
      <p:sp>
        <p:nvSpPr>
          <p:cNvPr id="3" name="Naslov">
            <a:extLst>
              <a:ext uri="{FF2B5EF4-FFF2-40B4-BE49-F238E27FC236}">
                <a16:creationId xmlns:a16="http://schemas.microsoft.com/office/drawing/2014/main" id="{D2DD8F28-CB5A-7F4A-D178-93F1D3BF472C}"/>
              </a:ext>
            </a:extLst>
          </p:cNvPr>
          <p:cNvSpPr txBox="1">
            <a:spLocks/>
          </p:cNvSpPr>
          <p:nvPr/>
        </p:nvSpPr>
        <p:spPr>
          <a:xfrm>
            <a:off x="518969" y="4649672"/>
            <a:ext cx="7906574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Europske integracije</a:t>
            </a:r>
          </a:p>
        </p:txBody>
      </p:sp>
      <p:sp>
        <p:nvSpPr>
          <p:cNvPr id="28" name="Datum"/>
          <p:cNvSpPr txBox="1">
            <a:spLocks/>
          </p:cNvSpPr>
          <p:nvPr/>
        </p:nvSpPr>
        <p:spPr>
          <a:xfrm>
            <a:off x="508082" y="8026736"/>
            <a:ext cx="3356348" cy="1121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hr-HR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1981.</a:t>
            </a:r>
          </a:p>
        </p:txBody>
      </p:sp>
      <p:sp>
        <p:nvSpPr>
          <p:cNvPr id="29" name="Tekst"/>
          <p:cNvSpPr/>
          <p:nvPr/>
        </p:nvSpPr>
        <p:spPr>
          <a:xfrm>
            <a:off x="589850" y="9513256"/>
            <a:ext cx="92072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Pristupanje </a:t>
            </a:r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Grčke 1981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. doprinijelo je učvršćivanju njezine demokracije.</a:t>
            </a:r>
          </a:p>
        </p:txBody>
      </p:sp>
      <p:pic>
        <p:nvPicPr>
          <p:cNvPr id="30" name="Ilustracija" descr="Karta Europe na kojoj su prikazane države članice EU-a 1981.: Belgija, Njemačka, Francuska, Italija, Luksemburg, Nizozemska, Danska, Irska, Ujedinjena Kraljevina i Grčka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70" y="-81490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46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 build="allAtOnce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160338" y="-5908430"/>
            <a:ext cx="24318912" cy="3485906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Europska integracija 1986.: Španjolska i Portugal</a:t>
            </a:r>
          </a:p>
        </p:txBody>
      </p:sp>
      <p:sp>
        <p:nvSpPr>
          <p:cNvPr id="3" name="Naslov">
            <a:extLst>
              <a:ext uri="{FF2B5EF4-FFF2-40B4-BE49-F238E27FC236}">
                <a16:creationId xmlns:a16="http://schemas.microsoft.com/office/drawing/2014/main" id="{8C521C3C-630A-317B-BF92-D4CEBDF0ACFF}"/>
              </a:ext>
            </a:extLst>
          </p:cNvPr>
          <p:cNvSpPr txBox="1">
            <a:spLocks/>
          </p:cNvSpPr>
          <p:nvPr/>
        </p:nvSpPr>
        <p:spPr>
          <a:xfrm>
            <a:off x="518969" y="4649672"/>
            <a:ext cx="8527060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Europske integracije</a:t>
            </a:r>
          </a:p>
        </p:txBody>
      </p:sp>
      <p:sp>
        <p:nvSpPr>
          <p:cNvPr id="32" name="Datum"/>
          <p:cNvSpPr txBox="1">
            <a:spLocks/>
          </p:cNvSpPr>
          <p:nvPr/>
        </p:nvSpPr>
        <p:spPr>
          <a:xfrm>
            <a:off x="497196" y="8015851"/>
            <a:ext cx="3651057" cy="1121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hr-HR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1986.</a:t>
            </a:r>
          </a:p>
        </p:txBody>
      </p:sp>
      <p:sp>
        <p:nvSpPr>
          <p:cNvPr id="33" name="Tekst"/>
          <p:cNvSpPr/>
          <p:nvPr/>
        </p:nvSpPr>
        <p:spPr>
          <a:xfrm>
            <a:off x="578965" y="9535028"/>
            <a:ext cx="92072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Pristupanjem </a:t>
            </a:r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Španjolske i Portugala 1986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. EU, koji se tada nazivao Europska zajednica, proširio se na jug.</a:t>
            </a:r>
          </a:p>
        </p:txBody>
      </p:sp>
      <p:pic>
        <p:nvPicPr>
          <p:cNvPr id="34" name="Ilustracija" descr="Karta Europe na kojoj su prikazane države članice EU-a 1986.: Belgija, Njemačka, Francuska, Italija, Luksemburg, Nizozemska, Danska, Irska, Ujedinjena Kraljevina, Grčka, Španjolska i Portugal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084" y="-79706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75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 build="allAtOnce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138113" y="-5627076"/>
            <a:ext cx="24341137" cy="3812564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Europska integracija 1995.: Austrija, Finska i Švedska</a:t>
            </a:r>
          </a:p>
        </p:txBody>
      </p:sp>
      <p:sp>
        <p:nvSpPr>
          <p:cNvPr id="3" name="Naslov">
            <a:extLst>
              <a:ext uri="{FF2B5EF4-FFF2-40B4-BE49-F238E27FC236}">
                <a16:creationId xmlns:a16="http://schemas.microsoft.com/office/drawing/2014/main" id="{CA58966D-AA2A-67AE-64CB-872896582152}"/>
              </a:ext>
            </a:extLst>
          </p:cNvPr>
          <p:cNvSpPr txBox="1">
            <a:spLocks/>
          </p:cNvSpPr>
          <p:nvPr/>
        </p:nvSpPr>
        <p:spPr>
          <a:xfrm>
            <a:off x="518968" y="4649672"/>
            <a:ext cx="8167831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Europske integracije</a:t>
            </a:r>
          </a:p>
        </p:txBody>
      </p:sp>
      <p:sp>
        <p:nvSpPr>
          <p:cNvPr id="35" name="Datum"/>
          <p:cNvSpPr txBox="1">
            <a:spLocks/>
          </p:cNvSpPr>
          <p:nvPr/>
        </p:nvSpPr>
        <p:spPr>
          <a:xfrm>
            <a:off x="486311" y="8004966"/>
            <a:ext cx="3617337" cy="1121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hr-HR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1995.</a:t>
            </a:r>
          </a:p>
        </p:txBody>
      </p:sp>
      <p:sp>
        <p:nvSpPr>
          <p:cNvPr id="36" name="Tekst"/>
          <p:cNvSpPr/>
          <p:nvPr/>
        </p:nvSpPr>
        <p:spPr>
          <a:xfrm>
            <a:off x="568080" y="9524143"/>
            <a:ext cx="92072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EU-u su 1</a:t>
            </a:r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995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. pristupile </a:t>
            </a:r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Austrija, Finska i Švedska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. </a:t>
            </a:r>
          </a:p>
        </p:txBody>
      </p:sp>
      <p:pic>
        <p:nvPicPr>
          <p:cNvPr id="37" name="Ilustracij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84511" y="-81118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78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1" build="allAtOnce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0" y="-5662246"/>
            <a:ext cx="24457025" cy="3822333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Europska integracija 2004.: EU-u je pristupilo deset zemalja</a:t>
            </a:r>
          </a:p>
        </p:txBody>
      </p:sp>
      <p:sp>
        <p:nvSpPr>
          <p:cNvPr id="3" name="Naslov">
            <a:extLst>
              <a:ext uri="{FF2B5EF4-FFF2-40B4-BE49-F238E27FC236}">
                <a16:creationId xmlns:a16="http://schemas.microsoft.com/office/drawing/2014/main" id="{E06BD6AB-6B0D-5044-CECB-11A76E19451F}"/>
              </a:ext>
            </a:extLst>
          </p:cNvPr>
          <p:cNvSpPr txBox="1">
            <a:spLocks/>
          </p:cNvSpPr>
          <p:nvPr/>
        </p:nvSpPr>
        <p:spPr>
          <a:xfrm>
            <a:off x="518968" y="4682329"/>
            <a:ext cx="8690345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Europske integracije</a:t>
            </a:r>
          </a:p>
        </p:txBody>
      </p:sp>
      <p:sp>
        <p:nvSpPr>
          <p:cNvPr id="38" name="Datum"/>
          <p:cNvSpPr txBox="1">
            <a:spLocks/>
          </p:cNvSpPr>
          <p:nvPr/>
        </p:nvSpPr>
        <p:spPr>
          <a:xfrm>
            <a:off x="508083" y="8026738"/>
            <a:ext cx="3997009" cy="1150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hr-HR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2004.</a:t>
            </a:r>
          </a:p>
        </p:txBody>
      </p:sp>
      <p:sp>
        <p:nvSpPr>
          <p:cNvPr id="39" name="Tekst"/>
          <p:cNvSpPr/>
          <p:nvPr/>
        </p:nvSpPr>
        <p:spPr>
          <a:xfrm>
            <a:off x="557195" y="9513258"/>
            <a:ext cx="92072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Proširenjem 2004. kontinent je ponovno spojen nakon pada Berlinskog zida i raspada Sovjetskog Saveza. </a:t>
            </a:r>
          </a:p>
        </p:txBody>
      </p:sp>
      <p:pic>
        <p:nvPicPr>
          <p:cNvPr id="40" name="Ilustracij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84836" y="-79331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74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1" build="allAtOnce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0" y="-5627077"/>
            <a:ext cx="24479250" cy="3739539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Europska integracija 2007.: Bugarska i Rumunjska</a:t>
            </a:r>
          </a:p>
        </p:txBody>
      </p:sp>
      <p:sp>
        <p:nvSpPr>
          <p:cNvPr id="7" name="Naslov">
            <a:extLst>
              <a:ext uri="{FF2B5EF4-FFF2-40B4-BE49-F238E27FC236}">
                <a16:creationId xmlns:a16="http://schemas.microsoft.com/office/drawing/2014/main" id="{C7DE3D9B-5C22-1E33-B3D2-8C014BDF9022}"/>
              </a:ext>
            </a:extLst>
          </p:cNvPr>
          <p:cNvSpPr txBox="1">
            <a:spLocks/>
          </p:cNvSpPr>
          <p:nvPr/>
        </p:nvSpPr>
        <p:spPr>
          <a:xfrm>
            <a:off x="518969" y="4649672"/>
            <a:ext cx="8853631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Europske integracije</a:t>
            </a:r>
          </a:p>
        </p:txBody>
      </p:sp>
      <p:sp>
        <p:nvSpPr>
          <p:cNvPr id="41" name="Datum"/>
          <p:cNvSpPr txBox="1">
            <a:spLocks/>
          </p:cNvSpPr>
          <p:nvPr/>
        </p:nvSpPr>
        <p:spPr>
          <a:xfrm>
            <a:off x="529855" y="8015853"/>
            <a:ext cx="3975237" cy="1150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hr-HR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2007.</a:t>
            </a:r>
          </a:p>
        </p:txBody>
      </p:sp>
      <p:sp>
        <p:nvSpPr>
          <p:cNvPr id="42" name="Tekst"/>
          <p:cNvSpPr/>
          <p:nvPr/>
        </p:nvSpPr>
        <p:spPr>
          <a:xfrm>
            <a:off x="546310" y="9535030"/>
            <a:ext cx="92072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Bugarska i Rumunjska 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postale su države članice </a:t>
            </a:r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2007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.</a:t>
            </a:r>
          </a:p>
        </p:txBody>
      </p:sp>
      <p:pic>
        <p:nvPicPr>
          <p:cNvPr id="43" name="Ilustracij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82886" y="-81017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21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1" build="allAtOnce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0" y="-5838092"/>
            <a:ext cx="24479250" cy="3914042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Europska integracija 2013.: Hrvatska pristupa EU-u</a:t>
            </a:r>
          </a:p>
        </p:txBody>
      </p:sp>
      <p:sp>
        <p:nvSpPr>
          <p:cNvPr id="3" name="Naslov">
            <a:extLst>
              <a:ext uri="{FF2B5EF4-FFF2-40B4-BE49-F238E27FC236}">
                <a16:creationId xmlns:a16="http://schemas.microsoft.com/office/drawing/2014/main" id="{C459A95A-48C6-A64C-FB33-3334ED465080}"/>
              </a:ext>
            </a:extLst>
          </p:cNvPr>
          <p:cNvSpPr txBox="1">
            <a:spLocks/>
          </p:cNvSpPr>
          <p:nvPr/>
        </p:nvSpPr>
        <p:spPr>
          <a:xfrm>
            <a:off x="518968" y="4649672"/>
            <a:ext cx="9765021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Europske integracije</a:t>
            </a:r>
          </a:p>
        </p:txBody>
      </p:sp>
      <p:sp>
        <p:nvSpPr>
          <p:cNvPr id="44" name="Datum"/>
          <p:cNvSpPr txBox="1">
            <a:spLocks/>
          </p:cNvSpPr>
          <p:nvPr/>
        </p:nvSpPr>
        <p:spPr>
          <a:xfrm>
            <a:off x="518971" y="8004968"/>
            <a:ext cx="3682926" cy="1150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hr-HR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2013.</a:t>
            </a:r>
          </a:p>
        </p:txBody>
      </p:sp>
      <p:sp>
        <p:nvSpPr>
          <p:cNvPr id="45" name="Tekst"/>
          <p:cNvSpPr/>
          <p:nvPr/>
        </p:nvSpPr>
        <p:spPr>
          <a:xfrm>
            <a:off x="535425" y="9497251"/>
            <a:ext cx="97650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Zadnja je pristupila </a:t>
            </a:r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Hrvatska 2013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.</a:t>
            </a:r>
          </a:p>
        </p:txBody>
      </p:sp>
      <p:pic>
        <p:nvPicPr>
          <p:cNvPr id="46" name="Ilustracij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82002" y="-82197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7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allAtOnce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slajda">
            <a:extLst>
              <a:ext uri="{FF2B5EF4-FFF2-40B4-BE49-F238E27FC236}">
                <a16:creationId xmlns:a16="http://schemas.microsoft.com/office/drawing/2014/main" id="{C7FA6861-0506-1BAA-A052-94E535080F0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-4762500"/>
            <a:ext cx="18361025" cy="2214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hr-HR" dirty="0"/>
              <a:t>Euro i europodručje</a:t>
            </a:r>
          </a:p>
        </p:txBody>
      </p:sp>
      <p:sp>
        <p:nvSpPr>
          <p:cNvPr id="47" name="Naslov"/>
          <p:cNvSpPr txBox="1">
            <a:spLocks/>
          </p:cNvSpPr>
          <p:nvPr/>
        </p:nvSpPr>
        <p:spPr>
          <a:xfrm>
            <a:off x="547783" y="4255986"/>
            <a:ext cx="9369939" cy="46952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 i europodručje</a:t>
            </a:r>
          </a:p>
        </p:txBody>
      </p:sp>
      <p:sp>
        <p:nvSpPr>
          <p:cNvPr id="48" name="Tekst"/>
          <p:cNvSpPr/>
          <p:nvPr/>
        </p:nvSpPr>
        <p:spPr>
          <a:xfrm>
            <a:off x="526461" y="9470991"/>
            <a:ext cx="97739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Euro je službena valuta u </a:t>
            </a:r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20 država članica EU-a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, koje čine europodručje.</a:t>
            </a:r>
          </a:p>
        </p:txBody>
      </p:sp>
      <p:pic>
        <p:nvPicPr>
          <p:cNvPr id="49" name="Ilustracij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2350" y="554086"/>
            <a:ext cx="23073210" cy="1297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6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>
            <a:extLst>
              <a:ext uri="{FF2B5EF4-FFF2-40B4-BE49-F238E27FC236}">
                <a16:creationId xmlns:a16="http://schemas.microsoft.com/office/drawing/2014/main" id="{25810E57-50F5-C80B-5EC8-263BE3E68C5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-4762500"/>
            <a:ext cx="18361025" cy="23129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hr-HR" dirty="0"/>
              <a:t>Proširenje EU-a</a:t>
            </a:r>
          </a:p>
        </p:txBody>
      </p:sp>
      <p:sp>
        <p:nvSpPr>
          <p:cNvPr id="47" name="Naslov"/>
          <p:cNvSpPr txBox="1">
            <a:spLocks/>
          </p:cNvSpPr>
          <p:nvPr/>
        </p:nvSpPr>
        <p:spPr>
          <a:xfrm>
            <a:off x="584359" y="4807625"/>
            <a:ext cx="9151387" cy="32689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Proširenje EU-a</a:t>
            </a:r>
          </a:p>
        </p:txBody>
      </p:sp>
      <p:sp>
        <p:nvSpPr>
          <p:cNvPr id="48" name="Tekst"/>
          <p:cNvSpPr/>
          <p:nvPr/>
        </p:nvSpPr>
        <p:spPr>
          <a:xfrm>
            <a:off x="563037" y="8224795"/>
            <a:ext cx="97739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Bilo koja </a:t>
            </a:r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europska zemlja 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može podnijeti zahtjev za članstvo ako </a:t>
            </a:r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poštuje demokratska načela EU-a 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i predano ih promiče.</a:t>
            </a:r>
          </a:p>
        </p:txBody>
      </p:sp>
    </p:spTree>
    <p:extLst>
      <p:ext uri="{BB962C8B-B14F-4D97-AF65-F5344CB8AC3E}">
        <p14:creationId xmlns:p14="http://schemas.microsoft.com/office/powerpoint/2010/main" val="269921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slajda">
            <a:extLst>
              <a:ext uri="{FF2B5EF4-FFF2-40B4-BE49-F238E27FC236}">
                <a16:creationId xmlns:a16="http://schemas.microsoft.com/office/drawing/2014/main" id="{C0E1E017-C529-5A88-4FF7-A9CCD349379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-5310553"/>
            <a:ext cx="18361025" cy="15474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hr-HR" dirty="0"/>
              <a:t>Zemlje kandidatkinje</a:t>
            </a:r>
          </a:p>
        </p:txBody>
      </p:sp>
      <p:sp>
        <p:nvSpPr>
          <p:cNvPr id="11" name="Naslov" descr="Zemlje kandidatkinje "/>
          <p:cNvSpPr txBox="1">
            <a:spLocks/>
          </p:cNvSpPr>
          <p:nvPr/>
        </p:nvSpPr>
        <p:spPr>
          <a:xfrm>
            <a:off x="536898" y="3845764"/>
            <a:ext cx="9785321" cy="32689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Zemlje kandidatkinje</a:t>
            </a:r>
          </a:p>
        </p:txBody>
      </p:sp>
      <p:sp>
        <p:nvSpPr>
          <p:cNvPr id="18" name="Tekst"/>
          <p:cNvSpPr/>
          <p:nvPr/>
        </p:nvSpPr>
        <p:spPr>
          <a:xfrm>
            <a:off x="548233" y="7262934"/>
            <a:ext cx="977398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Albanija</a:t>
            </a:r>
          </a:p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Bosna i Hercegovina</a:t>
            </a:r>
          </a:p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Moldova</a:t>
            </a:r>
          </a:p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Sjeverna Makedonija</a:t>
            </a:r>
          </a:p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Crna Gora</a:t>
            </a:r>
          </a:p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Srbija</a:t>
            </a:r>
          </a:p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Turska</a:t>
            </a:r>
          </a:p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Ukrajina</a:t>
            </a:r>
            <a:endParaRPr lang="fr-BE" sz="2800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Gruzija</a:t>
            </a:r>
          </a:p>
        </p:txBody>
      </p:sp>
      <p:pic>
        <p:nvPicPr>
          <p:cNvPr id="29" name="1. ilustracij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7451" y="-85177"/>
            <a:ext cx="24319088" cy="13679487"/>
          </a:xfrm>
          <a:prstGeom prst="rect">
            <a:avLst/>
          </a:prstGeom>
        </p:spPr>
      </p:pic>
      <p:pic>
        <p:nvPicPr>
          <p:cNvPr id="2" name="2. ilustracija" descr="Na istoj karti: istaknuta je Bosna i Hercegovina.">
            <a:extLst>
              <a:ext uri="{FF2B5EF4-FFF2-40B4-BE49-F238E27FC236}">
                <a16:creationId xmlns:a16="http://schemas.microsoft.com/office/drawing/2014/main" id="{EB4D97EA-E8AB-69AD-03A3-A89D07356D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79" r="25808"/>
          <a:stretch/>
        </p:blipFill>
        <p:spPr>
          <a:xfrm>
            <a:off x="17897889" y="-16645"/>
            <a:ext cx="1219200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0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"/>
          <p:cNvSpPr>
            <a:spLocks noGrp="1"/>
          </p:cNvSpPr>
          <p:nvPr>
            <p:ph type="title" idx="4294967295"/>
          </p:nvPr>
        </p:nvSpPr>
        <p:spPr>
          <a:xfrm>
            <a:off x="622505" y="3864841"/>
            <a:ext cx="10611552" cy="338939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hr-HR" sz="9600" dirty="0">
                <a:solidFill>
                  <a:schemeClr val="bg1"/>
                </a:solidFill>
                <a:latin typeface="Bahnschrift bold" panose="020B0502040204020203" pitchFamily="34" charset="0"/>
              </a:rPr>
              <a:t>EU je jedinstvena gospodarska i politička unija</a:t>
            </a:r>
            <a:endParaRPr lang="hr-HR" sz="12000" dirty="0">
              <a:solidFill>
                <a:schemeClr val="bg1"/>
              </a:solidFill>
              <a:latin typeface="Bahnschrift bold" panose="020B0502040204020203" pitchFamily="34" charset="0"/>
            </a:endParaRPr>
          </a:p>
        </p:txBody>
      </p:sp>
      <p:sp>
        <p:nvSpPr>
          <p:cNvPr id="10" name="Sadržaj 1"/>
          <p:cNvSpPr txBox="1"/>
          <p:nvPr/>
        </p:nvSpPr>
        <p:spPr>
          <a:xfrm>
            <a:off x="622505" y="7539280"/>
            <a:ext cx="5511445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8200" dirty="0">
                <a:solidFill>
                  <a:srgbClr val="243C7C"/>
                </a:solidFill>
                <a:latin typeface="Bahnschrift bold" panose="020B0502040204020203" pitchFamily="34" charset="0"/>
              </a:rPr>
              <a:t>27 zemalja </a:t>
            </a:r>
          </a:p>
        </p:txBody>
      </p:sp>
      <p:sp>
        <p:nvSpPr>
          <p:cNvPr id="12" name="Sadržaj 2"/>
          <p:cNvSpPr txBox="1"/>
          <p:nvPr/>
        </p:nvSpPr>
        <p:spPr>
          <a:xfrm>
            <a:off x="497195" y="8686149"/>
            <a:ext cx="1035251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8200" dirty="0">
                <a:solidFill>
                  <a:srgbClr val="243C7C"/>
                </a:solidFill>
                <a:latin typeface="Bahnschrift bold" panose="020B0502040204020203" pitchFamily="34" charset="0"/>
              </a:rPr>
              <a:t>447 milijuna građana </a:t>
            </a:r>
          </a:p>
        </p:txBody>
      </p:sp>
    </p:spTree>
    <p:extLst>
      <p:ext uri="{BB962C8B-B14F-4D97-AF65-F5344CB8AC3E}">
        <p14:creationId xmlns:p14="http://schemas.microsoft.com/office/powerpoint/2010/main" val="8851718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1"/>
      <p:bldP spid="1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slajda">
            <a:extLst>
              <a:ext uri="{FF2B5EF4-FFF2-40B4-BE49-F238E27FC236}">
                <a16:creationId xmlns:a16="http://schemas.microsoft.com/office/drawing/2014/main" id="{BBABCC39-2FB6-DE3A-0755-0D2A9B60BD4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-4762500"/>
            <a:ext cx="18361025" cy="2073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hr-HR" dirty="0"/>
              <a:t>Potencijalni kandidati</a:t>
            </a:r>
          </a:p>
        </p:txBody>
      </p:sp>
      <p:sp>
        <p:nvSpPr>
          <p:cNvPr id="20" name="Naslov"/>
          <p:cNvSpPr txBox="1">
            <a:spLocks/>
          </p:cNvSpPr>
          <p:nvPr/>
        </p:nvSpPr>
        <p:spPr>
          <a:xfrm>
            <a:off x="526013" y="3867536"/>
            <a:ext cx="9532387" cy="32689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Potencijalne kandidatkinje</a:t>
            </a:r>
          </a:p>
        </p:txBody>
      </p:sp>
      <p:sp>
        <p:nvSpPr>
          <p:cNvPr id="21" name="Tekst"/>
          <p:cNvSpPr/>
          <p:nvPr/>
        </p:nvSpPr>
        <p:spPr>
          <a:xfrm>
            <a:off x="622505" y="7136455"/>
            <a:ext cx="97739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Kosovo*</a:t>
            </a:r>
          </a:p>
        </p:txBody>
      </p:sp>
      <p:sp>
        <p:nvSpPr>
          <p:cNvPr id="2" name="Napomena"/>
          <p:cNvSpPr/>
          <p:nvPr/>
        </p:nvSpPr>
        <p:spPr>
          <a:xfrm>
            <a:off x="622505" y="11211022"/>
            <a:ext cx="6388287" cy="362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solidFill>
                  <a:schemeClr val="bg1"/>
                </a:solidFill>
                <a:latin typeface="Bahnschrif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 Ovim se nazivom ne dovode u pitanje stajališta o statusu.</a:t>
            </a:r>
          </a:p>
        </p:txBody>
      </p:sp>
      <p:pic>
        <p:nvPicPr>
          <p:cNvPr id="4" name="Illustration">
            <a:extLst>
              <a:ext uri="{FF2B5EF4-FFF2-40B4-BE49-F238E27FC236}">
                <a16:creationId xmlns:a16="http://schemas.microsoft.com/office/drawing/2014/main" id="{77EC1D3B-39F5-A22B-63FD-4271742FA0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5" b="1835"/>
          <a:stretch/>
        </p:blipFill>
        <p:spPr>
          <a:xfrm>
            <a:off x="2529700" y="-208726"/>
            <a:ext cx="24369887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42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>
            <a:extLst>
              <a:ext uri="{FF2B5EF4-FFF2-40B4-BE49-F238E27FC236}">
                <a16:creationId xmlns:a16="http://schemas.microsoft.com/office/drawing/2014/main" id="{AFE7F065-5A91-AAE1-2804-FAC47DF43F1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-5243763"/>
            <a:ext cx="18361025" cy="37496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hr-HR" sz="8000" dirty="0"/>
              <a:t>Naglasak na </a:t>
            </a:r>
            <a:r>
              <a:rPr lang="hr-HR" sz="8000" dirty="0" err="1"/>
              <a:t>Brexitu</a:t>
            </a:r>
            <a:r>
              <a:rPr lang="hr-HR" sz="8000" dirty="0"/>
              <a:t>: Trgovinski sporazum između EU-a i Ujedinjene Kraljevine</a:t>
            </a:r>
          </a:p>
        </p:txBody>
      </p:sp>
      <p:sp>
        <p:nvSpPr>
          <p:cNvPr id="47" name="Naslov"/>
          <p:cNvSpPr txBox="1">
            <a:spLocks/>
          </p:cNvSpPr>
          <p:nvPr/>
        </p:nvSpPr>
        <p:spPr>
          <a:xfrm>
            <a:off x="547784" y="4059077"/>
            <a:ext cx="7976194" cy="34975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U žarištu: </a:t>
            </a:r>
          </a:p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Brexit</a:t>
            </a:r>
          </a:p>
        </p:txBody>
      </p:sp>
      <p:sp>
        <p:nvSpPr>
          <p:cNvPr id="12" name="Datum"/>
          <p:cNvSpPr txBox="1">
            <a:spLocks/>
          </p:cNvSpPr>
          <p:nvPr/>
        </p:nvSpPr>
        <p:spPr>
          <a:xfrm>
            <a:off x="518971" y="8004968"/>
            <a:ext cx="3682926" cy="1150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hr-HR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2021.</a:t>
            </a:r>
          </a:p>
        </p:txBody>
      </p:sp>
      <p:sp>
        <p:nvSpPr>
          <p:cNvPr id="48" name="Tekst"/>
          <p:cNvSpPr/>
          <p:nvPr/>
        </p:nvSpPr>
        <p:spPr>
          <a:xfrm>
            <a:off x="526461" y="9470991"/>
            <a:ext cx="97739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Sporazum o trgovini i suradnji između EU-a i Ujedinjene Kraljevine 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privremeno se primjenjuje od 1. siječnja 2021.</a:t>
            </a:r>
          </a:p>
        </p:txBody>
      </p:sp>
      <p:pic>
        <p:nvPicPr>
          <p:cNvPr id="3" name="Ilustracija" descr="Karta Europe s istaknutom Ujedinjenom Kraljevinom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862" y="4287468"/>
            <a:ext cx="8579302" cy="482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45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2" grpId="0" build="allAtOnce"/>
      <p:bldP spid="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342472" y="-5069511"/>
            <a:ext cx="24117300" cy="3000375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Kviz: Pogodite godinu!</a:t>
            </a:r>
          </a:p>
        </p:txBody>
      </p:sp>
      <p:sp>
        <p:nvSpPr>
          <p:cNvPr id="8" name="Naslov">
            <a:extLst>
              <a:ext uri="{FF2B5EF4-FFF2-40B4-BE49-F238E27FC236}">
                <a16:creationId xmlns:a16="http://schemas.microsoft.com/office/drawing/2014/main" id="{6BD6BADB-1F96-E373-C9E5-09FF741ED72E}"/>
              </a:ext>
            </a:extLst>
          </p:cNvPr>
          <p:cNvSpPr txBox="1">
            <a:spLocks/>
          </p:cNvSpPr>
          <p:nvPr/>
        </p:nvSpPr>
        <p:spPr>
          <a:xfrm>
            <a:off x="449070" y="4813818"/>
            <a:ext cx="9014698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Pogodite godinu!</a:t>
            </a:r>
          </a:p>
        </p:txBody>
      </p:sp>
      <p:pic>
        <p:nvPicPr>
          <p:cNvPr id="28" name="Slika na kojoj se nalaze osobe, scena 2" descr="Žena i muškarac razgovaraju i postavljaju pitanja jedan drugome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130" y="0"/>
            <a:ext cx="24715379" cy="13907386"/>
          </a:xfrm>
          <a:prstGeom prst="rect">
            <a:avLst/>
          </a:prstGeom>
        </p:spPr>
      </p:pic>
      <p:grpSp>
        <p:nvGrpSpPr>
          <p:cNvPr id="51" name="1. pitanje" descr="Šest europskih zemalja odlučilo je osnovati zajednicu za zajedničko upravljanje proizvodnjom ugljena i čelika kako bi se spriječile buduće utrke u naoružanju i zajamčio mir."/>
          <p:cNvGrpSpPr/>
          <p:nvPr/>
        </p:nvGrpSpPr>
        <p:grpSpPr>
          <a:xfrm>
            <a:off x="-896176" y="-91267"/>
            <a:ext cx="26185292" cy="13792702"/>
            <a:chOff x="834938" y="-240631"/>
            <a:chExt cx="23793694" cy="13792702"/>
          </a:xfrm>
        </p:grpSpPr>
        <p:pic>
          <p:nvPicPr>
            <p:cNvPr id="52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53" name="text-bubble"/>
            <p:cNvSpPr/>
            <p:nvPr/>
          </p:nvSpPr>
          <p:spPr>
            <a:xfrm>
              <a:off x="15003225" y="2312356"/>
              <a:ext cx="4424276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hr-HR" sz="3200" dirty="0">
                  <a:latin typeface="Bahnschrift SemiBold Condensed" panose="020B0502040204020203" pitchFamily="34" charset="0"/>
                </a:rPr>
                <a:t>Šest europskih zemalja odlučilo je osnovati zajednicu za zajedničko upravljanje proizvodnjom ugljena i čelika kako bi se spriječile buduće utrke u naoružanju i zajamčio mir.</a:t>
              </a:r>
            </a:p>
          </p:txBody>
        </p:sp>
      </p:grpSp>
      <p:grpSp>
        <p:nvGrpSpPr>
          <p:cNvPr id="59" name="1. odgovor" descr="1952."/>
          <p:cNvGrpSpPr/>
          <p:nvPr/>
        </p:nvGrpSpPr>
        <p:grpSpPr>
          <a:xfrm>
            <a:off x="731478" y="-1856135"/>
            <a:ext cx="23106822" cy="12997588"/>
            <a:chOff x="742361" y="-1845252"/>
            <a:chExt cx="23106822" cy="12997588"/>
          </a:xfrm>
        </p:grpSpPr>
        <p:pic>
          <p:nvPicPr>
            <p:cNvPr id="60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61" name="text-bubble"/>
            <p:cNvSpPr/>
            <p:nvPr/>
          </p:nvSpPr>
          <p:spPr>
            <a:xfrm>
              <a:off x="15146426" y="5740612"/>
              <a:ext cx="376606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r-HR" sz="5500" dirty="0">
                  <a:latin typeface="Bahnschrift SemiBold Condensed" panose="020B0502040204020203" pitchFamily="34" charset="0"/>
                </a:rPr>
                <a:t>1952. </a:t>
              </a:r>
              <a:endParaRPr lang="hr-HR" sz="55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7" name="2. pitanje" descr="Razdoblje rasta gospodarstva, čemu je doprinijela činjenica da države članice prestaju naplaćivati carine na međusobnu trgovinu. Također dogovaraju zajedničku kontrolu proizvodnje hrane kako bi se osiguralo dovoljno hrane za sve u Europi."/>
          <p:cNvGrpSpPr/>
          <p:nvPr/>
        </p:nvGrpSpPr>
        <p:grpSpPr>
          <a:xfrm>
            <a:off x="8903844" y="-3855191"/>
            <a:ext cx="26185292" cy="13792702"/>
            <a:chOff x="8903844" y="-3855191"/>
            <a:chExt cx="26185292" cy="13792702"/>
          </a:xfrm>
        </p:grpSpPr>
        <p:pic>
          <p:nvPicPr>
            <p:cNvPr id="31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8903844" y="-3855191"/>
              <a:ext cx="26185292" cy="13792702"/>
            </a:xfrm>
            <a:prstGeom prst="rect">
              <a:avLst/>
            </a:prstGeom>
          </p:spPr>
        </p:pic>
        <p:sp>
          <p:nvSpPr>
            <p:cNvPr id="44" name="text-bubble"/>
            <p:cNvSpPr/>
            <p:nvPr/>
          </p:nvSpPr>
          <p:spPr>
            <a:xfrm>
              <a:off x="14607435" y="5082962"/>
              <a:ext cx="4966095" cy="2505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hr-HR" sz="2800" dirty="0">
                  <a:latin typeface="Bahnschrift SemiBold Condensed" panose="020B0502040204020203" pitchFamily="34" charset="0"/>
                </a:rPr>
                <a:t>Razdoblje rasta gospodarstva, čemu je doprinijela činjenica da države članice prestaju naplaćivati carine na međusobnu trgovinu. Također dogovaraju zajedničku kontrolu proizvodnje hrane kako bi se osiguralo dovoljno hrane za sve u Europi. </a:t>
              </a:r>
              <a:endParaRPr lang="hr-HR" sz="28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45" name="2. odgovor" descr="Šezdesete godine"/>
          <p:cNvGrpSpPr/>
          <p:nvPr/>
        </p:nvGrpSpPr>
        <p:grpSpPr>
          <a:xfrm>
            <a:off x="834940" y="400000"/>
            <a:ext cx="23793694" cy="11589906"/>
            <a:chOff x="834938" y="367341"/>
            <a:chExt cx="23793694" cy="11589906"/>
          </a:xfrm>
        </p:grpSpPr>
        <p:pic>
          <p:nvPicPr>
            <p:cNvPr id="46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367341"/>
              <a:ext cx="23793694" cy="11589906"/>
            </a:xfrm>
            <a:prstGeom prst="rect">
              <a:avLst/>
            </a:prstGeom>
          </p:spPr>
        </p:pic>
        <p:sp>
          <p:nvSpPr>
            <p:cNvPr id="47" name="text-bubble"/>
            <p:cNvSpPr/>
            <p:nvPr/>
          </p:nvSpPr>
          <p:spPr>
            <a:xfrm>
              <a:off x="14749354" y="2913093"/>
              <a:ext cx="486670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r-HR" sz="4800" dirty="0">
                  <a:latin typeface="Bahnschrift SemiBold SemiConden" panose="020B0502040204020203" pitchFamily="34" charset="0"/>
                </a:rPr>
                <a:t>Šezdesete godine </a:t>
              </a:r>
              <a:endParaRPr lang="hr-HR" sz="4800" dirty="0"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50" name="3. pitanje" descr="Europska unija, još uvijek poznata kao Europske zajednice, dobiva svoje prve nove članice: Dansku, Irsku i Ujedinjenu Kraljevinu."/>
          <p:cNvGrpSpPr/>
          <p:nvPr/>
        </p:nvGrpSpPr>
        <p:grpSpPr>
          <a:xfrm>
            <a:off x="-880936" y="-76027"/>
            <a:ext cx="26185292" cy="13792702"/>
            <a:chOff x="834938" y="-240631"/>
            <a:chExt cx="23793694" cy="13792702"/>
          </a:xfrm>
        </p:grpSpPr>
        <p:pic>
          <p:nvPicPr>
            <p:cNvPr id="54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55" name="text-bubble"/>
            <p:cNvSpPr/>
            <p:nvPr/>
          </p:nvSpPr>
          <p:spPr>
            <a:xfrm>
              <a:off x="15003225" y="2275780"/>
              <a:ext cx="4424276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hr-HR" sz="3600" dirty="0">
                  <a:latin typeface="Bahnschrift SemiBold Condensed" panose="020B0502040204020203" pitchFamily="34" charset="0"/>
                </a:rPr>
                <a:t>Europska unija, još uvijek poznata kao Europske zajednice, dobiva svoje prve nove članice: Dansku, Irsku i Ujedinjenu Kraljevinu.</a:t>
              </a:r>
            </a:p>
          </p:txBody>
        </p:sp>
      </p:grpSp>
      <p:grpSp>
        <p:nvGrpSpPr>
          <p:cNvPr id="56" name="3. odgovor" descr="Sedamdesete godine"/>
          <p:cNvGrpSpPr/>
          <p:nvPr/>
        </p:nvGrpSpPr>
        <p:grpSpPr>
          <a:xfrm>
            <a:off x="749293" y="-1849471"/>
            <a:ext cx="23106822" cy="12997588"/>
            <a:chOff x="742361" y="-1845252"/>
            <a:chExt cx="23106822" cy="12997588"/>
          </a:xfrm>
        </p:grpSpPr>
        <p:pic>
          <p:nvPicPr>
            <p:cNvPr id="57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58" name="text-bubble"/>
            <p:cNvSpPr/>
            <p:nvPr/>
          </p:nvSpPr>
          <p:spPr>
            <a:xfrm>
              <a:off x="15109250" y="5391212"/>
              <a:ext cx="3766069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r-HR" sz="5200" dirty="0">
                  <a:latin typeface="Bahnschrift SemiBold Condensed" panose="020B0502040204020203" pitchFamily="34" charset="0"/>
                </a:rPr>
                <a:t>Sedamdesete godine</a:t>
              </a:r>
              <a:endParaRPr lang="hr-HR" sz="52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62" name="4. pitanje" descr="U osamdesetim godinama propao je komunizam u Europi. Na kraju tog desetljeća došlo je od pada Berlinskog zida u Njemačkoj."/>
          <p:cNvGrpSpPr/>
          <p:nvPr/>
        </p:nvGrpSpPr>
        <p:grpSpPr>
          <a:xfrm>
            <a:off x="8911281" y="-3836603"/>
            <a:ext cx="26185292" cy="13792702"/>
            <a:chOff x="8903844" y="-3855191"/>
            <a:chExt cx="26185292" cy="13792702"/>
          </a:xfrm>
        </p:grpSpPr>
        <p:pic>
          <p:nvPicPr>
            <p:cNvPr id="63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8903844" y="-3855191"/>
              <a:ext cx="26185292" cy="13792702"/>
            </a:xfrm>
            <a:prstGeom prst="rect">
              <a:avLst/>
            </a:prstGeom>
          </p:spPr>
        </p:pic>
        <p:sp>
          <p:nvSpPr>
            <p:cNvPr id="64" name="text-bubble"/>
            <p:cNvSpPr/>
            <p:nvPr/>
          </p:nvSpPr>
          <p:spPr>
            <a:xfrm>
              <a:off x="14652040" y="5176625"/>
              <a:ext cx="4905722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hr-HR" sz="3600" dirty="0">
                  <a:latin typeface="Bahnschrift SemiBold Condensed" panose="020B0502040204020203" pitchFamily="34" charset="0"/>
                </a:rPr>
                <a:t>U osamdesetim godinama propao je komunizam u Europi. Na kraju tog desetljeća došlo je od pada Berlinskog zida u Njemačkoj. </a:t>
              </a:r>
              <a:endParaRPr lang="hr-HR" sz="36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65" name="4. odgovor" descr="Osamdesete godine"/>
          <p:cNvGrpSpPr/>
          <p:nvPr/>
        </p:nvGrpSpPr>
        <p:grpSpPr>
          <a:xfrm>
            <a:off x="842377" y="418588"/>
            <a:ext cx="23793694" cy="11589906"/>
            <a:chOff x="834938" y="367341"/>
            <a:chExt cx="23793694" cy="11589906"/>
          </a:xfrm>
        </p:grpSpPr>
        <p:pic>
          <p:nvPicPr>
            <p:cNvPr id="66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367341"/>
              <a:ext cx="23793694" cy="11589906"/>
            </a:xfrm>
            <a:prstGeom prst="rect">
              <a:avLst/>
            </a:prstGeom>
          </p:spPr>
        </p:pic>
        <p:sp>
          <p:nvSpPr>
            <p:cNvPr id="67" name="text-bubble"/>
            <p:cNvSpPr/>
            <p:nvPr/>
          </p:nvSpPr>
          <p:spPr>
            <a:xfrm>
              <a:off x="14749354" y="2913093"/>
              <a:ext cx="486670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r-HR" sz="4800" dirty="0">
                  <a:latin typeface="Bahnschrift SemiBold SemiConden" panose="020B0502040204020203" pitchFamily="34" charset="0"/>
                </a:rPr>
                <a:t>Osamdesete godine</a:t>
              </a:r>
              <a:endParaRPr lang="hr-HR" sz="4800" dirty="0"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6" name="5. pitanje" descr="U tom su razdoblju postavljeni temelji za dva najveća postignuća EU-a: slobodno kretanje ljudi na temelju Schengenskog sporazuma i stvaranje jedinstvenog tržišta."/>
          <p:cNvGrpSpPr/>
          <p:nvPr/>
        </p:nvGrpSpPr>
        <p:grpSpPr>
          <a:xfrm>
            <a:off x="-892631" y="-87722"/>
            <a:ext cx="26185292" cy="13792702"/>
            <a:chOff x="-892631" y="-66457"/>
            <a:chExt cx="26185292" cy="13792702"/>
          </a:xfrm>
        </p:grpSpPr>
        <p:pic>
          <p:nvPicPr>
            <p:cNvPr id="29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92631" y="-66457"/>
              <a:ext cx="26185292" cy="13792702"/>
            </a:xfrm>
            <a:prstGeom prst="rect">
              <a:avLst/>
            </a:prstGeom>
          </p:spPr>
        </p:pic>
        <p:sp>
          <p:nvSpPr>
            <p:cNvPr id="37" name="text-bubble"/>
            <p:cNvSpPr/>
            <p:nvPr/>
          </p:nvSpPr>
          <p:spPr>
            <a:xfrm>
              <a:off x="14641930" y="2394845"/>
              <a:ext cx="4938508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hr-HR" sz="3200" dirty="0">
                  <a:effectLst/>
                  <a:latin typeface="Bahnschrift SemiBold Condensed" panose="020B0502040204020203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 tom su razdoblju postavljeni temelji za dva najveća postignuća EU-a: slobodno kretanje ljudi na temelju </a:t>
              </a:r>
              <a:r>
                <a:rPr lang="hr-HR" sz="3200" dirty="0" err="1">
                  <a:effectLst/>
                  <a:latin typeface="Bahnschrift SemiBold Condensed" panose="020B0502040204020203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Schengenskog</a:t>
              </a:r>
              <a:r>
                <a:rPr lang="hr-HR" sz="3200" dirty="0">
                  <a:effectLst/>
                  <a:latin typeface="Bahnschrift SemiBold Condensed" panose="020B0502040204020203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sporazuma i stvaranje jedinstvenog tržišta.</a:t>
              </a:r>
              <a:endParaRPr lang="hr-HR" sz="3200" dirty="0">
                <a:effectLst/>
                <a:latin typeface="Bahnschrift SemiBold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5. odgovor" descr="Devedesete godine"/>
          <p:cNvGrpSpPr/>
          <p:nvPr/>
        </p:nvGrpSpPr>
        <p:grpSpPr>
          <a:xfrm>
            <a:off x="741856" y="-1845757"/>
            <a:ext cx="23106822" cy="12997588"/>
            <a:chOff x="742361" y="-1845252"/>
            <a:chExt cx="23106822" cy="12997588"/>
          </a:xfrm>
        </p:grpSpPr>
        <p:pic>
          <p:nvPicPr>
            <p:cNvPr id="39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40" name="text-bubble"/>
            <p:cNvSpPr/>
            <p:nvPr/>
          </p:nvSpPr>
          <p:spPr>
            <a:xfrm>
              <a:off x="15109250" y="5425242"/>
              <a:ext cx="3766069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r-HR" sz="5200" dirty="0">
                  <a:latin typeface="Bahnschrift SemiBold Condensed" panose="020B0502040204020203" pitchFamily="34" charset="0"/>
                </a:rPr>
                <a:t>Devedesete godine</a:t>
              </a:r>
              <a:endParaRPr lang="hr-HR" sz="52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33" name="6. pitanje" descr="Euro je sada valuta mnogih Europljana. Države članice počinju bliže surađivati u borbi protiv kriminala. Svjetsko gospodarstvo pogodila je financijska kriza. Ugovorom iz Lisabona EU-u se omogućuje osnivanje modernih institucija i primjena učinkovitijih metoda rada."/>
          <p:cNvGrpSpPr/>
          <p:nvPr/>
        </p:nvGrpSpPr>
        <p:grpSpPr>
          <a:xfrm>
            <a:off x="-885371" y="-80462"/>
            <a:ext cx="26185292" cy="13792702"/>
            <a:chOff x="-892631" y="-66457"/>
            <a:chExt cx="26185292" cy="13792702"/>
          </a:xfrm>
        </p:grpSpPr>
        <p:pic>
          <p:nvPicPr>
            <p:cNvPr id="34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92631" y="-66457"/>
              <a:ext cx="26185292" cy="13792702"/>
            </a:xfrm>
            <a:prstGeom prst="rect">
              <a:avLst/>
            </a:prstGeom>
          </p:spPr>
        </p:pic>
        <p:sp>
          <p:nvSpPr>
            <p:cNvPr id="35" name="text-bubble"/>
            <p:cNvSpPr/>
            <p:nvPr/>
          </p:nvSpPr>
          <p:spPr>
            <a:xfrm>
              <a:off x="14600175" y="2297662"/>
              <a:ext cx="5161022" cy="2505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hr-HR" sz="2800" dirty="0">
                  <a:latin typeface="Bahnschrift SemiBold Condensed" panose="020B0502040204020203" pitchFamily="34" charset="0"/>
                </a:rPr>
                <a:t>Euro je sada valuta mnogih Europljana. Države članice počinju bliže surađivati u borbi protiv kriminala. Svjetsko gospodarstvo pogodila je financijska kriza. Ugovorom iz Lisabona EU-u se omogućuje osnivanje modernih institucija i primjena učinkovitijih metoda rada.</a:t>
              </a:r>
            </a:p>
          </p:txBody>
        </p:sp>
      </p:grpSp>
      <p:grpSp>
        <p:nvGrpSpPr>
          <p:cNvPr id="36" name="6. odgovor" descr="2000 – 2010 "/>
          <p:cNvGrpSpPr/>
          <p:nvPr/>
        </p:nvGrpSpPr>
        <p:grpSpPr>
          <a:xfrm>
            <a:off x="734602" y="-1838497"/>
            <a:ext cx="23106822" cy="12997588"/>
            <a:chOff x="742361" y="-1845252"/>
            <a:chExt cx="23106822" cy="12997588"/>
          </a:xfrm>
        </p:grpSpPr>
        <p:pic>
          <p:nvPicPr>
            <p:cNvPr id="41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42" name="text-bubble"/>
            <p:cNvSpPr/>
            <p:nvPr/>
          </p:nvSpPr>
          <p:spPr>
            <a:xfrm>
              <a:off x="15146426" y="5766011"/>
              <a:ext cx="3766069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r-HR" sz="5200" dirty="0">
                  <a:latin typeface="Bahnschrift SemiBold Condensed" panose="020B0502040204020203" pitchFamily="34" charset="0"/>
                </a:rPr>
                <a:t>2000. – 2010. </a:t>
              </a:r>
              <a:endParaRPr lang="hr-HR" sz="52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43" name="7. pitanje" descr="Desetljeće puno izazova, u kojem se Unija suočava s globalnom financijskom krizom, a jedna država članica glasa za napuštanje EU-a."/>
          <p:cNvGrpSpPr/>
          <p:nvPr/>
        </p:nvGrpSpPr>
        <p:grpSpPr>
          <a:xfrm>
            <a:off x="8896416" y="-3829166"/>
            <a:ext cx="26185292" cy="13792702"/>
            <a:chOff x="8903844" y="-3855191"/>
            <a:chExt cx="26185292" cy="13792702"/>
          </a:xfrm>
        </p:grpSpPr>
        <p:pic>
          <p:nvPicPr>
            <p:cNvPr id="48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8903844" y="-3855191"/>
              <a:ext cx="26185292" cy="13792702"/>
            </a:xfrm>
            <a:prstGeom prst="rect">
              <a:avLst/>
            </a:prstGeom>
          </p:spPr>
        </p:pic>
        <p:sp>
          <p:nvSpPr>
            <p:cNvPr id="49" name="text-bubble"/>
            <p:cNvSpPr/>
            <p:nvPr/>
          </p:nvSpPr>
          <p:spPr>
            <a:xfrm>
              <a:off x="14696643" y="5673965"/>
              <a:ext cx="4966095" cy="1471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hr-HR" sz="2800" dirty="0">
                  <a:latin typeface="Bahnschrift SemiBold Condensed" panose="020B0502040204020203" pitchFamily="34" charset="0"/>
                </a:rPr>
                <a:t>Desetljeće puno izazova, u kojem se Unija suočava s globalnom financijskom krizom, a jedna država članica glasa za napuštanje EU-a.</a:t>
              </a:r>
              <a:endParaRPr lang="hr-HR" sz="28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68" name="7. odgovor" descr="2010-2019"/>
          <p:cNvGrpSpPr/>
          <p:nvPr/>
        </p:nvGrpSpPr>
        <p:grpSpPr>
          <a:xfrm>
            <a:off x="838663" y="426025"/>
            <a:ext cx="23793694" cy="11589906"/>
            <a:chOff x="834938" y="367341"/>
            <a:chExt cx="23793694" cy="11589906"/>
          </a:xfrm>
        </p:grpSpPr>
        <p:pic>
          <p:nvPicPr>
            <p:cNvPr id="69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367341"/>
              <a:ext cx="23793694" cy="11589906"/>
            </a:xfrm>
            <a:prstGeom prst="rect">
              <a:avLst/>
            </a:prstGeom>
          </p:spPr>
        </p:pic>
        <p:sp>
          <p:nvSpPr>
            <p:cNvPr id="70" name="text-bubble"/>
            <p:cNvSpPr/>
            <p:nvPr/>
          </p:nvSpPr>
          <p:spPr>
            <a:xfrm>
              <a:off x="14749354" y="2913093"/>
              <a:ext cx="486670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r-HR" sz="4800" dirty="0">
                  <a:latin typeface="Bahnschrift SemiBold SemiConden" panose="020B0502040204020203" pitchFamily="34" charset="0"/>
                </a:rPr>
                <a:t>2010. – 2019. </a:t>
              </a:r>
              <a:endParaRPr lang="hr-HR" sz="4800" dirty="0"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71" name="8. pitanje" descr="EU mora rješavati nove probleme kao što su pandemija bolesti COVID-19 i ruska ratna agresija na Ukrajinu."/>
          <p:cNvGrpSpPr/>
          <p:nvPr/>
        </p:nvGrpSpPr>
        <p:grpSpPr>
          <a:xfrm>
            <a:off x="-895801" y="-79741"/>
            <a:ext cx="26185292" cy="13792702"/>
            <a:chOff x="834938" y="-240631"/>
            <a:chExt cx="23793694" cy="13792702"/>
          </a:xfrm>
        </p:grpSpPr>
        <p:pic>
          <p:nvPicPr>
            <p:cNvPr id="72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73" name="text-bubble"/>
            <p:cNvSpPr/>
            <p:nvPr/>
          </p:nvSpPr>
          <p:spPr>
            <a:xfrm>
              <a:off x="15003225" y="2312356"/>
              <a:ext cx="4424276" cy="16681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hr-HR" sz="3200" dirty="0">
                  <a:latin typeface="Bahnschrift SemiBold Condensed" panose="020B0502040204020203" pitchFamily="34" charset="0"/>
                </a:rPr>
                <a:t>EU mora rješavati nove probleme kao što su pandemija bolesti COVID-19 i ruska ratna agresija na Ukrajinu.</a:t>
              </a:r>
            </a:p>
          </p:txBody>
        </p:sp>
      </p:grpSp>
      <p:grpSp>
        <p:nvGrpSpPr>
          <p:cNvPr id="74" name="8. odgovor" descr="Od 2020. do danas"/>
          <p:cNvGrpSpPr/>
          <p:nvPr/>
        </p:nvGrpSpPr>
        <p:grpSpPr>
          <a:xfrm>
            <a:off x="8911281" y="-3836603"/>
            <a:ext cx="26185292" cy="13792702"/>
            <a:chOff x="8903844" y="-3855191"/>
            <a:chExt cx="26185292" cy="13792702"/>
          </a:xfrm>
        </p:grpSpPr>
        <p:pic>
          <p:nvPicPr>
            <p:cNvPr id="75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8903844" y="-3855191"/>
              <a:ext cx="26185292" cy="13792702"/>
            </a:xfrm>
            <a:prstGeom prst="rect">
              <a:avLst/>
            </a:prstGeom>
          </p:spPr>
        </p:pic>
        <p:sp>
          <p:nvSpPr>
            <p:cNvPr id="76" name="text-bubble"/>
            <p:cNvSpPr/>
            <p:nvPr/>
          </p:nvSpPr>
          <p:spPr>
            <a:xfrm>
              <a:off x="15127398" y="5918093"/>
              <a:ext cx="4490923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hr-HR" sz="4800" dirty="0">
                  <a:latin typeface="Bahnschrift SemiBold Condensed" panose="020B0502040204020203" pitchFamily="34" charset="0"/>
                </a:rPr>
                <a:t>Od 2020. do danas</a:t>
              </a:r>
              <a:endParaRPr lang="hr-HR" sz="4800" dirty="0">
                <a:latin typeface="Bahnschrift Light SemiCondensed" panose="020B0502040204020203" pitchFamily="34" charset="0"/>
              </a:endParaRPr>
            </a:p>
          </p:txBody>
        </p:sp>
      </p:grpSp>
      <p:sp>
        <p:nvSpPr>
          <p:cNvPr id="30" name="foot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>
              <a:solidFill>
                <a:schemeClr val="bg1"/>
              </a:solidFill>
            </a:endParaRPr>
          </a:p>
        </p:txBody>
      </p:sp>
      <p:pic>
        <p:nvPicPr>
          <p:cNvPr id="32" name="eu fla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4335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>
            <a:extLst>
              <a:ext uri="{FF2B5EF4-FFF2-40B4-BE49-F238E27FC236}">
                <a16:creationId xmlns:a16="http://schemas.microsoft.com/office/drawing/2014/main" id="{01228B98-2AB6-6212-A865-16CDD8DCADB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3165475"/>
            <a:ext cx="21112163" cy="2644775"/>
          </a:xfrm>
          <a:prstGeom prst="rect">
            <a:avLst/>
          </a:prstGeom>
        </p:spPr>
        <p:txBody>
          <a:bodyPr/>
          <a:lstStyle/>
          <a:p>
            <a:r>
              <a:rPr lang="hr-HR" dirty="0"/>
              <a:t>Slajd s informacijama o autorskom pravu</a:t>
            </a:r>
          </a:p>
        </p:txBody>
      </p:sp>
      <p:sp>
        <p:nvSpPr>
          <p:cNvPr id="8" name="Obavijest o autorskom pravu"/>
          <p:cNvSpPr txBox="1">
            <a:spLocks/>
          </p:cNvSpPr>
          <p:nvPr/>
        </p:nvSpPr>
        <p:spPr>
          <a:xfrm>
            <a:off x="395992" y="11128248"/>
            <a:ext cx="13335248" cy="21633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34EA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1600" b="1" i="0" u="none" strike="noStrike" kern="1200" cap="none" spc="0" normalizeH="0" baseline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© Europska unija 2023.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34EA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1600" i="0" u="none" strike="noStrike" kern="1200" cap="none" spc="0" normalizeH="0" baseline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Osim ako je drukčije navedeno, upotreba ove prezentacije dopuštena je uz licenciju CC BY 4.0. Moguće je da je za upotrebu ili reprodukciju elemenata koji nisu u vlasništvu EU-a potrebno zatražiti dopuštenje izravno od odgovarajućih nositelja prava.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34EA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1600" i="0" u="none" strike="noStrike" kern="1200" cap="none" spc="0" normalizeH="0" baseline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Fotografija na 7. stranici, izvor: © Adobe Stock, Jacob Lund</a:t>
            </a:r>
          </a:p>
        </p:txBody>
      </p:sp>
      <p:pic>
        <p:nvPicPr>
          <p:cNvPr id="9" name="Icon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09" y="11249902"/>
            <a:ext cx="1023496" cy="358097"/>
          </a:xfrm>
          <a:prstGeom prst="rect">
            <a:avLst/>
          </a:prstGeom>
        </p:spPr>
      </p:pic>
      <p:sp>
        <p:nvSpPr>
          <p:cNvPr id="10" name="Rectangle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24479250" cy="7442791"/>
          </a:xfrm>
          <a:prstGeom prst="rect">
            <a:avLst/>
          </a:prstGeom>
          <a:solidFill>
            <a:srgbClr val="F3CA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42986285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0" y="-3970338"/>
            <a:ext cx="22552025" cy="2478088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Činjenice o EU-u: kviz</a:t>
            </a:r>
          </a:p>
        </p:txBody>
      </p:sp>
      <p:sp>
        <p:nvSpPr>
          <p:cNvPr id="7" name="Naslov">
            <a:extLst>
              <a:ext uri="{FF2B5EF4-FFF2-40B4-BE49-F238E27FC236}">
                <a16:creationId xmlns:a16="http://schemas.microsoft.com/office/drawing/2014/main" id="{FA9CC178-7E19-365E-3287-8F609B1C2B64}"/>
              </a:ext>
            </a:extLst>
          </p:cNvPr>
          <p:cNvSpPr txBox="1">
            <a:spLocks/>
          </p:cNvSpPr>
          <p:nvPr/>
        </p:nvSpPr>
        <p:spPr>
          <a:xfrm>
            <a:off x="503501" y="2644704"/>
            <a:ext cx="11160277" cy="2055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Znate li...</a:t>
            </a:r>
          </a:p>
        </p:txBody>
      </p:sp>
      <p:sp>
        <p:nvSpPr>
          <p:cNvPr id="3" name="1. pitanje"/>
          <p:cNvSpPr>
            <a:spLocks noGrp="1"/>
          </p:cNvSpPr>
          <p:nvPr>
            <p:ph type="subTitle" idx="4294967295"/>
          </p:nvPr>
        </p:nvSpPr>
        <p:spPr>
          <a:xfrm>
            <a:off x="655774" y="5278439"/>
            <a:ext cx="7985125" cy="100465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hr-HR" sz="4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U kojoj je državi članici EU-a najviše stanovnika mlađe od 15 godina?</a:t>
            </a:r>
          </a:p>
        </p:txBody>
      </p:sp>
      <p:pic>
        <p:nvPicPr>
          <p:cNvPr id="48" name="1. slika" descr="Karta Europske unije s istaknutom Francuskom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96"/>
          <a:stretch/>
        </p:blipFill>
        <p:spPr>
          <a:xfrm>
            <a:off x="11164343" y="-262975"/>
            <a:ext cx="13449543" cy="13679488"/>
          </a:xfrm>
          <a:prstGeom prst="rect">
            <a:avLst/>
          </a:prstGeom>
        </p:spPr>
      </p:pic>
      <p:cxnSp>
        <p:nvCxnSpPr>
          <p:cNvPr id="49" name="Elbow Connector f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rot="10800000">
            <a:off x="12823494" y="7090995"/>
            <a:ext cx="3031958" cy="1094876"/>
          </a:xfrm>
          <a:prstGeom prst="bentConnector3">
            <a:avLst/>
          </a:prstGeom>
          <a:ln w="57150">
            <a:solidFill>
              <a:srgbClr val="E6483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0" name="Rectangle f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783262" y="8102813"/>
            <a:ext cx="192506" cy="192506"/>
          </a:xfrm>
          <a:prstGeom prst="rect">
            <a:avLst/>
          </a:prstGeom>
          <a:solidFill>
            <a:srgbClr val="E6483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/>
          </a:p>
        </p:txBody>
      </p:sp>
      <p:sp>
        <p:nvSpPr>
          <p:cNvPr id="51" name="Okvir za odgovor na 1. pitanje"/>
          <p:cNvSpPr txBox="1"/>
          <p:nvPr userDrawn="1"/>
        </p:nvSpPr>
        <p:spPr>
          <a:xfrm>
            <a:off x="11528892" y="7079129"/>
            <a:ext cx="2783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Francuskoj: 11 991 684</a:t>
            </a:r>
            <a:br>
              <a:rPr lang="en-US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</a:br>
            <a:r>
              <a:rPr lang="hr-HR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prema podacima iz 2021. </a:t>
            </a:r>
          </a:p>
        </p:txBody>
      </p:sp>
      <p:sp>
        <p:nvSpPr>
          <p:cNvPr id="25" name="2. pitanje"/>
          <p:cNvSpPr txBox="1">
            <a:spLocks/>
          </p:cNvSpPr>
          <p:nvPr/>
        </p:nvSpPr>
        <p:spPr>
          <a:xfrm>
            <a:off x="655774" y="6630078"/>
            <a:ext cx="9647678" cy="9239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hr-HR" sz="4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Koja država članica EU-a ima najveći udio stranih državljana?</a:t>
            </a:r>
          </a:p>
        </p:txBody>
      </p:sp>
      <p:pic>
        <p:nvPicPr>
          <p:cNvPr id="53" name="2. slika" descr="Karta Europske unije s istaknutim Luksemburgom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68"/>
          <a:stretch/>
        </p:blipFill>
        <p:spPr>
          <a:xfrm>
            <a:off x="10920503" y="-250583"/>
            <a:ext cx="13671437" cy="13651596"/>
          </a:xfrm>
          <a:prstGeom prst="rect">
            <a:avLst/>
          </a:prstGeom>
        </p:spPr>
      </p:pic>
      <p:cxnSp>
        <p:nvCxnSpPr>
          <p:cNvPr id="54" name="Elbow Connector lux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rot="10800000">
            <a:off x="15336253" y="6096307"/>
            <a:ext cx="1607281" cy="1053655"/>
          </a:xfrm>
          <a:prstGeom prst="bentConnector3">
            <a:avLst/>
          </a:prstGeom>
          <a:ln w="57150">
            <a:solidFill>
              <a:srgbClr val="E6483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5" name="Rectangle lux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951556" y="7065163"/>
            <a:ext cx="192506" cy="192506"/>
          </a:xfrm>
          <a:prstGeom prst="rect">
            <a:avLst/>
          </a:prstGeom>
          <a:solidFill>
            <a:srgbClr val="E6483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/>
          </a:p>
        </p:txBody>
      </p:sp>
      <p:sp>
        <p:nvSpPr>
          <p:cNvPr id="56" name="Okvir za odgovor na 2. pitanje"/>
          <p:cNvSpPr txBox="1"/>
          <p:nvPr/>
        </p:nvSpPr>
        <p:spPr>
          <a:xfrm>
            <a:off x="13069965" y="6079150"/>
            <a:ext cx="27943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hr-HR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Luksemburg: 47 %</a:t>
            </a:r>
            <a:br>
              <a:rPr lang="en-US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</a:br>
            <a:r>
              <a:rPr lang="hr-HR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prema podacima iz 2022. </a:t>
            </a:r>
          </a:p>
        </p:txBody>
      </p:sp>
      <p:sp>
        <p:nvSpPr>
          <p:cNvPr id="33" name="3. pitanje"/>
          <p:cNvSpPr txBox="1">
            <a:spLocks/>
          </p:cNvSpPr>
          <p:nvPr/>
        </p:nvSpPr>
        <p:spPr>
          <a:xfrm>
            <a:off x="655775" y="8045505"/>
            <a:ext cx="10499906" cy="8546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hr-HR" sz="4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U kojoj državi članici stanovnici imaju najviše povjerenja u Europsku uniju?</a:t>
            </a:r>
          </a:p>
        </p:txBody>
      </p:sp>
      <p:pic>
        <p:nvPicPr>
          <p:cNvPr id="58" name="3. slika" descr="Karta Europske unije s istaknutom Maltom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4"/>
          <a:stretch/>
        </p:blipFill>
        <p:spPr>
          <a:xfrm>
            <a:off x="11528892" y="-233451"/>
            <a:ext cx="13075333" cy="13671873"/>
          </a:xfrm>
          <a:prstGeom prst="rect">
            <a:avLst/>
          </a:prstGeom>
          <a:noFill/>
        </p:spPr>
      </p:pic>
      <p:sp>
        <p:nvSpPr>
          <p:cNvPr id="60" name="Rectangle mal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920722" y="11826263"/>
            <a:ext cx="192506" cy="175005"/>
          </a:xfrm>
          <a:prstGeom prst="rect">
            <a:avLst/>
          </a:prstGeom>
          <a:solidFill>
            <a:srgbClr val="E6483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/>
          </a:p>
        </p:txBody>
      </p:sp>
      <p:sp>
        <p:nvSpPr>
          <p:cNvPr id="61" name="Okvir za odgovor na 3. pitanje"/>
          <p:cNvSpPr txBox="1"/>
          <p:nvPr/>
        </p:nvSpPr>
        <p:spPr>
          <a:xfrm>
            <a:off x="14782801" y="10934595"/>
            <a:ext cx="3314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Najviše u Malti (71 %), a najmanje u Francuskoj (34 %)</a:t>
            </a:r>
          </a:p>
        </p:txBody>
      </p:sp>
      <p:sp>
        <p:nvSpPr>
          <p:cNvPr id="39" name="4. pitanje"/>
          <p:cNvSpPr txBox="1">
            <a:spLocks/>
          </p:cNvSpPr>
          <p:nvPr/>
        </p:nvSpPr>
        <p:spPr>
          <a:xfrm>
            <a:off x="655775" y="9535557"/>
            <a:ext cx="10256065" cy="8546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hr-HR" sz="4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Koliko ljudi živi u ruralnim područjima EU-a?</a:t>
            </a:r>
          </a:p>
        </p:txBody>
      </p:sp>
      <p:cxnSp>
        <p:nvCxnSpPr>
          <p:cNvPr id="59" name="Elbow Connector Malta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rot="10800000">
            <a:off x="17313441" y="10947349"/>
            <a:ext cx="1607281" cy="957868"/>
          </a:xfrm>
          <a:prstGeom prst="bentConnector3">
            <a:avLst/>
          </a:prstGeom>
          <a:ln w="57150">
            <a:solidFill>
              <a:srgbClr val="E6483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3" name="Okvir za odgovor na 4. pitanje"/>
          <p:cNvSpPr txBox="1"/>
          <p:nvPr/>
        </p:nvSpPr>
        <p:spPr>
          <a:xfrm>
            <a:off x="12815473" y="1781041"/>
            <a:ext cx="5281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25,2 % prema podacima iz 2021. (35,9 % živi u manjim, a 38,9 % u većim gradovima) </a:t>
            </a:r>
          </a:p>
        </p:txBody>
      </p:sp>
      <p:sp>
        <p:nvSpPr>
          <p:cNvPr id="44" name="5. pitanje"/>
          <p:cNvSpPr txBox="1">
            <a:spLocks/>
          </p:cNvSpPr>
          <p:nvPr/>
        </p:nvSpPr>
        <p:spPr>
          <a:xfrm>
            <a:off x="655774" y="10368789"/>
            <a:ext cx="10964559" cy="9239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hr-HR" sz="4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Koliko ljudi u EU-u govori više od jednog jezika?</a:t>
            </a:r>
          </a:p>
        </p:txBody>
      </p:sp>
      <p:sp>
        <p:nvSpPr>
          <p:cNvPr id="66" name="Okvir za odgovor na 5. pitanje"/>
          <p:cNvSpPr txBox="1"/>
          <p:nvPr/>
        </p:nvSpPr>
        <p:spPr>
          <a:xfrm>
            <a:off x="12815473" y="2655331"/>
            <a:ext cx="332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64,6 % u 2016. </a:t>
            </a:r>
          </a:p>
        </p:txBody>
      </p:sp>
      <p:sp>
        <p:nvSpPr>
          <p:cNvPr id="67" name="Rectangle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571822" y="2819983"/>
            <a:ext cx="192506" cy="175005"/>
          </a:xfrm>
          <a:prstGeom prst="rect">
            <a:avLst/>
          </a:prstGeom>
          <a:solidFill>
            <a:srgbClr val="243C7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/>
          </a:p>
        </p:txBody>
      </p:sp>
      <p:sp>
        <p:nvSpPr>
          <p:cNvPr id="64" name="Rectangl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571822" y="1945693"/>
            <a:ext cx="192506" cy="175005"/>
          </a:xfrm>
          <a:prstGeom prst="rect">
            <a:avLst/>
          </a:prstGeom>
          <a:solidFill>
            <a:srgbClr val="243C7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32588994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repeatCount="2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repeatCount="2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repeatCount="2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50" grpId="0" animBg="1"/>
      <p:bldP spid="51" grpId="0"/>
      <p:bldP spid="25" grpId="0"/>
      <p:bldP spid="55" grpId="0" animBg="1"/>
      <p:bldP spid="56" grpId="0"/>
      <p:bldP spid="33" grpId="0"/>
      <p:bldP spid="60" grpId="0" animBg="1"/>
      <p:bldP spid="61" grpId="0"/>
      <p:bldP spid="39" grpId="0"/>
      <p:bldP spid="63" grpId="0"/>
      <p:bldP spid="44" grpId="0"/>
      <p:bldP spid="66" grpId="0"/>
      <p:bldP spid="67" grpId="0" animBg="1"/>
      <p:bldP spid="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0" y="-4254500"/>
            <a:ext cx="24479250" cy="3000375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24 službena jezika EU-a</a:t>
            </a:r>
          </a:p>
        </p:txBody>
      </p:sp>
      <p:sp>
        <p:nvSpPr>
          <p:cNvPr id="3" name="Naslov">
            <a:extLst>
              <a:ext uri="{FF2B5EF4-FFF2-40B4-BE49-F238E27FC236}">
                <a16:creationId xmlns:a16="http://schemas.microsoft.com/office/drawing/2014/main" id="{CDD08A4A-60C1-6263-E77D-FF5722E78795}"/>
              </a:ext>
            </a:extLst>
          </p:cNvPr>
          <p:cNvSpPr txBox="1">
            <a:spLocks/>
          </p:cNvSpPr>
          <p:nvPr/>
        </p:nvSpPr>
        <p:spPr>
          <a:xfrm>
            <a:off x="470841" y="4877859"/>
            <a:ext cx="8792857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Europa građana</a:t>
            </a:r>
          </a:p>
        </p:txBody>
      </p:sp>
      <p:sp>
        <p:nvSpPr>
          <p:cNvPr id="8" name="Podnaslov"/>
          <p:cNvSpPr/>
          <p:nvPr/>
        </p:nvSpPr>
        <p:spPr>
          <a:xfrm>
            <a:off x="449070" y="8168122"/>
            <a:ext cx="82778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7200" dirty="0">
                <a:solidFill>
                  <a:srgbClr val="243C7C"/>
                </a:solidFill>
                <a:latin typeface="Bahnschrift bold" panose="020B0502040204020203" pitchFamily="34" charset="0"/>
              </a:rPr>
              <a:t>24 </a:t>
            </a:r>
            <a:r>
              <a:rPr lang="hr-HR" sz="7200" dirty="0">
                <a:solidFill>
                  <a:srgbClr val="243C7C"/>
                </a:solidFill>
                <a:latin typeface="Bahnschrift" panose="020B0502040204020203" pitchFamily="34" charset="0"/>
              </a:rPr>
              <a:t>službena jezika</a:t>
            </a:r>
          </a:p>
        </p:txBody>
      </p:sp>
      <p:sp>
        <p:nvSpPr>
          <p:cNvPr id="9" name="Poveznica"/>
          <p:cNvSpPr/>
          <p:nvPr/>
        </p:nvSpPr>
        <p:spPr>
          <a:xfrm>
            <a:off x="449070" y="11563168"/>
            <a:ext cx="45929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u="sng" dirty="0">
                <a:solidFill>
                  <a:srgbClr val="243C7C"/>
                </a:solidFill>
                <a:latin typeface="Bahnschrift SemiBold" panose="020B0502040204020203" pitchFamily="34" charset="0"/>
              </a:rPr>
              <a:t>Poslušajte kako zvuče službeni jezici EU-a</a:t>
            </a:r>
          </a:p>
        </p:txBody>
      </p:sp>
      <p:pic>
        <p:nvPicPr>
          <p:cNvPr id="4" name="Slika na kojoj se nalaze dvije osobe:" descr="djevojka na lijevoj strani i mladić na desnoj razgovaraju i postavljaju jedan drugome pitanja o jezicima EU-a. Pitanja i odgovori nalaze se u oblačićima: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" y="0"/>
            <a:ext cx="24478368" cy="13679980"/>
          </a:xfrm>
          <a:prstGeom prst="rect">
            <a:avLst/>
          </a:prstGeom>
        </p:spPr>
      </p:pic>
      <p:grpSp>
        <p:nvGrpSpPr>
          <p:cNvPr id="20" name="1. pitanje" descr="Možete li navesti barem pet službenih jezika EU-a osim svojeg?"/>
          <p:cNvGrpSpPr/>
          <p:nvPr/>
        </p:nvGrpSpPr>
        <p:grpSpPr>
          <a:xfrm>
            <a:off x="834938" y="-240631"/>
            <a:ext cx="23793694" cy="13792702"/>
            <a:chOff x="834938" y="-240631"/>
            <a:chExt cx="23793694" cy="13792702"/>
          </a:xfrm>
        </p:grpSpPr>
        <p:pic>
          <p:nvPicPr>
            <p:cNvPr id="17" name="bubble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19" name="speech-bubble"/>
            <p:cNvSpPr/>
            <p:nvPr/>
          </p:nvSpPr>
          <p:spPr>
            <a:xfrm>
              <a:off x="15304523" y="2018114"/>
              <a:ext cx="3760766" cy="2616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hr-HR" sz="4100" dirty="0">
                  <a:latin typeface="Bahnschrift SemiBold SemiConden" panose="020B0502040204020203" pitchFamily="34" charset="0"/>
                </a:rPr>
                <a:t>Možete li navesti barem pet službenih jezika EU-a osim svojeg</a:t>
              </a:r>
            </a:p>
          </p:txBody>
        </p:sp>
      </p:grpSp>
      <p:grpSp>
        <p:nvGrpSpPr>
          <p:cNvPr id="31" name="1. odgovor" descr="bugarski, češki, danski, engleski, estonski"/>
          <p:cNvGrpSpPr/>
          <p:nvPr/>
        </p:nvGrpSpPr>
        <p:grpSpPr>
          <a:xfrm>
            <a:off x="742361" y="-49110"/>
            <a:ext cx="23106822" cy="12997588"/>
            <a:chOff x="742361" y="-49110"/>
            <a:chExt cx="23106822" cy="12997588"/>
          </a:xfrm>
        </p:grpSpPr>
        <p:pic>
          <p:nvPicPr>
            <p:cNvPr id="22" name="bubble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49110"/>
              <a:ext cx="23106822" cy="12997588"/>
            </a:xfrm>
            <a:prstGeom prst="rect">
              <a:avLst/>
            </a:prstGeom>
          </p:spPr>
        </p:pic>
        <p:sp>
          <p:nvSpPr>
            <p:cNvPr id="29" name="speech-bubble"/>
            <p:cNvSpPr/>
            <p:nvPr/>
          </p:nvSpPr>
          <p:spPr>
            <a:xfrm>
              <a:off x="15211740" y="7084102"/>
              <a:ext cx="3766069" cy="1985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hr-HR" sz="4100" dirty="0">
                  <a:latin typeface="Bahnschrift SemiBold Condensed" panose="020B0502040204020203" pitchFamily="34" charset="0"/>
                </a:rPr>
                <a:t>Bugarski, češki, danski, engleski, estonski.</a:t>
              </a:r>
            </a:p>
          </p:txBody>
        </p:sp>
      </p:grpSp>
      <p:grpSp>
        <p:nvGrpSpPr>
          <p:cNvPr id="48" name="2. pitanje" descr="Koja su tri službena pisma?"/>
          <p:cNvGrpSpPr/>
          <p:nvPr/>
        </p:nvGrpSpPr>
        <p:grpSpPr>
          <a:xfrm>
            <a:off x="746173" y="-45109"/>
            <a:ext cx="23106822" cy="12997588"/>
            <a:chOff x="742361" y="-17026"/>
            <a:chExt cx="23106822" cy="12997588"/>
          </a:xfrm>
        </p:grpSpPr>
        <p:pic>
          <p:nvPicPr>
            <p:cNvPr id="49" name="bubble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7026"/>
              <a:ext cx="23106822" cy="12997588"/>
            </a:xfrm>
            <a:prstGeom prst="rect">
              <a:avLst/>
            </a:prstGeom>
          </p:spPr>
        </p:pic>
        <p:sp>
          <p:nvSpPr>
            <p:cNvPr id="50" name="text-bubble"/>
            <p:cNvSpPr/>
            <p:nvPr/>
          </p:nvSpPr>
          <p:spPr>
            <a:xfrm>
              <a:off x="15211740" y="7340812"/>
              <a:ext cx="3766069" cy="13542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hr-HR" sz="4100" dirty="0">
                  <a:latin typeface="Bahnschrift SemiBold Condensed" panose="020B0502040204020203" pitchFamily="34" charset="0"/>
                </a:rPr>
                <a:t>Koja su tri službena pisma?</a:t>
              </a:r>
            </a:p>
          </p:txBody>
        </p:sp>
      </p:grpSp>
      <p:grpSp>
        <p:nvGrpSpPr>
          <p:cNvPr id="43" name="2. odgovor" descr="latinica, ćirilica i grčko pismo."/>
          <p:cNvGrpSpPr/>
          <p:nvPr/>
        </p:nvGrpSpPr>
        <p:grpSpPr>
          <a:xfrm>
            <a:off x="872026" y="-240631"/>
            <a:ext cx="23756606" cy="13920119"/>
            <a:chOff x="2486526" y="128337"/>
            <a:chExt cx="21483747" cy="12453674"/>
          </a:xfrm>
        </p:grpSpPr>
        <p:pic>
          <p:nvPicPr>
            <p:cNvPr id="55" name="bubble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6526" y="128337"/>
              <a:ext cx="21483747" cy="12453674"/>
            </a:xfrm>
            <a:prstGeom prst="rect">
              <a:avLst/>
            </a:prstGeom>
          </p:spPr>
        </p:pic>
        <p:sp>
          <p:nvSpPr>
            <p:cNvPr id="56" name="speech-bubble"/>
            <p:cNvSpPr/>
            <p:nvPr/>
          </p:nvSpPr>
          <p:spPr>
            <a:xfrm>
              <a:off x="15408797" y="2683861"/>
              <a:ext cx="3760766" cy="1211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hr-HR" sz="4100" dirty="0">
                  <a:latin typeface="Bahnschrift SemiBold SemiConden" panose="020B0502040204020203" pitchFamily="34" charset="0"/>
                </a:rPr>
                <a:t>Latinica, ćirilica i grčko pismo.</a:t>
              </a:r>
            </a:p>
          </p:txBody>
        </p:sp>
      </p:grpSp>
      <p:sp>
        <p:nvSpPr>
          <p:cNvPr id="21" name="Foot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>
              <a:solidFill>
                <a:schemeClr val="bg1"/>
              </a:solidFill>
            </a:endParaRPr>
          </a:p>
        </p:txBody>
      </p:sp>
      <p:pic>
        <p:nvPicPr>
          <p:cNvPr id="23" name="eu fla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9327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dvAuto="1000"/>
      <p:bldP spid="9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0" y="-3937000"/>
            <a:ext cx="24479250" cy="17526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Pioniri EU-a</a:t>
            </a:r>
          </a:p>
        </p:txBody>
      </p:sp>
      <p:sp>
        <p:nvSpPr>
          <p:cNvPr id="17" name="Slide category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38310" y="1907671"/>
            <a:ext cx="1385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>
                <a:solidFill>
                  <a:srgbClr val="F3CA57"/>
                </a:solidFill>
                <a:latin typeface="Bahnschrift Condensed" panose="020B0502040204020203" pitchFamily="34" charset="0"/>
              </a:rPr>
              <a:t>pioniri</a:t>
            </a:r>
          </a:p>
        </p:txBody>
      </p:sp>
      <p:pic>
        <p:nvPicPr>
          <p:cNvPr id="13" name="1. slika" descr="Simone Veil, koja sjedi pred mikrofonom i gleda ustranu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7942" y="-1"/>
            <a:ext cx="12611308" cy="13757791"/>
          </a:xfrm>
          <a:prstGeom prst="rect">
            <a:avLst/>
          </a:prstGeom>
        </p:spPr>
      </p:pic>
      <p:sp>
        <p:nvSpPr>
          <p:cNvPr id="10" name="Title 1 Veil">
            <a:extLst>
              <a:ext uri="{FF2B5EF4-FFF2-40B4-BE49-F238E27FC236}">
                <a16:creationId xmlns:a16="http://schemas.microsoft.com/office/drawing/2014/main" id="{0E59E337-3F73-937E-AA4F-6990C424CB6E}"/>
              </a:ext>
            </a:extLst>
          </p:cNvPr>
          <p:cNvSpPr txBox="1">
            <a:spLocks/>
          </p:cNvSpPr>
          <p:nvPr/>
        </p:nvSpPr>
        <p:spPr>
          <a:xfrm>
            <a:off x="535010" y="5202800"/>
            <a:ext cx="9644246" cy="1751644"/>
          </a:xfrm>
          <a:prstGeom prst="rect">
            <a:avLst/>
          </a:prstGeom>
          <a:solidFill>
            <a:srgbClr val="17559E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Simone Veil</a:t>
            </a:r>
          </a:p>
        </p:txBody>
      </p:sp>
      <p:sp>
        <p:nvSpPr>
          <p:cNvPr id="9" name="Text 1 Veil"/>
          <p:cNvSpPr/>
          <p:nvPr/>
        </p:nvSpPr>
        <p:spPr>
          <a:xfrm>
            <a:off x="658427" y="7491855"/>
            <a:ext cx="8517547" cy="1077218"/>
          </a:xfrm>
          <a:prstGeom prst="rect">
            <a:avLst/>
          </a:prstGeom>
          <a:solidFill>
            <a:srgbClr val="17559E"/>
          </a:solidFill>
        </p:spPr>
        <p:txBody>
          <a:bodyPr wrap="square">
            <a:spAutoFit/>
          </a:bodyPr>
          <a:lstStyle/>
          <a:p>
            <a:r>
              <a:rPr lang="hr-HR" sz="3200" dirty="0">
                <a:solidFill>
                  <a:srgbClr val="F3CA57"/>
                </a:solidFill>
                <a:latin typeface="Bahnschrift SemiBold" panose="020B0502040204020203" pitchFamily="34" charset="0"/>
              </a:rPr>
              <a:t>Preživjela žrtva holokausta i prva žena na čelu Europskog parlamenta</a:t>
            </a:r>
          </a:p>
        </p:txBody>
      </p:sp>
      <p:pic>
        <p:nvPicPr>
          <p:cNvPr id="14" name="2. slika" descr="Portret Jeana Monneta, koji gleda ustranu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7139" y="-11785"/>
            <a:ext cx="12622111" cy="13769576"/>
          </a:xfrm>
          <a:prstGeom prst="rect">
            <a:avLst/>
          </a:prstGeom>
        </p:spPr>
      </p:pic>
      <p:sp>
        <p:nvSpPr>
          <p:cNvPr id="4" name="Title 2 Monnet"/>
          <p:cNvSpPr txBox="1">
            <a:spLocks/>
          </p:cNvSpPr>
          <p:nvPr/>
        </p:nvSpPr>
        <p:spPr>
          <a:xfrm>
            <a:off x="725853" y="5087306"/>
            <a:ext cx="9336615" cy="1751644"/>
          </a:xfrm>
          <a:prstGeom prst="rect">
            <a:avLst/>
          </a:prstGeom>
          <a:solidFill>
            <a:srgbClr val="17559E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Jean Monnet</a:t>
            </a:r>
          </a:p>
        </p:txBody>
      </p:sp>
      <p:sp>
        <p:nvSpPr>
          <p:cNvPr id="3" name="Text 2 Monnet"/>
          <p:cNvSpPr/>
          <p:nvPr/>
        </p:nvSpPr>
        <p:spPr>
          <a:xfrm>
            <a:off x="725853" y="7055879"/>
            <a:ext cx="8517547" cy="1077218"/>
          </a:xfrm>
          <a:prstGeom prst="rect">
            <a:avLst/>
          </a:prstGeom>
          <a:solidFill>
            <a:srgbClr val="17559E"/>
          </a:solidFill>
        </p:spPr>
        <p:txBody>
          <a:bodyPr wrap="square">
            <a:spAutoFit/>
          </a:bodyPr>
          <a:lstStyle/>
          <a:p>
            <a:r>
              <a:rPr lang="hr-HR" sz="3200" dirty="0">
                <a:solidFill>
                  <a:srgbClr val="F3CA57"/>
                </a:solidFill>
                <a:latin typeface="Bahnschrift SemiBold" panose="020B0502040204020203" pitchFamily="34" charset="0"/>
              </a:rPr>
              <a:t>Pokretačka snaga zaslužna za osnivanje Europske unije </a:t>
            </a:r>
          </a:p>
        </p:txBody>
      </p:sp>
      <p:pic>
        <p:nvPicPr>
          <p:cNvPr id="11" name="3. slika" descr="Fotografija Ursule Hirschmann, koja gleda u kameru.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2752" y="-29309"/>
            <a:ext cx="12616498" cy="13763453"/>
          </a:xfrm>
          <a:prstGeom prst="rect">
            <a:avLst/>
          </a:prstGeom>
        </p:spPr>
      </p:pic>
      <p:sp>
        <p:nvSpPr>
          <p:cNvPr id="6" name="Title 3 Hirschmann"/>
          <p:cNvSpPr txBox="1">
            <a:spLocks/>
          </p:cNvSpPr>
          <p:nvPr/>
        </p:nvSpPr>
        <p:spPr>
          <a:xfrm>
            <a:off x="502353" y="4735281"/>
            <a:ext cx="9336615" cy="3264187"/>
          </a:xfrm>
          <a:prstGeom prst="rect">
            <a:avLst/>
          </a:prstGeom>
          <a:solidFill>
            <a:srgbClr val="17559E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Ursula</a:t>
            </a:r>
          </a:p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Hirschmann</a:t>
            </a:r>
          </a:p>
        </p:txBody>
      </p:sp>
      <p:sp>
        <p:nvSpPr>
          <p:cNvPr id="5" name="Text 3 Hirschmann"/>
          <p:cNvSpPr/>
          <p:nvPr/>
        </p:nvSpPr>
        <p:spPr>
          <a:xfrm>
            <a:off x="647542" y="7904962"/>
            <a:ext cx="8517547" cy="584775"/>
          </a:xfrm>
          <a:prstGeom prst="rect">
            <a:avLst/>
          </a:prstGeom>
          <a:solidFill>
            <a:srgbClr val="17559E"/>
          </a:solidFill>
        </p:spPr>
        <p:txBody>
          <a:bodyPr wrap="square">
            <a:spAutoFit/>
          </a:bodyPr>
          <a:lstStyle/>
          <a:p>
            <a:r>
              <a:rPr lang="hr-HR" sz="3200" dirty="0">
                <a:solidFill>
                  <a:srgbClr val="F3CA57"/>
                </a:solidFill>
                <a:latin typeface="Bahnschrift SemiBold" panose="020B0502040204020203" pitchFamily="34" charset="0"/>
              </a:rPr>
              <a:t>Antifašistkinja i europska federalistkinja </a:t>
            </a:r>
          </a:p>
        </p:txBody>
      </p:sp>
      <p:pic>
        <p:nvPicPr>
          <p:cNvPr id="12" name="4. slika" descr="Robert Schuman sjedi i drži dokument, gleda u kameru.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6989" y="-24507"/>
            <a:ext cx="12611306" cy="13757789"/>
          </a:xfrm>
          <a:prstGeom prst="rect">
            <a:avLst/>
          </a:prstGeom>
        </p:spPr>
      </p:pic>
      <p:sp>
        <p:nvSpPr>
          <p:cNvPr id="7" name="Naslov br. 4 Schuman"/>
          <p:cNvSpPr txBox="1">
            <a:spLocks/>
          </p:cNvSpPr>
          <p:nvPr/>
        </p:nvSpPr>
        <p:spPr>
          <a:xfrm>
            <a:off x="697097" y="4474031"/>
            <a:ext cx="9336615" cy="3383930"/>
          </a:xfrm>
          <a:prstGeom prst="rect">
            <a:avLst/>
          </a:prstGeom>
          <a:solidFill>
            <a:srgbClr val="17559E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Robert</a:t>
            </a:r>
          </a:p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Schuman</a:t>
            </a:r>
          </a:p>
        </p:txBody>
      </p:sp>
      <p:sp>
        <p:nvSpPr>
          <p:cNvPr id="8" name="Tekst br. 4 Schuman"/>
          <p:cNvSpPr/>
          <p:nvPr/>
        </p:nvSpPr>
        <p:spPr>
          <a:xfrm>
            <a:off x="697097" y="7950543"/>
            <a:ext cx="8517547" cy="584775"/>
          </a:xfrm>
          <a:prstGeom prst="rect">
            <a:avLst/>
          </a:prstGeom>
          <a:solidFill>
            <a:srgbClr val="17559E"/>
          </a:solidFill>
        </p:spPr>
        <p:txBody>
          <a:bodyPr wrap="square">
            <a:spAutoFit/>
          </a:bodyPr>
          <a:lstStyle/>
          <a:p>
            <a:r>
              <a:rPr lang="hr-HR" sz="3200" dirty="0">
                <a:solidFill>
                  <a:srgbClr val="F3CA57"/>
                </a:solidFill>
                <a:latin typeface="Bahnschrift SemiBold" panose="020B0502040204020203" pitchFamily="34" charset="0"/>
              </a:rPr>
              <a:t>Tvorac projekta europske integracije </a:t>
            </a:r>
          </a:p>
        </p:txBody>
      </p:sp>
      <p:sp>
        <p:nvSpPr>
          <p:cNvPr id="15" name="Podnožj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2530327"/>
            <a:ext cx="24521262" cy="1227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>
              <a:solidFill>
                <a:schemeClr val="bg1"/>
              </a:solidFill>
            </a:endParaRPr>
          </a:p>
        </p:txBody>
      </p:sp>
      <p:pic>
        <p:nvPicPr>
          <p:cNvPr id="16" name="Zastava EU-a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9568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"/>
                            </p:stCondLst>
                            <p:childTnLst>
                              <p:par>
                                <p:cTn id="68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"/>
                            </p:stCondLst>
                            <p:childTnLst>
                              <p:par>
                                <p:cTn id="97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"/>
                            </p:stCondLst>
                            <p:childTnLst>
                              <p:par>
                                <p:cTn id="10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"/>
                            </p:stCondLst>
                            <p:childTnLst>
                              <p:par>
                                <p:cTn id="1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0" grpId="0" animBg="1"/>
      <p:bldP spid="10" grpId="1" animBg="1"/>
      <p:bldP spid="10" grpId="2" animBg="1"/>
      <p:bldP spid="10" grpId="3" animBg="1"/>
      <p:bldP spid="9" grpId="0" animBg="1"/>
      <p:bldP spid="9" grpId="1" animBg="1"/>
      <p:bldP spid="9" grpId="2" animBg="1"/>
      <p:bldP spid="9" grpId="3" animBg="1"/>
      <p:bldP spid="4" grpId="0" animBg="1"/>
      <p:bldP spid="4" grpId="1" animBg="1"/>
      <p:bldP spid="4" grpId="2" animBg="1"/>
      <p:bldP spid="4" grpId="3" animBg="1"/>
      <p:bldP spid="3" grpId="0" animBg="1"/>
      <p:bldP spid="3" grpId="1" animBg="1"/>
      <p:bldP spid="3" grpId="2" animBg="1"/>
      <p:bldP spid="3" grpId="3" animBg="1"/>
      <p:bldP spid="6" grpId="0" animBg="1"/>
      <p:bldP spid="6" grpId="1" animBg="1"/>
      <p:bldP spid="6" grpId="2" animBg="1"/>
      <p:bldP spid="6" grpId="3" animBg="1"/>
      <p:bldP spid="5" grpId="0" animBg="1"/>
      <p:bldP spid="5" grpId="1" animBg="1"/>
      <p:bldP spid="5" grpId="2" animBg="1"/>
      <p:bldP spid="5" grpId="3" animBg="1"/>
      <p:bldP spid="7" grpId="0" animBg="1"/>
      <p:bldP spid="7" grpId="1" animBg="1"/>
      <p:bldP spid="8" grpId="0" animBg="1"/>
      <p:bldP spid="8" grpId="1" animBg="1"/>
      <p:bldP spid="15" grpId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0" y="-4183063"/>
            <a:ext cx="24479250" cy="2998788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Kviz o simbolima EU-a</a:t>
            </a:r>
          </a:p>
        </p:txBody>
      </p:sp>
      <p:sp>
        <p:nvSpPr>
          <p:cNvPr id="6" name="Naslov">
            <a:extLst>
              <a:ext uri="{FF2B5EF4-FFF2-40B4-BE49-F238E27FC236}">
                <a16:creationId xmlns:a16="http://schemas.microsoft.com/office/drawing/2014/main" id="{E764870F-65B2-2A31-B1B1-2F50D5BBA6FC}"/>
              </a:ext>
            </a:extLst>
          </p:cNvPr>
          <p:cNvSpPr txBox="1">
            <a:spLocks/>
          </p:cNvSpPr>
          <p:nvPr/>
        </p:nvSpPr>
        <p:spPr>
          <a:xfrm>
            <a:off x="438185" y="4877858"/>
            <a:ext cx="8502922" cy="50281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O kojem je simbolu EU-a riječ?</a:t>
            </a:r>
          </a:p>
        </p:txBody>
      </p:sp>
      <p:pic>
        <p:nvPicPr>
          <p:cNvPr id="3" name="Slika na kojoj se nalaze osobe, scena 2" descr="Žena i muškarac razgovaraju i postavljaju pitanja jedan drugome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130" y="0"/>
            <a:ext cx="24715379" cy="13907386"/>
          </a:xfrm>
          <a:prstGeom prst="rect">
            <a:avLst/>
          </a:prstGeom>
        </p:spPr>
      </p:pic>
      <p:grpSp>
        <p:nvGrpSpPr>
          <p:cNvPr id="20" name="1. pitanje" descr="Skladana je u Austriji, a sad je himna EU-a"/>
          <p:cNvGrpSpPr/>
          <p:nvPr/>
        </p:nvGrpSpPr>
        <p:grpSpPr>
          <a:xfrm>
            <a:off x="834938" y="-240631"/>
            <a:ext cx="23793694" cy="13792702"/>
            <a:chOff x="834938" y="-240631"/>
            <a:chExt cx="23793694" cy="13792702"/>
          </a:xfrm>
        </p:grpSpPr>
        <p:pic>
          <p:nvPicPr>
            <p:cNvPr id="17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19" name="text-bubble"/>
            <p:cNvSpPr/>
            <p:nvPr/>
          </p:nvSpPr>
          <p:spPr>
            <a:xfrm>
              <a:off x="15304523" y="2279370"/>
              <a:ext cx="3760766" cy="1985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hr-HR" sz="4100" dirty="0">
                  <a:latin typeface="Bahnschrift SemiBold SemiConden" panose="020B0502040204020203" pitchFamily="34" charset="0"/>
                </a:rPr>
                <a:t>Skladana je u Austriji, a sad je himna EU-a</a:t>
              </a:r>
            </a:p>
          </p:txBody>
        </p:sp>
      </p:grpSp>
      <p:grpSp>
        <p:nvGrpSpPr>
          <p:cNvPr id="31" name="1. odgovor" descr="Oda radosti"/>
          <p:cNvGrpSpPr/>
          <p:nvPr/>
        </p:nvGrpSpPr>
        <p:grpSpPr>
          <a:xfrm>
            <a:off x="742361" y="-1845252"/>
            <a:ext cx="23106822" cy="12997588"/>
            <a:chOff x="742361" y="-1845252"/>
            <a:chExt cx="23106822" cy="12997588"/>
          </a:xfrm>
        </p:grpSpPr>
        <p:pic>
          <p:nvPicPr>
            <p:cNvPr id="22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29" name="text-bubble"/>
            <p:cNvSpPr/>
            <p:nvPr/>
          </p:nvSpPr>
          <p:spPr>
            <a:xfrm>
              <a:off x="15179083" y="5707955"/>
              <a:ext cx="3766069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r-HR" sz="5000" dirty="0">
                  <a:latin typeface="Bahnschrift SemiBold Condensed" panose="020B0502040204020203" pitchFamily="34" charset="0"/>
                </a:rPr>
                <a:t>Oda radosti</a:t>
              </a:r>
            </a:p>
          </p:txBody>
        </p:sp>
      </p:grpSp>
      <p:grpSp>
        <p:nvGrpSpPr>
          <p:cNvPr id="27" name="2. pitanje" descr="Broj zvijezda na zastavi EU-a"/>
          <p:cNvGrpSpPr/>
          <p:nvPr/>
        </p:nvGrpSpPr>
        <p:grpSpPr>
          <a:xfrm>
            <a:off x="731476" y="-1856137"/>
            <a:ext cx="23106822" cy="12997588"/>
            <a:chOff x="742361" y="-1845252"/>
            <a:chExt cx="23106822" cy="12997588"/>
          </a:xfrm>
        </p:grpSpPr>
        <p:pic>
          <p:nvPicPr>
            <p:cNvPr id="28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30" name="text-bubble"/>
            <p:cNvSpPr/>
            <p:nvPr/>
          </p:nvSpPr>
          <p:spPr>
            <a:xfrm>
              <a:off x="15157312" y="5505651"/>
              <a:ext cx="376606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hr-HR" sz="4200">
                  <a:latin typeface="Bahnschrift SemiBold Condensed" panose="020B0502040204020203" pitchFamily="34" charset="0"/>
                </a:rPr>
                <a:t>Broj zvijezda na zastavi EU-a</a:t>
              </a:r>
            </a:p>
          </p:txBody>
        </p:sp>
      </p:grpSp>
      <p:grpSp>
        <p:nvGrpSpPr>
          <p:cNvPr id="32" name="2. odgovor" descr="12 zvijezda"/>
          <p:cNvGrpSpPr/>
          <p:nvPr/>
        </p:nvGrpSpPr>
        <p:grpSpPr>
          <a:xfrm>
            <a:off x="856710" y="-218859"/>
            <a:ext cx="23793694" cy="13792702"/>
            <a:chOff x="834938" y="-240631"/>
            <a:chExt cx="23793694" cy="13792702"/>
          </a:xfrm>
        </p:grpSpPr>
        <p:pic>
          <p:nvPicPr>
            <p:cNvPr id="33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34" name="text-bubble"/>
            <p:cNvSpPr/>
            <p:nvPr/>
          </p:nvSpPr>
          <p:spPr>
            <a:xfrm>
              <a:off x="15206552" y="2834539"/>
              <a:ext cx="3760766" cy="877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r-HR" sz="5100" dirty="0">
                  <a:latin typeface="Bahnschrift SemiBold SemiConden" panose="020B0502040204020203" pitchFamily="34" charset="0"/>
                </a:rPr>
                <a:t>12 zvijezda</a:t>
              </a:r>
            </a:p>
          </p:txBody>
        </p:sp>
      </p:grpSp>
      <p:grpSp>
        <p:nvGrpSpPr>
          <p:cNvPr id="35" name="3. pitanje" descr="Na ovu obljetnicu važnoga govora slavimo i dan EU-a"/>
          <p:cNvGrpSpPr/>
          <p:nvPr/>
        </p:nvGrpSpPr>
        <p:grpSpPr>
          <a:xfrm>
            <a:off x="845825" y="-229744"/>
            <a:ext cx="23793694" cy="13792702"/>
            <a:chOff x="834938" y="-240631"/>
            <a:chExt cx="23793694" cy="13792702"/>
          </a:xfrm>
        </p:grpSpPr>
        <p:pic>
          <p:nvPicPr>
            <p:cNvPr id="36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37" name="text-bubble"/>
            <p:cNvSpPr/>
            <p:nvPr/>
          </p:nvSpPr>
          <p:spPr>
            <a:xfrm>
              <a:off x="15020875" y="2368811"/>
              <a:ext cx="4866704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hr-HR" sz="4000" dirty="0">
                  <a:latin typeface="Bahnschrift SemiBold SemiConden" panose="020B0502040204020203" pitchFamily="34" charset="0"/>
                </a:rPr>
                <a:t>Na ovu obljetnicu važnoga govora slavimo i dan EU-a</a:t>
              </a:r>
            </a:p>
          </p:txBody>
        </p:sp>
      </p:grpSp>
      <p:grpSp>
        <p:nvGrpSpPr>
          <p:cNvPr id="38" name="3. odgovor" descr="9. svibnja, Dan Europe"/>
          <p:cNvGrpSpPr/>
          <p:nvPr/>
        </p:nvGrpSpPr>
        <p:grpSpPr>
          <a:xfrm>
            <a:off x="720591" y="-1867022"/>
            <a:ext cx="23106822" cy="12997588"/>
            <a:chOff x="742361" y="-1845252"/>
            <a:chExt cx="23106822" cy="12997588"/>
          </a:xfrm>
        </p:grpSpPr>
        <p:pic>
          <p:nvPicPr>
            <p:cNvPr id="39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40" name="text-bubble"/>
            <p:cNvSpPr/>
            <p:nvPr/>
          </p:nvSpPr>
          <p:spPr>
            <a:xfrm>
              <a:off x="15146426" y="5414042"/>
              <a:ext cx="3766069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r-HR" sz="5200" dirty="0">
                  <a:latin typeface="Bahnschrift SemiBold Condensed" panose="020B0502040204020203" pitchFamily="34" charset="0"/>
                </a:rPr>
                <a:t>9. svibnja</a:t>
              </a:r>
            </a:p>
            <a:p>
              <a:pPr algn="ctr"/>
              <a:r>
                <a:rPr lang="hr-HR" sz="5200" dirty="0">
                  <a:latin typeface="Bahnschrift Light SemiCondensed" panose="020B0502040204020203" pitchFamily="34" charset="0"/>
                </a:rPr>
                <a:t>Dan Europe</a:t>
              </a:r>
            </a:p>
          </p:txBody>
        </p:sp>
      </p:grpSp>
      <p:grpSp>
        <p:nvGrpSpPr>
          <p:cNvPr id="41" name="4. pitanje" descr="U ovoj je rečenici sažet europski projekt"/>
          <p:cNvGrpSpPr/>
          <p:nvPr/>
        </p:nvGrpSpPr>
        <p:grpSpPr>
          <a:xfrm>
            <a:off x="742363" y="-1812593"/>
            <a:ext cx="23106822" cy="12997588"/>
            <a:chOff x="742361" y="-1845252"/>
            <a:chExt cx="23106822" cy="12997588"/>
          </a:xfrm>
        </p:grpSpPr>
        <p:pic>
          <p:nvPicPr>
            <p:cNvPr id="42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44" name="text-bubble"/>
            <p:cNvSpPr/>
            <p:nvPr/>
          </p:nvSpPr>
          <p:spPr>
            <a:xfrm>
              <a:off x="15146426" y="5218100"/>
              <a:ext cx="3766069" cy="1985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hr-HR" sz="4100" dirty="0">
                  <a:latin typeface="Bahnschrift SemiBold Condensed" panose="020B0502040204020203" pitchFamily="34" charset="0"/>
                </a:rPr>
                <a:t>U ovoj je rečenici sažet europski projekt</a:t>
              </a:r>
              <a:endParaRPr lang="hr-HR" sz="41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45" name="4. odgovor" descr="Ujedinjeni u raznolikosti&#10;Geslo EU-a"/>
          <p:cNvGrpSpPr/>
          <p:nvPr/>
        </p:nvGrpSpPr>
        <p:grpSpPr>
          <a:xfrm>
            <a:off x="834940" y="-240629"/>
            <a:ext cx="23793694" cy="13792702"/>
            <a:chOff x="834938" y="-240631"/>
            <a:chExt cx="23793694" cy="13792702"/>
          </a:xfrm>
        </p:grpSpPr>
        <p:pic>
          <p:nvPicPr>
            <p:cNvPr id="46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47" name="text-bubble"/>
            <p:cNvSpPr/>
            <p:nvPr/>
          </p:nvSpPr>
          <p:spPr>
            <a:xfrm>
              <a:off x="14647883" y="2204202"/>
              <a:ext cx="486670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r-HR" sz="4800" dirty="0">
                  <a:latin typeface="Bahnschrift SemiBold SemiConden" panose="020B0502040204020203" pitchFamily="34" charset="0"/>
                </a:rPr>
                <a:t>Ujedinjeni u raznolikosti</a:t>
              </a:r>
            </a:p>
            <a:p>
              <a:pPr algn="ctr"/>
              <a:r>
                <a:rPr lang="hr-HR" sz="4800" dirty="0">
                  <a:latin typeface="Bahnschrift Light SemiCondensed" panose="020B0502040204020203" pitchFamily="34" charset="0"/>
                </a:rPr>
                <a:t>(geslo EU-a)</a:t>
              </a:r>
            </a:p>
          </p:txBody>
        </p:sp>
      </p:grpSp>
      <p:grpSp>
        <p:nvGrpSpPr>
          <p:cNvPr id="51" name="5. pitanje" descr="Olakšava boravak u drugim državama"/>
          <p:cNvGrpSpPr/>
          <p:nvPr/>
        </p:nvGrpSpPr>
        <p:grpSpPr>
          <a:xfrm>
            <a:off x="856712" y="-218857"/>
            <a:ext cx="23793694" cy="13792702"/>
            <a:chOff x="834938" y="-240631"/>
            <a:chExt cx="23793694" cy="13792702"/>
          </a:xfrm>
        </p:grpSpPr>
        <p:pic>
          <p:nvPicPr>
            <p:cNvPr id="52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53" name="text-bubble"/>
            <p:cNvSpPr/>
            <p:nvPr/>
          </p:nvSpPr>
          <p:spPr>
            <a:xfrm>
              <a:off x="15068539" y="2357924"/>
              <a:ext cx="4424276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hr-HR" sz="4000" dirty="0">
                  <a:latin typeface="Bahnschrift SemiBold SemiConden" panose="020B0502040204020203" pitchFamily="34" charset="0"/>
                </a:rPr>
                <a:t>Olakšava boravak u drugim državama</a:t>
              </a:r>
              <a:endParaRPr lang="hr-HR" sz="4000" dirty="0"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59" name="5. odgovor" descr="Euro"/>
          <p:cNvGrpSpPr/>
          <p:nvPr/>
        </p:nvGrpSpPr>
        <p:grpSpPr>
          <a:xfrm>
            <a:off x="731478" y="-1856135"/>
            <a:ext cx="23106822" cy="12997588"/>
            <a:chOff x="742361" y="-1845252"/>
            <a:chExt cx="23106822" cy="12997588"/>
          </a:xfrm>
        </p:grpSpPr>
        <p:pic>
          <p:nvPicPr>
            <p:cNvPr id="60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61" name="text bubble"/>
            <p:cNvSpPr/>
            <p:nvPr/>
          </p:nvSpPr>
          <p:spPr>
            <a:xfrm>
              <a:off x="15146426" y="5801369"/>
              <a:ext cx="3766069" cy="877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r-HR" sz="5100" dirty="0">
                  <a:latin typeface="Bahnschrift SemiBold Condensed" panose="020B0502040204020203" pitchFamily="34" charset="0"/>
                </a:rPr>
                <a:t>Euro</a:t>
              </a:r>
              <a:endParaRPr lang="hr-HR" sz="5100" dirty="0">
                <a:latin typeface="Bahnschrift Light SemiCondensed" panose="020B0502040204020203" pitchFamily="34" charset="0"/>
              </a:endParaRPr>
            </a:p>
          </p:txBody>
        </p:sp>
      </p:grpSp>
      <p:sp>
        <p:nvSpPr>
          <p:cNvPr id="43" name="foot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>
              <a:solidFill>
                <a:schemeClr val="bg1"/>
              </a:solidFill>
            </a:endParaRPr>
          </a:p>
        </p:txBody>
      </p:sp>
      <p:pic>
        <p:nvPicPr>
          <p:cNvPr id="48" name="eu fla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335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title"/>
          </p:nvPr>
        </p:nvSpPr>
        <p:spPr>
          <a:xfrm>
            <a:off x="214897" y="-3867401"/>
            <a:ext cx="21113750" cy="2643187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Vrijednosti EU-a</a:t>
            </a:r>
          </a:p>
        </p:txBody>
      </p:sp>
      <p:sp>
        <p:nvSpPr>
          <p:cNvPr id="5" name="Naslov">
            <a:extLst>
              <a:ext uri="{FF2B5EF4-FFF2-40B4-BE49-F238E27FC236}">
                <a16:creationId xmlns:a16="http://schemas.microsoft.com/office/drawing/2014/main" id="{B41AD182-489E-6F42-ADF8-CF17F937D783}"/>
              </a:ext>
            </a:extLst>
          </p:cNvPr>
          <p:cNvSpPr txBox="1">
            <a:spLocks/>
          </p:cNvSpPr>
          <p:nvPr/>
        </p:nvSpPr>
        <p:spPr>
          <a:xfrm>
            <a:off x="470840" y="10490594"/>
            <a:ext cx="17152293" cy="17057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Što one znače?</a:t>
            </a:r>
          </a:p>
        </p:txBody>
      </p:sp>
      <p:sp>
        <p:nvSpPr>
          <p:cNvPr id="11" name="Vrijednosti"/>
          <p:cNvSpPr/>
          <p:nvPr/>
        </p:nvSpPr>
        <p:spPr>
          <a:xfrm>
            <a:off x="15270481" y="429105"/>
            <a:ext cx="900602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6800" dirty="0">
                <a:solidFill>
                  <a:schemeClr val="bg1"/>
                </a:solidFill>
                <a:latin typeface="Bahnschrift" panose="020B0502040204020203" pitchFamily="34" charset="0"/>
              </a:rPr>
              <a:t>•	ljudsko dostojanstvo</a:t>
            </a:r>
          </a:p>
          <a:p>
            <a:r>
              <a:rPr lang="hr-HR" sz="6800" dirty="0">
                <a:solidFill>
                  <a:schemeClr val="bg1"/>
                </a:solidFill>
                <a:latin typeface="Bahnschrift" panose="020B0502040204020203" pitchFamily="34" charset="0"/>
              </a:rPr>
              <a:t>•	sloboda</a:t>
            </a:r>
          </a:p>
          <a:p>
            <a:r>
              <a:rPr lang="hr-HR" sz="6800" dirty="0">
                <a:solidFill>
                  <a:schemeClr val="bg1"/>
                </a:solidFill>
                <a:latin typeface="Bahnschrift" panose="020B0502040204020203" pitchFamily="34" charset="0"/>
              </a:rPr>
              <a:t>•	demokracija</a:t>
            </a:r>
          </a:p>
          <a:p>
            <a:r>
              <a:rPr lang="hr-HR" sz="6800" dirty="0">
                <a:solidFill>
                  <a:schemeClr val="bg1"/>
                </a:solidFill>
                <a:latin typeface="Bahnschrift" panose="020B0502040204020203" pitchFamily="34" charset="0"/>
              </a:rPr>
              <a:t>•	jednakost</a:t>
            </a:r>
          </a:p>
          <a:p>
            <a:r>
              <a:rPr lang="hr-HR" sz="6800" dirty="0">
                <a:solidFill>
                  <a:schemeClr val="bg1"/>
                </a:solidFill>
                <a:latin typeface="Bahnschrift" panose="020B0502040204020203" pitchFamily="34" charset="0"/>
              </a:rPr>
              <a:t>•	vladavina prava</a:t>
            </a:r>
          </a:p>
          <a:p>
            <a:r>
              <a:rPr lang="hr-HR" sz="6800" dirty="0">
                <a:solidFill>
                  <a:schemeClr val="bg1"/>
                </a:solidFill>
                <a:latin typeface="Bahnschrift" panose="020B0502040204020203" pitchFamily="34" charset="0"/>
              </a:rPr>
              <a:t>•	ljudska prava</a:t>
            </a:r>
          </a:p>
        </p:txBody>
      </p:sp>
      <p:sp>
        <p:nvSpPr>
          <p:cNvPr id="3" name="Informacije o autorskom pravu">
            <a:extLst>
              <a:ext uri="{FF2B5EF4-FFF2-40B4-BE49-F238E27FC236}">
                <a16:creationId xmlns:a16="http://schemas.microsoft.com/office/drawing/2014/main" id="{E5818B70-4A67-DEED-E2A9-28FEF1B04A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557616" y="11782210"/>
            <a:ext cx="27188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150" sz="1600" dirty="0">
                <a:solidFill>
                  <a:srgbClr val="FFFFFF"/>
                </a:solidFill>
                <a:latin typeface="Arial"/>
              </a:rPr>
              <a:t>© Adobe Stock, Jacob Lund</a:t>
            </a:r>
            <a:endParaRPr lang="en-150" sz="1600" dirty="0">
              <a:solidFill>
                <a:srgbClr val="FFFFFF"/>
              </a:solidFill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8073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0" y="-6422547"/>
            <a:ext cx="24479250" cy="340471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Europska unija sastoji se od 27 država članica.</a:t>
            </a:r>
          </a:p>
        </p:txBody>
      </p:sp>
      <p:sp>
        <p:nvSpPr>
          <p:cNvPr id="4" name="Naslov">
            <a:extLst>
              <a:ext uri="{FF2B5EF4-FFF2-40B4-BE49-F238E27FC236}">
                <a16:creationId xmlns:a16="http://schemas.microsoft.com/office/drawing/2014/main" id="{C7D052FD-CE93-1941-EDE9-991EFE6417C2}"/>
              </a:ext>
            </a:extLst>
          </p:cNvPr>
          <p:cNvSpPr txBox="1">
            <a:spLocks/>
          </p:cNvSpPr>
          <p:nvPr/>
        </p:nvSpPr>
        <p:spPr>
          <a:xfrm>
            <a:off x="518968" y="4257788"/>
            <a:ext cx="11199483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Mnogo zemalja, malo granica</a:t>
            </a:r>
          </a:p>
        </p:txBody>
      </p:sp>
      <p:sp>
        <p:nvSpPr>
          <p:cNvPr id="6" name="Podnaslov">
            <a:extLst>
              <a:ext uri="{FF2B5EF4-FFF2-40B4-BE49-F238E27FC236}">
                <a16:creationId xmlns:a16="http://schemas.microsoft.com/office/drawing/2014/main" id="{CB24CC7D-4877-9708-57BB-600C9603BCF1}"/>
              </a:ext>
            </a:extLst>
          </p:cNvPr>
          <p:cNvSpPr txBox="1">
            <a:spLocks/>
          </p:cNvSpPr>
          <p:nvPr/>
        </p:nvSpPr>
        <p:spPr>
          <a:xfrm>
            <a:off x="486310" y="7556985"/>
            <a:ext cx="9130656" cy="1857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hr-HR" sz="7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Europska unija sastoji se od </a:t>
            </a:r>
            <a:r>
              <a:rPr lang="hr-HR" sz="7200" b="1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27</a:t>
            </a:r>
            <a:r>
              <a:rPr lang="hr-HR" sz="7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 država članica.</a:t>
            </a:r>
          </a:p>
        </p:txBody>
      </p:sp>
      <p:sp>
        <p:nvSpPr>
          <p:cNvPr id="8" name="Tekst 1."/>
          <p:cNvSpPr/>
          <p:nvPr/>
        </p:nvSpPr>
        <p:spPr>
          <a:xfrm>
            <a:off x="622505" y="9699321"/>
            <a:ext cx="105026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Osim 27 država članica,</a:t>
            </a:r>
            <a:r>
              <a:rPr lang="en-US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 </a:t>
            </a:r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Island, Lihtenštajn, Norveška i Švicarska dio su europskog jedinstvenog tržišta. </a:t>
            </a:r>
          </a:p>
        </p:txBody>
      </p:sp>
      <p:sp>
        <p:nvSpPr>
          <p:cNvPr id="22" name="Tekst 2."/>
          <p:cNvSpPr/>
          <p:nvPr/>
        </p:nvSpPr>
        <p:spPr>
          <a:xfrm>
            <a:off x="529976" y="10653428"/>
            <a:ext cx="1068775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err="1">
                <a:solidFill>
                  <a:schemeClr val="bg1"/>
                </a:solidFill>
                <a:latin typeface="Bahnschrift" panose="020B0502040204020203" pitchFamily="34" charset="0"/>
              </a:rPr>
              <a:t>Schengensko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 područje obuhvaća 23 države članice EU-a i četiri zemlje izvan EU-a koje su ukinule kontrole putovnica na svojim granicama. </a:t>
            </a:r>
          </a:p>
        </p:txBody>
      </p:sp>
      <p:pic>
        <p:nvPicPr>
          <p:cNvPr id="10" name="Ilustracija" descr="Karta Europe na kojoj je prikazano svih 27 zemalja schengenskog područja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14" y="58467"/>
            <a:ext cx="24319089" cy="1367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28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slajda"/>
          <p:cNvSpPr>
            <a:spLocks noGrp="1"/>
          </p:cNvSpPr>
          <p:nvPr>
            <p:ph type="ctrTitle" idx="4294967295"/>
          </p:nvPr>
        </p:nvSpPr>
        <p:spPr>
          <a:xfrm>
            <a:off x="0" y="-6646984"/>
            <a:ext cx="24591963" cy="4965822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Europska integracija 1958.: šest zemalja koje su potpisale Ugovor iz Rima</a:t>
            </a:r>
          </a:p>
        </p:txBody>
      </p:sp>
      <p:sp>
        <p:nvSpPr>
          <p:cNvPr id="4" name="Naslov">
            <a:extLst>
              <a:ext uri="{FF2B5EF4-FFF2-40B4-BE49-F238E27FC236}">
                <a16:creationId xmlns:a16="http://schemas.microsoft.com/office/drawing/2014/main" id="{078250A1-BD6A-29C9-B8BD-346B29030076}"/>
              </a:ext>
            </a:extLst>
          </p:cNvPr>
          <p:cNvSpPr txBox="1">
            <a:spLocks/>
          </p:cNvSpPr>
          <p:nvPr/>
        </p:nvSpPr>
        <p:spPr>
          <a:xfrm>
            <a:off x="518968" y="4649672"/>
            <a:ext cx="8559717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Europske integracije</a:t>
            </a:r>
          </a:p>
        </p:txBody>
      </p:sp>
      <p:sp>
        <p:nvSpPr>
          <p:cNvPr id="3" name="Datum"/>
          <p:cNvSpPr>
            <a:spLocks noGrp="1"/>
          </p:cNvSpPr>
          <p:nvPr>
            <p:ph type="subTitle" idx="4294967295"/>
          </p:nvPr>
        </p:nvSpPr>
        <p:spPr>
          <a:xfrm>
            <a:off x="522512" y="8113713"/>
            <a:ext cx="3625742" cy="11223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l">
              <a:lnSpc>
                <a:spcPct val="70000"/>
              </a:lnSpc>
              <a:buNone/>
            </a:pPr>
            <a:r>
              <a:rPr lang="hr-HR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1958.</a:t>
            </a:r>
          </a:p>
        </p:txBody>
      </p:sp>
      <p:sp>
        <p:nvSpPr>
          <p:cNvPr id="24" name="Tekst" hidden="1"/>
          <p:cNvSpPr/>
          <p:nvPr/>
        </p:nvSpPr>
        <p:spPr>
          <a:xfrm>
            <a:off x="611620" y="9535026"/>
            <a:ext cx="920729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Godine </a:t>
            </a:r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1958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. šest zemalja osnovalo je </a:t>
            </a:r>
            <a:r>
              <a:rPr lang="hr-HR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Europsku zajednicu </a:t>
            </a:r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sklapanjem Ugovora iz Rima.</a:t>
            </a:r>
          </a:p>
          <a:p>
            <a:r>
              <a:rPr lang="hr-HR" sz="2800" dirty="0">
                <a:solidFill>
                  <a:schemeClr val="bg1"/>
                </a:solidFill>
                <a:latin typeface="Bahnschrift" panose="020B0502040204020203" pitchFamily="34" charset="0"/>
              </a:rPr>
              <a:t>Njihov je cilj bio osigurati mir i slobodu te poticati gospodarski napredak. </a:t>
            </a:r>
          </a:p>
        </p:txBody>
      </p:sp>
      <p:pic>
        <p:nvPicPr>
          <p:cNvPr id="6" name="Ilustracija" descr="Karta Europe na kojoj su prikazane države članice EU-a 1958.: Belgija, Njemačka, Francuska, Italija, Luksemburg i Nizozemska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704" y="-77668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5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1" build="p"/>
      <p:bldP spid="24" grpId="0"/>
    </p:bldLst>
  </p:timing>
</p:sld>
</file>

<file path=ppt/theme/theme1.xml><?xml version="1.0" encoding="utf-8"?>
<a:theme xmlns:a="http://schemas.openxmlformats.org/drawingml/2006/main" name="EU in Slides">
  <a:themeElements>
    <a:clrScheme name="EC Template 2022">
      <a:dk1>
        <a:srgbClr val="000000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34EA2"/>
      </a:hlink>
      <a:folHlink>
        <a:srgbClr val="034EA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6FEF0DD2747347B5E2B58DB1DE2343" ma:contentTypeVersion="6" ma:contentTypeDescription="Create a new document." ma:contentTypeScope="" ma:versionID="9d80dba3085ce1c5095a4bf1392e8f50">
  <xsd:schema xmlns:xsd="http://www.w3.org/2001/XMLSchema" xmlns:xs="http://www.w3.org/2001/XMLSchema" xmlns:p="http://schemas.microsoft.com/office/2006/metadata/properties" xmlns:ns3="8c526906-7a9e-40a2-b56a-d1e3aa5ffc35" xmlns:ns4="9ceeabea-cdd8-4f30-bc46-1426b5b08538" targetNamespace="http://schemas.microsoft.com/office/2006/metadata/properties" ma:root="true" ma:fieldsID="f9287dbff419b7b61128d95dd9398353" ns3:_="" ns4:_="">
    <xsd:import namespace="8c526906-7a9e-40a2-b56a-d1e3aa5ffc35"/>
    <xsd:import namespace="9ceeabea-cdd8-4f30-bc46-1426b5b0853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526906-7a9e-40a2-b56a-d1e3aa5ffc3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eeabea-cdd8-4f30-bc46-1426b5b085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ceeabea-cdd8-4f30-bc46-1426b5b08538" xsi:nil="true"/>
  </documentManagement>
</p:properties>
</file>

<file path=customXml/itemProps1.xml><?xml version="1.0" encoding="utf-8"?>
<ds:datastoreItem xmlns:ds="http://schemas.openxmlformats.org/officeDocument/2006/customXml" ds:itemID="{09941543-8E83-4F72-83C1-1339F3D0A74D}">
  <ds:schemaRefs>
    <ds:schemaRef ds:uri="8c526906-7a9e-40a2-b56a-d1e3aa5ffc35"/>
    <ds:schemaRef ds:uri="9ceeabea-cdd8-4f30-bc46-1426b5b0853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571D18B-3050-4C92-B163-97721022EF9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BE7E9CA-122B-47E5-8BF1-3F5BA9C6C62D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9ceeabea-cdd8-4f30-bc46-1426b5b08538"/>
    <ds:schemaRef ds:uri="http://schemas.microsoft.com/office/2006/documentManagement/types"/>
    <ds:schemaRef ds:uri="8c526906-7a9e-40a2-b56a-d1e3aa5ffc35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1928</TotalTime>
  <Words>4398</Words>
  <Application>Microsoft Office PowerPoint</Application>
  <PresentationFormat>Custom</PresentationFormat>
  <Paragraphs>420</Paragraphs>
  <Slides>23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7" baseType="lpstr">
      <vt:lpstr>Bahnschrift Light SemiCondensed</vt:lpstr>
      <vt:lpstr>Calibri</vt:lpstr>
      <vt:lpstr>Calibri Light</vt:lpstr>
      <vt:lpstr>Bahnschrift Light</vt:lpstr>
      <vt:lpstr>Arial</vt:lpstr>
      <vt:lpstr>Bahnschrift SemiBold Condensed</vt:lpstr>
      <vt:lpstr>Bahnschrift bold</vt:lpstr>
      <vt:lpstr>Bahnschrift</vt:lpstr>
      <vt:lpstr>Bahnschrift SemiLight SemiConde</vt:lpstr>
      <vt:lpstr>Bahnschrift SemiBold SemiConden</vt:lpstr>
      <vt:lpstr>Bahnschrift SemiBold</vt:lpstr>
      <vt:lpstr>Bahnschrift Condensed</vt:lpstr>
      <vt:lpstr>Arial Black</vt:lpstr>
      <vt:lpstr>EU in Slides</vt:lpstr>
      <vt:lpstr>Europska unija  </vt:lpstr>
      <vt:lpstr>EU je jedinstvena gospodarska i politička unija</vt:lpstr>
      <vt:lpstr>Činjenice o EU-u: kviz</vt:lpstr>
      <vt:lpstr>24 službena jezika EU-a</vt:lpstr>
      <vt:lpstr>Pioniri EU-a</vt:lpstr>
      <vt:lpstr>Kviz o simbolima EU-a</vt:lpstr>
      <vt:lpstr>Vrijednosti EU-a</vt:lpstr>
      <vt:lpstr>Europska unija sastoji se od 27 država članica.</vt:lpstr>
      <vt:lpstr>Europska integracija 1958.: šest zemalja koje su potpisale Ugovor iz Rima</vt:lpstr>
      <vt:lpstr>Europska integracija 1973.: Danska, Irska i Ujedinjena Kraljevina</vt:lpstr>
      <vt:lpstr>Europska integracija 1981.: Grčka pristupa EU-u</vt:lpstr>
      <vt:lpstr>Europska integracija 1986.: Španjolska i Portugal</vt:lpstr>
      <vt:lpstr>Europska integracija 1995.: Austrija, Finska i Švedska</vt:lpstr>
      <vt:lpstr>Europska integracija 2004.: EU-u je pristupilo deset zemalja</vt:lpstr>
      <vt:lpstr>Europska integracija 2007.: Bugarska i Rumunjska</vt:lpstr>
      <vt:lpstr>Europska integracija 2013.: Hrvatska pristupa EU-u</vt:lpstr>
      <vt:lpstr>Euro i europodručje</vt:lpstr>
      <vt:lpstr>Proširenje EU-a</vt:lpstr>
      <vt:lpstr>Zemlje kandidatkinje</vt:lpstr>
      <vt:lpstr>Potencijalni kandidati</vt:lpstr>
      <vt:lpstr>Naglasak na Brexitu: Trgovinski sporazum između EU-a i Ujedinjene Kraljevine</vt:lpstr>
      <vt:lpstr>Kviz: Pogodite godinu!</vt:lpstr>
      <vt:lpstr>Slajd s informacijama o autorskom pravu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IBEN BOURA Abdelhamid (COMM-EXT)</dc:creator>
  <cp:lastModifiedBy>IBEN BOURA Abdelhamid (COMM-EXT)</cp:lastModifiedBy>
  <cp:revision>89</cp:revision>
  <dcterms:created xsi:type="dcterms:W3CDTF">2023-02-28T13:29:35Z</dcterms:created>
  <dcterms:modified xsi:type="dcterms:W3CDTF">2024-05-28T10:04:14Z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2023-03-13T11:18:54Z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29851798-fdb8-4677-87b0-09418e038b28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0x0101003F6FEF0DD2747347B5E2B58DB1DE2343</vt:lpwstr>
  </property>
</Properties>
</file>