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28"/>
  </p:notesMasterIdLst>
  <p:sldIdLst>
    <p:sldId id="267" r:id="rId5"/>
    <p:sldId id="256" r:id="rId6"/>
    <p:sldId id="258" r:id="rId7"/>
    <p:sldId id="259" r:id="rId8"/>
    <p:sldId id="260" r:id="rId9"/>
    <p:sldId id="261" r:id="rId10"/>
    <p:sldId id="268" r:id="rId11"/>
    <p:sldId id="263" r:id="rId12"/>
    <p:sldId id="271" r:id="rId13"/>
    <p:sldId id="272" r:id="rId14"/>
    <p:sldId id="264" r:id="rId15"/>
    <p:sldId id="273" r:id="rId16"/>
    <p:sldId id="275" r:id="rId17"/>
    <p:sldId id="274" r:id="rId18"/>
    <p:sldId id="276" r:id="rId19"/>
    <p:sldId id="277" r:id="rId20"/>
    <p:sldId id="265" r:id="rId21"/>
    <p:sldId id="266" r:id="rId22"/>
    <p:sldId id="278" r:id="rId23"/>
    <p:sldId id="279" r:id="rId24"/>
    <p:sldId id="269" r:id="rId25"/>
    <p:sldId id="262" r:id="rId26"/>
    <p:sldId id="280" r:id="rId27"/>
  </p:sldIdLst>
  <p:sldSz cx="24479250" cy="13679488"/>
  <p:notesSz cx="6858000" cy="9144000"/>
  <p:embeddedFontLst>
    <p:embeddedFont>
      <p:font typeface="Arial Black" panose="020B0A04020102020204" pitchFamily="34" charset="0"/>
      <p:bold r:id="rId29"/>
    </p:embeddedFont>
    <p:embeddedFont>
      <p:font typeface="Bahnschrift" panose="020B0502040204020203" pitchFamily="34" charset="0"/>
      <p:regular r:id="rId30"/>
      <p:bold r:id="rId31"/>
    </p:embeddedFont>
    <p:embeddedFont>
      <p:font typeface="Bahnschrift bold" panose="020B0502040204020203" pitchFamily="34" charset="0"/>
      <p:bold r:id="rId32"/>
    </p:embeddedFont>
    <p:embeddedFont>
      <p:font typeface="Bahnschrift Condensed" panose="020B0502040204020203" pitchFamily="34" charset="0"/>
      <p:regular r:id="rId33"/>
      <p:bold r:id="rId34"/>
    </p:embeddedFont>
    <p:embeddedFont>
      <p:font typeface="Bahnschrift Light" panose="020B0502040204020203" pitchFamily="34" charset="0"/>
      <p:regular r:id="rId35"/>
    </p:embeddedFont>
    <p:embeddedFont>
      <p:font typeface="Bahnschrift Light SemiCondensed" panose="020B0502040204020203" pitchFamily="34" charset="0"/>
      <p:regular r:id="rId36"/>
    </p:embeddedFont>
    <p:embeddedFont>
      <p:font typeface="Bahnschrift SemiBold" panose="020B0502040204020203" pitchFamily="34" charset="0"/>
      <p:bold r:id="rId37"/>
    </p:embeddedFont>
    <p:embeddedFont>
      <p:font typeface="Bahnschrift SemiBold Condensed" panose="020B0502040204020203" pitchFamily="34" charset="0"/>
      <p:bold r:id="rId38"/>
    </p:embeddedFont>
    <p:embeddedFont>
      <p:font typeface="Bahnschrift SemiBold SemiConden" panose="020B0502040204020203" pitchFamily="34" charset="0"/>
      <p:bold r:id="rId39"/>
    </p:embeddedFont>
    <p:embeddedFont>
      <p:font typeface="Bahnschrift SemiLight SemiConde" panose="020B0502040204020203" pitchFamily="34" charset="0"/>
      <p:regular r:id="rId40"/>
    </p:embeddedFont>
    <p:embeddedFont>
      <p:font typeface="Calibri" panose="020F0502020204030204" pitchFamily="34" charset="0"/>
      <p:regular r:id="rId41"/>
      <p:bold r:id="rId42"/>
      <p:italic r:id="rId43"/>
      <p:boldItalic r:id="rId44"/>
    </p:embeddedFont>
    <p:embeddedFont>
      <p:font typeface="Calibri Light" panose="020F0302020204030204" pitchFamily="34" charset="0"/>
      <p:regular r:id="rId45"/>
      <p:italic r:id="rId4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08" userDrawn="1">
          <p15:clr>
            <a:srgbClr val="A4A3A4"/>
          </p15:clr>
        </p15:guide>
        <p15:guide id="2" pos="771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1068F3A-5C60-9CC2-C778-081261C193B7}" name="CARSTENS Jana Alvara (COMM-EXT)" initials="CJA(E" userId="S::Jana-Alvara.CARSTENS@ext.ec.europa.eu::5f7b5ece-851c-427a-9056-a1add3940a7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559E"/>
    <a:srgbClr val="243C7C"/>
    <a:srgbClr val="E6483C"/>
    <a:srgbClr val="5E91C8"/>
    <a:srgbClr val="F3CA57"/>
    <a:srgbClr val="F49B3D"/>
    <a:srgbClr val="18B6C1"/>
    <a:srgbClr val="FFFFFF"/>
    <a:srgbClr val="901B12"/>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48" autoAdjust="0"/>
    <p:restoredTop sz="76565" autoAdjust="0"/>
  </p:normalViewPr>
  <p:slideViewPr>
    <p:cSldViewPr snapToGrid="0">
      <p:cViewPr varScale="1">
        <p:scale>
          <a:sx n="24" d="100"/>
          <a:sy n="24" d="100"/>
        </p:scale>
        <p:origin x="1048" y="80"/>
      </p:cViewPr>
      <p:guideLst>
        <p:guide orient="horz" pos="4308"/>
        <p:guide pos="771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1.fntdata"/><Relationship Id="rId21" Type="http://schemas.openxmlformats.org/officeDocument/2006/relationships/slide" Target="slides/slide17.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1.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3.fntdata"/><Relationship Id="rId44" Type="http://schemas.openxmlformats.org/officeDocument/2006/relationships/font" Target="fonts/font16.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viewProps" Target="viewProps.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font" Target="fonts/font18.fntdata"/><Relationship Id="rId20" Type="http://schemas.openxmlformats.org/officeDocument/2006/relationships/slide" Target="slides/slide16.xml"/><Relationship Id="rId41"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4FF24C-E24C-4DC9-9FA4-E8B5DA3DAE21}" type="datetimeFigureOut">
              <a:rPr lang="en-IE" smtClean="0"/>
              <a:t>25/04/2024</a:t>
            </a:fld>
            <a:endParaRPr lang="en-IE"/>
          </a:p>
        </p:txBody>
      </p:sp>
      <p:sp>
        <p:nvSpPr>
          <p:cNvPr id="4" name="Slide Image Placeholder 3"/>
          <p:cNvSpPr>
            <a:spLocks noGrp="1" noRot="1" noChangeAspect="1"/>
          </p:cNvSpPr>
          <p:nvPr>
            <p:ph type="sldImg" idx="2"/>
          </p:nvPr>
        </p:nvSpPr>
        <p:spPr>
          <a:xfrm>
            <a:off x="668338" y="1143000"/>
            <a:ext cx="5521325"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A42D71-CC78-4B06-AD71-D748A717705B}" type="slidenum">
              <a:rPr lang="en-IE" smtClean="0"/>
              <a:t>‹#›</a:t>
            </a:fld>
            <a:endParaRPr lang="en-IE"/>
          </a:p>
        </p:txBody>
      </p:sp>
    </p:spTree>
    <p:extLst>
      <p:ext uri="{BB962C8B-B14F-4D97-AF65-F5344CB8AC3E}">
        <p14:creationId xmlns:p14="http://schemas.microsoft.com/office/powerpoint/2010/main" val="547562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europarl.europa.eu/external/html/euenlargement/default_fi.ht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c.europa.eu/eurostat/data/databas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european-union.europa.eu/principles-countries-history/history-eu_fi"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c.europa.eu/eurostat/web/interactive-publications/demography-2023#expandable-example-content" TargetMode="External"/><Relationship Id="rId7" Type="http://schemas.openxmlformats.org/officeDocument/2006/relationships/hyperlink" Target="https://ec.europa.eu/eurostat/cache/digpub/demography/index.html?lang=en"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ec.europa.eu/eurostat/statistics-explained/index.php?title=Foreign_language_skills_statistics" TargetMode="External"/><Relationship Id="rId5" Type="http://schemas.openxmlformats.org/officeDocument/2006/relationships/hyperlink" Target="https://ec.europa.eu/eurostat/statistics-explained/index.php?title=Urban-rural_Europe_-_introduction#Introduction_to_territorial_typologies" TargetMode="External"/><Relationship Id="rId4" Type="http://schemas.openxmlformats.org/officeDocument/2006/relationships/hyperlink" Target="https://europa.eu/eurobarometer/surveys/detail/2693" TargetMode="Externa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eur-lex.europa.eu/browse/summaries.html?locale=fi" TargetMode="External"/><Relationship Id="rId3" Type="http://schemas.openxmlformats.org/officeDocument/2006/relationships/hyperlink" Target="https://eur-lex.europa.eu/legal-content/FI/TXT/?uri=CELEX%3A01958R0001-20130701" TargetMode="External"/><Relationship Id="rId7" Type="http://schemas.openxmlformats.org/officeDocument/2006/relationships/hyperlink" Target="https://eur-lex.europa.eu/homepage.html?locale=fi"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www.europarl.europa.eu/about-parliament/fi/organisation-and-rules/multilingualism" TargetMode="External"/><Relationship Id="rId5" Type="http://schemas.openxmlformats.org/officeDocument/2006/relationships/hyperlink" Target="https://european-union.europa.eu/institutions-law-budget/institutions-and-bodies/institutions-and-bodies-profiles/council-european-union_fi" TargetMode="External"/><Relationship Id="rId4" Type="http://schemas.openxmlformats.org/officeDocument/2006/relationships/hyperlink" Target="https://european-union.europa.eu/institutions-law-budget/institutions-and-bodies/institutions-and-bodies-profiles/european-council_fi"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uropa.eu/european-union/about-eu/history/eu-pioneers_fi" TargetMode="External"/><Relationship Id="rId7" Type="http://schemas.openxmlformats.org/officeDocument/2006/relationships/hyperlink" Target="https://european-union.europa.eu/principles-countries-history/symbols/europe-day_fi"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european-union.europa.eu/principles-countries-history/history-eu/1945-59/schuman-declaration-may-1950_fi" TargetMode="External"/><Relationship Id="rId5" Type="http://schemas.openxmlformats.org/officeDocument/2006/relationships/hyperlink" Target="https://www.karlspreis.de/en/charlemagne-prize/origin" TargetMode="External"/><Relationship Id="rId4" Type="http://schemas.openxmlformats.org/officeDocument/2006/relationships/hyperlink" Target="https://european-union.europa.eu/institutions-law-budget/institutions-and-bodies/search-all-eu-institutions-and-bodies/european-parliament_fi"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Tässä esityksessä selitetään lyhyesti, mikä EU on, kerrotaan siitä joitakin kiinnostavia perustietoja ja kuvataan, miten se on vuosien saatossa muuttunut ja kehittynyt.</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Millainen on EU:n organisaatiorakenne?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Euroopan unioni ei ole kansainvälinen järjestö eikä tarkkaan ottaen myöskään hallitustenvälinen järjestö.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EU:sta tekee </a:t>
            </a:r>
            <a:r>
              <a:rPr lang="fi-FI" sz="1800" noProof="0">
                <a:effectLst/>
                <a:latin typeface="Calibri Light" panose="020F0302020204030204" pitchFamily="34" charset="0"/>
                <a:ea typeface="Calibri" panose="020F0502020204030204" pitchFamily="34" charset="0"/>
                <a:cs typeface="Times New Roman" panose="02020603050405020304" pitchFamily="18" charset="0"/>
              </a:rPr>
              <a:t>ainutlaatuisen</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se, että se ei ole itsessään organisaatio tai järjestö vaan joukko toimielimiä, virastoja ja muita elimiä, jotka ajavat samoja tavoitteita ja toimivat saman lipun alla.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Sen rakenteeseen ovat vaikuttaneet olosuhteet, joissa se on kehittynyt, sekä sen perustajien päämäärät ja ihanteet.</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Idea Euroopan yhdentymisestä syntyi toisen maailmansodan jälkimainingeissa. Tavoitteena oli ennen kaikkea varmistaa rauha asettamalla asevarustelussa tarvittava hiili- ja terästuotanto yhteisvalvontaan. Vuosikymmenten kuluessa jäsenmaat alkoivat tehdä yhteistyötä, yhdistää resurssejaan ja jakaa päätösvaltaa aloilla, joilla yhteisistä ratkaisuista on hyötyä. Tämä suuntaus jatkuu edelleen monilla aloilla, kuten ilmastonmuutoksen torjunnassa, kansainvälisessä kaupassa ja yhteiskunnan digitalisaatiossa.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1</a:t>
            </a:fld>
            <a:endParaRPr lang="en-IE"/>
          </a:p>
        </p:txBody>
      </p:sp>
    </p:spTree>
    <p:extLst>
      <p:ext uri="{BB962C8B-B14F-4D97-AF65-F5344CB8AC3E}">
        <p14:creationId xmlns:p14="http://schemas.microsoft.com/office/powerpoint/2010/main" val="21940305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sz="1800" dirty="0">
                <a:effectLst/>
                <a:latin typeface="Calibri Light" panose="020F0302020204030204" pitchFamily="34" charset="0"/>
                <a:ea typeface="Calibri" panose="020F0502020204030204" pitchFamily="34" charset="0"/>
                <a:cs typeface="Times New Roman" panose="02020603050405020304" pitchFamily="18" charset="0"/>
              </a:rPr>
              <a:t>[Esitystä pitäessäsi </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voit</a:t>
            </a:r>
            <a:r>
              <a:rPr lang="fi-FI" sz="1800" dirty="0">
                <a:effectLst/>
                <a:latin typeface="Calibri Light" panose="020F0302020204030204" pitchFamily="34" charset="0"/>
                <a:ea typeface="Calibri" panose="020F0502020204030204" pitchFamily="34" charset="0"/>
                <a:cs typeface="Times New Roman" panose="02020603050405020304" pitchFamily="18" charset="0"/>
              </a:rPr>
              <a:t> pyytää kuulijoita kertomaan muistojaan ajalta, jolloin heidän kotimaansa liittyi EU:hun.]</a:t>
            </a:r>
            <a:r>
              <a:rPr lang="fi-FI" sz="180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n-IE" dirty="0"/>
          </a:p>
        </p:txBody>
      </p:sp>
      <p:sp>
        <p:nvSpPr>
          <p:cNvPr id="4" name="Slide Number Placeholder 3"/>
          <p:cNvSpPr>
            <a:spLocks noGrp="1"/>
          </p:cNvSpPr>
          <p:nvPr>
            <p:ph type="sldNum" sz="quarter" idx="5"/>
          </p:nvPr>
        </p:nvSpPr>
        <p:spPr/>
        <p:txBody>
          <a:bodyPr/>
          <a:lstStyle/>
          <a:p>
            <a:fld id="{99A42D71-CC78-4B06-AD71-D748A717705B}" type="slidenum">
              <a:rPr lang="en-IE" smtClean="0"/>
              <a:t>10</a:t>
            </a:fld>
            <a:endParaRPr lang="en-IE"/>
          </a:p>
        </p:txBody>
      </p:sp>
    </p:spTree>
    <p:extLst>
      <p:ext uri="{BB962C8B-B14F-4D97-AF65-F5344CB8AC3E}">
        <p14:creationId xmlns:p14="http://schemas.microsoft.com/office/powerpoint/2010/main" val="2122684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99A42D71-CC78-4B06-AD71-D748A717705B}" type="slidenum">
              <a:rPr lang="en-IE" smtClean="0"/>
              <a:t>12</a:t>
            </a:fld>
            <a:endParaRPr lang="en-IE"/>
          </a:p>
        </p:txBody>
      </p:sp>
    </p:spTree>
    <p:extLst>
      <p:ext uri="{BB962C8B-B14F-4D97-AF65-F5344CB8AC3E}">
        <p14:creationId xmlns:p14="http://schemas.microsoft.com/office/powerpoint/2010/main" val="26808860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99A42D71-CC78-4B06-AD71-D748A717705B}" type="slidenum">
              <a:rPr lang="en-IE" smtClean="0"/>
              <a:t>13</a:t>
            </a:fld>
            <a:endParaRPr lang="en-IE"/>
          </a:p>
        </p:txBody>
      </p:sp>
    </p:spTree>
    <p:extLst>
      <p:ext uri="{BB962C8B-B14F-4D97-AF65-F5344CB8AC3E}">
        <p14:creationId xmlns:p14="http://schemas.microsoft.com/office/powerpoint/2010/main" val="3645852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EU:hun liittyi 1. toukokuuta 2004 kymmenen maata: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Tšekki</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Viro</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Kypros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Latvia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Liettua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Unkari</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Malta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Puola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Slovenia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Slovakia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u="none" strike="noStrike"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Jäsenyyskriteereitä olivat mm. </a:t>
            </a:r>
            <a:r>
              <a:rPr lang="fi-FI" sz="1800" u="sng" dirty="0">
                <a:effectLst/>
                <a:latin typeface="Calibri Light" panose="020F0302020204030204" pitchFamily="34" charset="0"/>
                <a:ea typeface="Calibri" panose="020F0502020204030204" pitchFamily="34" charset="0"/>
                <a:cs typeface="Times New Roman" panose="02020603050405020304" pitchFamily="18" charset="0"/>
              </a:rPr>
              <a:t>oikeusvaltion ja demokratian periaatteiden noudattaminen</a:t>
            </a:r>
            <a:r>
              <a:rPr lang="fi-FI" sz="1800" dirty="0">
                <a:effectLst/>
                <a:latin typeface="Calibri Light" panose="020F0302020204030204" pitchFamily="34" charset="0"/>
                <a:ea typeface="Calibri" panose="020F0502020204030204" pitchFamily="34" charset="0"/>
                <a:cs typeface="Times New Roman" panose="02020603050405020304" pitchFamily="18" charset="0"/>
              </a:rPr>
              <a:t> ja </a:t>
            </a:r>
            <a:r>
              <a:rPr lang="fi-FI" sz="1800" u="sng" dirty="0">
                <a:effectLst/>
                <a:latin typeface="Calibri Light" panose="020F0302020204030204" pitchFamily="34" charset="0"/>
                <a:ea typeface="Calibri" panose="020F0502020204030204" pitchFamily="34" charset="0"/>
                <a:cs typeface="Times New Roman" panose="02020603050405020304" pitchFamily="18" charset="0"/>
              </a:rPr>
              <a:t>toimiva markkinatalous</a:t>
            </a:r>
            <a:r>
              <a:rPr lang="fi-FI"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14</a:t>
            </a:fld>
            <a:endParaRPr lang="en-IE"/>
          </a:p>
        </p:txBody>
      </p:sp>
    </p:spTree>
    <p:extLst>
      <p:ext uri="{BB962C8B-B14F-4D97-AF65-F5344CB8AC3E}">
        <p14:creationId xmlns:p14="http://schemas.microsoft.com/office/powerpoint/2010/main" val="24691122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9A42D71-CC78-4B06-AD71-D748A717705B}" type="slidenum">
              <a:rPr lang="en-IE" smtClean="0"/>
              <a:t>15</a:t>
            </a:fld>
            <a:endParaRPr lang="en-IE"/>
          </a:p>
        </p:txBody>
      </p:sp>
    </p:spTree>
    <p:extLst>
      <p:ext uri="{BB962C8B-B14F-4D97-AF65-F5344CB8AC3E}">
        <p14:creationId xmlns:p14="http://schemas.microsoft.com/office/powerpoint/2010/main" val="1829750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Interaktiivinen kartta EU:n laajentumisen vaiheista: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https://www.europarl.europa.eu/external/html/euenlargement/default_fi.htm</a:t>
            </a:r>
            <a:r>
              <a:rPr lang="fi-FI"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16</a:t>
            </a:fld>
            <a:endParaRPr lang="en-IE"/>
          </a:p>
        </p:txBody>
      </p:sp>
    </p:spTree>
    <p:extLst>
      <p:ext uri="{BB962C8B-B14F-4D97-AF65-F5344CB8AC3E}">
        <p14:creationId xmlns:p14="http://schemas.microsoft.com/office/powerpoint/2010/main" val="20280470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Vaikka kaikki edellä mainitut maat kuuluvat Euroopan unioniin, niistä kaikki eivät kuulu euroalueeseen.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Euroalueeseen kuuluvat ne EU-maat, jotka ovat ottaneet euron kansalliseksi valuutaksi.</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Euro on konkreettinen merkki </a:t>
            </a: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Euroopan yhdentymisestä</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ja se on tuonut monia etuja niin yrityksille kuin kansalaisillekin. Euro on myös </a:t>
            </a: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merkittävä valuutta maailmanmarkkinoilla</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ja tuo lisäarvoa unionin ulkopolitiikkaan.</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Tanskalle on ainoana EU-maana myönnetty erivapaus jäädä euroalueen ulkopuolelle. Euroopan keskuspankki ja Euroopan komissio vastaavat siitä, että euro säilyttää arvonsa ja pysyy vakaana. Ne myös päättävät, millä ehdoilla EU-maat voivat liittyä euroalueeseen.</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Euro on maailman toiseksi tärkein valuutta. Kansainvälisessä maksuliikenteessä käytetään euroa ja Yhdysvaltain dollaria suurin piirtein yhtä paljon. Euro on maailman toiseksi yleisin lainanoton, luotonannon ja keskuspankkivarantojen valuutta.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Myös muutama EU:n ulkopuolinen maa käyttää sitä valuuttanaan.</a:t>
            </a:r>
            <a:endParaRPr lang="fi-FI" noProof="0" dirty="0"/>
          </a:p>
        </p:txBody>
      </p:sp>
      <p:sp>
        <p:nvSpPr>
          <p:cNvPr id="4" name="Slide Number Placeholder 3"/>
          <p:cNvSpPr>
            <a:spLocks noGrp="1"/>
          </p:cNvSpPr>
          <p:nvPr>
            <p:ph type="sldNum" sz="quarter" idx="5"/>
          </p:nvPr>
        </p:nvSpPr>
        <p:spPr/>
        <p:txBody>
          <a:bodyPr/>
          <a:lstStyle/>
          <a:p>
            <a:fld id="{99A42D71-CC78-4B06-AD71-D748A717705B}" type="slidenum">
              <a:rPr lang="en-IE" smtClean="0"/>
              <a:t>17</a:t>
            </a:fld>
            <a:endParaRPr lang="en-IE"/>
          </a:p>
        </p:txBody>
      </p:sp>
    </p:spTree>
    <p:extLst>
      <p:ext uri="{BB962C8B-B14F-4D97-AF65-F5344CB8AC3E}">
        <p14:creationId xmlns:p14="http://schemas.microsoft.com/office/powerpoint/2010/main" val="4604780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Maan, joka haluaa liittyä EU:n jäseneksi, on täytettävä EU:n tiukat jäsenyysehdot ja käytävä viralliset jäsenyysneuvottelut.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Viralliset jäsenyysneuvottelut: Ehdokasmaan on hyväksyttävä voimassa oleva EU:n lainsäädäntö, valmistauduttava sen soveltamiseen ja täytäntöönpanoon sekä tehtävä oikeusjärjestelmää, hallintoa, taloutta ja muita aloja koskevia uudistuksia, jotta jäsenyyskriteerit täyttyvät.</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Jäsenyyskriteerit (eli "Kööpenhaminan arviointiperusteet") käsittävät mm. seuraavat:</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demokraattinen toimielinjärjestelmä, oikeusvaltio, ihmisoikeudet ja vähemmistöjen kunnioittaminen ja suojelu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toimiva markkinatalous ja kyky selviytyä kilpailun ja markkinavoimien paineista EU:ssa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kyky täyttää EU:n jäsenyydestä johtuvat velvoitteet sekä sitoutua unionin poliittisiin päämääriin ja talous- ja rahaliiton tavoitteisiin.</a:t>
            </a:r>
            <a:endParaRPr lang="fi-FI" noProof="0" dirty="0"/>
          </a:p>
        </p:txBody>
      </p:sp>
      <p:sp>
        <p:nvSpPr>
          <p:cNvPr id="4" name="Slide Number Placeholder 3"/>
          <p:cNvSpPr>
            <a:spLocks noGrp="1"/>
          </p:cNvSpPr>
          <p:nvPr>
            <p:ph type="sldNum" sz="quarter" idx="5"/>
          </p:nvPr>
        </p:nvSpPr>
        <p:spPr/>
        <p:txBody>
          <a:bodyPr/>
          <a:lstStyle/>
          <a:p>
            <a:fld id="{99A42D71-CC78-4B06-AD71-D748A717705B}" type="slidenum">
              <a:rPr lang="en-IE" smtClean="0"/>
              <a:t>18</a:t>
            </a:fld>
            <a:endParaRPr lang="en-IE"/>
          </a:p>
        </p:txBody>
      </p:sp>
    </p:spTree>
    <p:extLst>
      <p:ext uri="{BB962C8B-B14F-4D97-AF65-F5344CB8AC3E}">
        <p14:creationId xmlns:p14="http://schemas.microsoft.com/office/powerpoint/2010/main" val="7281860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Maa voi liittyä EU:n jäseneksi </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vain</a:t>
            </a:r>
            <a:r>
              <a:rPr lang="fi-FI" sz="1800" dirty="0">
                <a:effectLst/>
                <a:latin typeface="Calibri Light" panose="020F0302020204030204" pitchFamily="34" charset="0"/>
                <a:ea typeface="Calibri" panose="020F0502020204030204" pitchFamily="34" charset="0"/>
                <a:cs typeface="Times New Roman" panose="02020603050405020304" pitchFamily="18" charset="0"/>
              </a:rPr>
              <a:t>, jos se täyttää kaikki </a:t>
            </a:r>
            <a:r>
              <a:rPr lang="fi-FI" sz="1800" b="1" dirty="0">
                <a:effectLst/>
                <a:latin typeface="Calibri Light" panose="020F0302020204030204" pitchFamily="34" charset="0"/>
                <a:ea typeface="Calibri" panose="020F0502020204030204" pitchFamily="34" charset="0"/>
                <a:cs typeface="Times New Roman" panose="02020603050405020304" pitchFamily="18" charset="0"/>
              </a:rPr>
              <a:t>jäsenyyskriteerit</a:t>
            </a:r>
            <a:r>
              <a:rPr lang="fi-FI"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Liittymisprosessissa on kolme päävaihetta, joissa on saatava kaikkien EU-maiden hyväksyntä:</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ehdokasmaan aseman myöntäminen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neuvottelut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liittymissopimus.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r>
              <a:rPr lang="fi-FI" sz="1800" dirty="0">
                <a:effectLst/>
                <a:latin typeface="Calibri Light" panose="020F0302020204030204" pitchFamily="34" charset="0"/>
                <a:ea typeface="Calibri" panose="020F0502020204030204" pitchFamily="34" charset="0"/>
                <a:cs typeface="Times New Roman" panose="02020603050405020304" pitchFamily="18" charset="0"/>
              </a:rPr>
              <a:t>Laajentumisprosessi hyödyttää sekä unionia että ehdokasmaita, sillä se edistää EU:n naapurialueiden </a:t>
            </a:r>
            <a:r>
              <a:rPr lang="fi-FI" sz="1800" u="sng" dirty="0">
                <a:effectLst/>
                <a:latin typeface="Calibri Light" panose="020F0302020204030204" pitchFamily="34" charset="0"/>
                <a:ea typeface="Calibri" panose="020F0502020204030204" pitchFamily="34" charset="0"/>
                <a:cs typeface="Times New Roman" panose="02020603050405020304" pitchFamily="18" charset="0"/>
              </a:rPr>
              <a:t>vakautta, demokratiaa ja talouskasvua</a:t>
            </a:r>
            <a:r>
              <a:rPr lang="fi-FI"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n-150" noProof="0" dirty="0"/>
          </a:p>
        </p:txBody>
      </p:sp>
      <p:sp>
        <p:nvSpPr>
          <p:cNvPr id="4" name="Slide Number Placeholder 3"/>
          <p:cNvSpPr>
            <a:spLocks noGrp="1"/>
          </p:cNvSpPr>
          <p:nvPr>
            <p:ph type="sldNum" sz="quarter" idx="5"/>
          </p:nvPr>
        </p:nvSpPr>
        <p:spPr/>
        <p:txBody>
          <a:bodyPr/>
          <a:lstStyle/>
          <a:p>
            <a:fld id="{99A42D71-CC78-4B06-AD71-D748A717705B}" type="slidenum">
              <a:rPr lang="en-IE" smtClean="0"/>
              <a:t>19</a:t>
            </a:fld>
            <a:endParaRPr lang="en-IE"/>
          </a:p>
        </p:txBody>
      </p:sp>
    </p:spTree>
    <p:extLst>
      <p:ext uri="{BB962C8B-B14F-4D97-AF65-F5344CB8AC3E}">
        <p14:creationId xmlns:p14="http://schemas.microsoft.com/office/powerpoint/2010/main" val="41209385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EU:n ja Yhdistyneen kuningaskunnan suhteet ovat muuttuneet suuresti sen jälkeen kun Britannia erosi EU:sta. Koska Yhdistynyt kuningaskunta ei ole enää EU:n jäsen, siitä on tullut EU:hun nähden ns. kolmas maa. Osapuolet ovat luoneet uudenlaiset suhteet, joita ohjaa kauppa- ja yhteistyösopimus.</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Sopimuksessa vahvistetaan </a:t>
            </a: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etuusjärjestelyt</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eri yhteistyöaloilla, joita ovat mm. tavara- ja palvelukauppa, sähköinen kaupankäynti, lento- ja tieliikenne, energia, kalastus, lainvalvonta ja rikosoikeudellinen yhteistyö.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Sopimusta tukevilla säännöillä varmistetaan </a:t>
            </a: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tasapuoliset toimintaedellytykset sekä perusoikeuksien kunnioittaminen</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EU:n ja Yhdistyneen kuningaskunnan kauppa- ja yhteistyösopimukseen sisältyvät</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a:t>
            </a:r>
            <a:r>
              <a:rPr lang="fi-FI" sz="1800" noProof="0" dirty="0">
                <a:effectLst/>
                <a:latin typeface="Calibri" panose="020F0502020204030204" pitchFamily="34" charset="0"/>
                <a:ea typeface="Calibri" panose="020F0502020204030204" pitchFamily="34" charset="0"/>
                <a:cs typeface="Times New Roman" panose="02020603050405020304" pitchFamily="18" charset="0"/>
              </a:rPr>
              <a:t>	</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vapaakauppasopimus, joka mahdollistaa pitkälle menevän yhteistyön talous-, sosiaali-, ympäristö- ja kalastusasioissa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a:t>
            </a:r>
            <a:r>
              <a:rPr lang="fi-FI" sz="1800" noProof="0" dirty="0">
                <a:effectLst/>
                <a:latin typeface="Calibri" panose="020F0502020204030204" pitchFamily="34" charset="0"/>
                <a:ea typeface="Calibri" panose="020F0502020204030204" pitchFamily="34" charset="0"/>
                <a:cs typeface="Times New Roman" panose="02020603050405020304" pitchFamily="18" charset="0"/>
              </a:rPr>
              <a:t>	</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tiivis turvallisuutta edistävä kumppanuus: uusi kehys lainvalvonta- ja oikeusyhteistyölle rikos- ja siviilioikeuden alalla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a:t>
            </a:r>
            <a:r>
              <a:rPr lang="fi-FI" sz="1800" noProof="0" dirty="0">
                <a:effectLst/>
                <a:latin typeface="Calibri" panose="020F0502020204030204" pitchFamily="34" charset="0"/>
                <a:ea typeface="Calibri" panose="020F0502020204030204" pitchFamily="34" charset="0"/>
                <a:cs typeface="Times New Roman" panose="02020603050405020304" pitchFamily="18" charset="0"/>
              </a:rPr>
              <a:t>	</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kattava hallintokehys: mahdollisimman suuri oikeusvarmuus yrityksille, kuluttajille ja kansalaisille.</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21</a:t>
            </a:fld>
            <a:endParaRPr lang="en-IE"/>
          </a:p>
        </p:txBody>
      </p:sp>
    </p:spTree>
    <p:extLst>
      <p:ext uri="{BB962C8B-B14F-4D97-AF65-F5344CB8AC3E}">
        <p14:creationId xmlns:p14="http://schemas.microsoft.com/office/powerpoint/2010/main" val="3541279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i-FI"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Käytännössä EU on </a:t>
            </a:r>
            <a:r>
              <a:rPr lang="fi-FI" sz="1800" b="1"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27 maan</a:t>
            </a:r>
            <a:r>
              <a:rPr lang="fi-FI"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taloudellinen ja poliittinen yhteisö, johon kuuluu noin </a:t>
            </a:r>
            <a:r>
              <a:rPr lang="fi-FI" sz="1800" b="1"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447 miljoonaa ihmistä</a:t>
            </a:r>
            <a:r>
              <a:rPr lang="fi-FI"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Se on ainutlaatuinen koko maailmassa.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kern="1200" noProof="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EU on jo yli 60 vuoden ajan edistänyt jäsenmaidensa yhteistyötä. Se on tukenut elintason nousua, toteuttanut yhteishankkeita, kuten </a:t>
            </a:r>
            <a:r>
              <a:rPr lang="fi-FI" sz="1800" b="1"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euron</a:t>
            </a:r>
            <a:r>
              <a:rPr lang="fi-FI"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ja </a:t>
            </a:r>
            <a:r>
              <a:rPr lang="fi-FI" sz="1800" b="1"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sisämarkkinat</a:t>
            </a:r>
            <a:r>
              <a:rPr lang="fi-FI"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ja hakenut ratkaisuja yhteisiin suurhaasteisiin, kuten ilmastonmuutokseen, koronaviruspandemiaan ja digitaaliseen siirtymään.</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kern="1200" noProof="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Lisää tilastoja osoitteessa </a:t>
            </a:r>
            <a:r>
              <a:rPr lang="fi-FI"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https://ec.europa.eu/eurostat/data/database</a:t>
            </a:r>
            <a:r>
              <a:rPr lang="fi-FI" sz="1800" noProof="0" dirty="0">
                <a:effectLst/>
                <a:latin typeface="Calibri" panose="020F0502020204030204" pitchFamily="34" charset="0"/>
                <a:ea typeface="Calibri" panose="020F0502020204030204" pitchFamily="34" charset="0"/>
                <a:cs typeface="Times New Roman" panose="02020603050405020304" pitchFamily="18" charset="0"/>
              </a:rPr>
              <a:t>.</a:t>
            </a:r>
          </a:p>
        </p:txBody>
      </p:sp>
      <p:sp>
        <p:nvSpPr>
          <p:cNvPr id="4" name="Slide Number Placeholder 3"/>
          <p:cNvSpPr>
            <a:spLocks noGrp="1"/>
          </p:cNvSpPr>
          <p:nvPr>
            <p:ph type="sldNum" sz="quarter" idx="5"/>
          </p:nvPr>
        </p:nvSpPr>
        <p:spPr/>
        <p:txBody>
          <a:bodyPr/>
          <a:lstStyle/>
          <a:p>
            <a:fld id="{99A42D71-CC78-4B06-AD71-D748A717705B}" type="slidenum">
              <a:rPr lang="en-IE" smtClean="0"/>
              <a:t>2</a:t>
            </a:fld>
            <a:endParaRPr lang="en-IE"/>
          </a:p>
        </p:txBody>
      </p:sp>
    </p:spTree>
    <p:extLst>
      <p:ext uri="{BB962C8B-B14F-4D97-AF65-F5344CB8AC3E}">
        <p14:creationId xmlns:p14="http://schemas.microsoft.com/office/powerpoint/2010/main" val="41112585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 on vuosien mittaan joutunut selviämään monenlaisista haasteista, joista on seuraavassa joitakin esimerkkejä.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Tarkempia tietoja EU:n historiasta on seuraavan sivun aikajanalla: </a:t>
            </a:r>
            <a:r>
              <a:rPr lang="fi-FI"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EU:n historia ja merkkihenkilöt | Euroopan unioni (europa.eu)</a:t>
            </a:r>
            <a:endParaRPr lang="fi-FI"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endParaRPr>
          </a:p>
          <a:p>
            <a:endParaRPr lang="fi-FI" sz="1800" u="sng" noProof="0" dirty="0">
              <a:solidFill>
                <a:srgbClr val="0563C1"/>
              </a:solidFill>
              <a:effectLst/>
              <a:latin typeface="Calibri Light" panose="020F0302020204030204" pitchFamily="34" charset="0"/>
              <a:cs typeface="Times New Roman" panose="02020603050405020304" pitchFamily="18" charset="0"/>
            </a:endParaRPr>
          </a:p>
          <a:p>
            <a:pPr>
              <a:lnSpc>
                <a:spcPct val="107000"/>
              </a:lnSpc>
              <a:spcAft>
                <a:spcPts val="800"/>
              </a:spcAft>
            </a:pP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1952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Kuusi perustajamaata olivat Alankomaat, Belgia, Italia, Luxemburg, Ranska ja Saksa. Euroopan hiili- ja teräsyhteisö aloitti toimintansa vuonna 1952.</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Myöhemmin vuonna 1958 nämä maat perustivat Euroopan yhteisön, kun ne allekirjoittivat Rooman sopimuksen (ks. myös dia 9).</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fi-FI" sz="1800" u="sng" noProof="0" dirty="0">
              <a:solidFill>
                <a:srgbClr val="0563C1"/>
              </a:solidFill>
              <a:effectLst/>
              <a:latin typeface="Calibri Light" panose="020F0302020204030204" pitchFamily="34" charset="0"/>
              <a:cs typeface="Times New Roman" panose="02020603050405020304" pitchFamily="18" charset="0"/>
            </a:endParaRPr>
          </a:p>
          <a:p>
            <a:pPr>
              <a:lnSpc>
                <a:spcPct val="107000"/>
              </a:lnSpc>
              <a:spcAft>
                <a:spcPts val="800"/>
              </a:spcAft>
            </a:pP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1990-luku</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Kommunistihallinnon romahdettua Itä- ja Keski-Euroopan maat alkoivat lähentyä muuta Eurooppaa.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Yhä useammat alkoivat kantaa huolta ympäristönsuojelusta ja peräänkuuluttaa eurooppalaista yhteistyötä turvallisuus- ja puolustusasioissa.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fi-FI" noProof="0" dirty="0"/>
          </a:p>
        </p:txBody>
      </p:sp>
      <p:sp>
        <p:nvSpPr>
          <p:cNvPr id="4" name="Slide Number Placeholder 3"/>
          <p:cNvSpPr>
            <a:spLocks noGrp="1"/>
          </p:cNvSpPr>
          <p:nvPr>
            <p:ph type="sldNum" sz="quarter" idx="5"/>
          </p:nvPr>
        </p:nvSpPr>
        <p:spPr/>
        <p:txBody>
          <a:bodyPr/>
          <a:lstStyle/>
          <a:p>
            <a:fld id="{99A42D71-CC78-4B06-AD71-D748A717705B}" type="slidenum">
              <a:rPr lang="en-IE" smtClean="0"/>
              <a:t>22</a:t>
            </a:fld>
            <a:endParaRPr lang="en-IE"/>
          </a:p>
        </p:txBody>
      </p:sp>
    </p:spTree>
    <p:extLst>
      <p:ext uri="{BB962C8B-B14F-4D97-AF65-F5344CB8AC3E}">
        <p14:creationId xmlns:p14="http://schemas.microsoft.com/office/powerpoint/2010/main" val="22053943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99A42D71-CC78-4B06-AD71-D748A717705B}" type="slidenum">
              <a:rPr lang="en-IE" smtClean="0"/>
              <a:t>23</a:t>
            </a:fld>
            <a:endParaRPr lang="en-IE"/>
          </a:p>
        </p:txBody>
      </p:sp>
    </p:spTree>
    <p:extLst>
      <p:ext uri="{BB962C8B-B14F-4D97-AF65-F5344CB8AC3E}">
        <p14:creationId xmlns:p14="http://schemas.microsoft.com/office/powerpoint/2010/main" val="3889961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EU:ssa asuu noin 447 miljoonaa ihmistä, ja se on kulttuuriltaan maailman monimuotoisimpia alueita. Sen asukkaat edustavat monia eri kielellisiä, etnisiä, uskonnollisia ja sosioekonomisia ryhmiä. Nämä kysymykset ja vastaukset antavat joitakin esimerkkejä siitä, miltä tämä moninaisuus näyttää tilastojen valossa.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Vastaukset:</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1) Ranskassa: 11 991 684 (vuonna 2021).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2) Luxemburgissa: 47 % (vuonna 2022). </a:t>
            </a:r>
            <a:r>
              <a:rPr lang="fi-FI" sz="1800" noProof="0" dirty="0">
                <a:effectLst/>
                <a:latin typeface="Calibri" panose="020F0502020204030204" pitchFamily="34" charset="0"/>
                <a:ea typeface="Calibri" panose="020F0502020204030204" pitchFamily="34" charset="0"/>
                <a:cs typeface="Times New Roman" panose="02020603050405020304" pitchFamily="18" charset="0"/>
              </a:rPr>
              <a:t>(Ks. </a:t>
            </a:r>
            <a:r>
              <a:rPr lang="fi-FI" sz="18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https://ec.europa.eu/eurostat/web/interactive-publications/demography-2023#expandable-example-content</a:t>
            </a:r>
            <a:r>
              <a:rPr lang="fi-FI" sz="1800" noProof="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fi-FI" sz="1800" noProof="0" dirty="0">
                <a:effectLst/>
                <a:latin typeface="Calibri" panose="020F0502020204030204" pitchFamily="34" charset="0"/>
                <a:ea typeface="Calibri" panose="020F0502020204030204" pitchFamily="34" charset="0"/>
                <a:cs typeface="Times New Roman" panose="02020603050405020304" pitchFamily="18" charset="0"/>
              </a:rPr>
              <a:t>3) Luottamus on vahvin Maltalla (71 % väestöstä) ja heikoin Ranskassa (34 % väestöstä). Lähde: </a:t>
            </a:r>
            <a:r>
              <a:rPr lang="fi-FI" sz="18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Eurobarometri 2022</a:t>
            </a:r>
            <a:r>
              <a:rPr lang="fi-FI" sz="1800" noProof="0" dirty="0">
                <a:effectLst/>
                <a:latin typeface="Calibri" panose="020F0502020204030204" pitchFamily="34" charset="0"/>
                <a:ea typeface="Calibri" panose="020F0502020204030204" pitchFamily="34" charset="0"/>
                <a:cs typeface="Times New Roman" panose="02020603050405020304" pitchFamily="18" charset="0"/>
              </a:rPr>
              <a:t> (ks. julkaisu Standard Eurobarometer 97 - Summer 2022 - First results).</a:t>
            </a:r>
          </a:p>
          <a:p>
            <a:pPr>
              <a:lnSpc>
                <a:spcPct val="107000"/>
              </a:lnSpc>
              <a:spcAft>
                <a:spcPts val="800"/>
              </a:spcAft>
            </a:pPr>
            <a:r>
              <a:rPr lang="fi-FI" sz="1800" noProof="0" dirty="0">
                <a:effectLst/>
                <a:latin typeface="Calibri" panose="020F0502020204030204" pitchFamily="34" charset="0"/>
                <a:ea typeface="Calibri" panose="020F0502020204030204" pitchFamily="34" charset="0"/>
                <a:cs typeface="Calibri" panose="020F0502020204030204" pitchFamily="34"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Muiden maiden tulokset (EU:hun luottavien vastaajien prosenttiosuus):</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i="1" noProof="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Kreikka – 37 %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Kroatia – 42 %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Kypros – 42 %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Tšekki – 43 %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Itävalta – 44 %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Slovakia – 44 %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Slovenia – 44 %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Italia – 46 %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Viro – 48 %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Saksa – 49 %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Bulgaria – 49 %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Espanja – 50 %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Alankomaat – 52 %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Romania – 54 %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Belgia – 55 %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Unkari – 56 %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Latvia – 56 %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Irlanti – 58 %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Luxemburg – 60 %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Suomi – 60 %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Ruotsi – 61 %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Puola – 64 %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Tanska – 65 %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Portugali – 68 %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Liettua – 69 %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4) 25,2 % (vuonna 2021). 38,9 % väestöstä asui kaupungeissa ja 35,9 % muissa taajamissa </a:t>
            </a:r>
            <a:r>
              <a:rPr lang="fi-FI" sz="1800" noProof="0" dirty="0">
                <a:effectLst/>
                <a:latin typeface="Calibri" panose="020F0502020204030204" pitchFamily="34" charset="0"/>
                <a:ea typeface="Calibri" panose="020F0502020204030204" pitchFamily="34" charset="0"/>
                <a:cs typeface="Times New Roman" panose="02020603050405020304" pitchFamily="18" charset="0"/>
              </a:rPr>
              <a:t>[</a:t>
            </a:r>
            <a:r>
              <a:rPr lang="fi-FI" sz="18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lähde: Eurostat</a:t>
            </a:r>
            <a:r>
              <a:rPr lang="fi-FI" sz="1800" noProof="0" dirty="0">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5</a:t>
            </a:r>
            <a:r>
              <a:rPr lang="fi-FI" sz="1800" noProof="0" dirty="0">
                <a:effectLst/>
                <a:latin typeface="Calibri" panose="020F0502020204030204" pitchFamily="34" charset="0"/>
                <a:ea typeface="Calibri" panose="020F0502020204030204" pitchFamily="34" charset="0"/>
                <a:cs typeface="Times New Roman" panose="02020603050405020304" pitchFamily="18" charset="0"/>
              </a:rPr>
              <a:t>) 64,6</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 vuonna 2016. </a:t>
            </a:r>
            <a:r>
              <a:rPr lang="fi-FI" sz="1800" noProof="0" dirty="0">
                <a:effectLst/>
                <a:latin typeface="Calibri" panose="020F0502020204030204" pitchFamily="34" charset="0"/>
                <a:ea typeface="Calibri" panose="020F0502020204030204" pitchFamily="34" charset="0"/>
                <a:cs typeface="Times New Roman" panose="02020603050405020304" pitchFamily="18" charset="0"/>
              </a:rPr>
              <a:t>[</a:t>
            </a:r>
            <a:r>
              <a:rPr lang="fi-FI" sz="18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lähde: Eurostat (tilasto </a:t>
            </a:r>
            <a:r>
              <a:rPr lang="fi-FI" sz="1800" b="1"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päivitetään</a:t>
            </a:r>
            <a:r>
              <a:rPr lang="fi-FI" sz="18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 toukokuussa 2024)</a:t>
            </a:r>
            <a:r>
              <a:rPr lang="fi-FI" sz="1800" noProof="0" dirty="0">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Lisätietoja EU:n väestöstä: </a:t>
            </a:r>
            <a:r>
              <a:rPr lang="fi-FI"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https://ec.europa.eu/eurostat/cache/digpub/demography/index.html?lang=en</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3</a:t>
            </a:fld>
            <a:endParaRPr lang="en-IE"/>
          </a:p>
        </p:txBody>
      </p:sp>
    </p:spTree>
    <p:extLst>
      <p:ext uri="{BB962C8B-B14F-4D97-AF65-F5344CB8AC3E}">
        <p14:creationId xmlns:p14="http://schemas.microsoft.com/office/powerpoint/2010/main" val="31962240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EU-maiden kielet ovat olennainen osa sen kulttuuriperintöä. Tästä syystä EU pitää tärkeänä, että sen ohjelmissa ja toimielinten työssä tuetaan monikielisyyttä.</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Monikielisyyden vaaliminen on ollut EU:n keskeinen periaate alusta lähtien. EU:lla on </a:t>
            </a: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24 virallista kieltä</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EU:n toimielinten kielipolitiikasta säädetään </a:t>
            </a:r>
            <a:r>
              <a:rPr lang="fi-FI"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asetuksessa N:o 1</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jonka mukaan toimielimillä on 24 virallista kieltä ja työkieltä.</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Eurooppa-neuvoston</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ja </a:t>
            </a:r>
            <a:r>
              <a:rPr lang="fi-FI"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Euroopan unionin neuvoston</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kokoukset tulkataan kaikille virallisille kielille. </a:t>
            </a:r>
            <a:r>
              <a:rPr lang="fi-FI"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Euroopan parlamentin monikielisyyspolitiikan</a:t>
            </a:r>
            <a:r>
              <a:rPr lang="fi-FI" sz="1800" noProof="0" dirty="0">
                <a:effectLst/>
                <a:latin typeface="Calibri" panose="020F0502020204030204" pitchFamily="34" charset="0"/>
                <a:ea typeface="Calibri" panose="020F0502020204030204" pitchFamily="34" charset="0"/>
                <a:cs typeface="Times New Roman" panose="02020603050405020304" pitchFamily="18" charset="0"/>
              </a:rPr>
              <a:t> </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mukaisesti parlamentin jäsenillä on istunnoissa puhuessaan oikeus käyttää mitä tahansa EU:n virallista kieltä.</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Kansalaisilla on </a:t>
            </a: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oikeus saada tietoa EU:n toimista</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sekä ottaa yhteyttä EU-elimiin ja saada niiltä vastauksia kaikilla virallisilla kielillä.</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Lisäksi</a:t>
            </a:r>
            <a:r>
              <a:rPr lang="fi-FI" sz="1800" noProof="0" dirty="0">
                <a:effectLst/>
                <a:latin typeface="Calibri" panose="020F0502020204030204" pitchFamily="34" charset="0"/>
                <a:ea typeface="Calibri" panose="020F0502020204030204" pitchFamily="34" charset="0"/>
                <a:cs typeface="Times New Roman" panose="02020603050405020304" pitchFamily="18" charset="0"/>
              </a:rPr>
              <a:t> </a:t>
            </a:r>
            <a:r>
              <a:rPr lang="fi-FI"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EU:n säädökset</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ja niiden </a:t>
            </a:r>
            <a:r>
              <a:rPr lang="fi-FI"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tiivistelmät</a:t>
            </a:r>
            <a:r>
              <a:rPr lang="fi-FI" sz="1800" noProof="0" dirty="0">
                <a:effectLst/>
                <a:latin typeface="Calibri" panose="020F0502020204030204" pitchFamily="34" charset="0"/>
                <a:ea typeface="Calibri" panose="020F0502020204030204" pitchFamily="34" charset="0"/>
                <a:cs typeface="Times New Roman" panose="02020603050405020304" pitchFamily="18" charset="0"/>
              </a:rPr>
              <a:t> </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ovat saatavilla kaikilla EU:n virallisilla kielillä.</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EU:n viralliset kielet:</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bulgaria, englanti, espanja, hollanti, iiri, italia, kreikka, kroaatti, latvia, liettua, malta, portugali, puola, ranska, romania, ruotsi, saksa, slovakki, sloveeni, suomi, tanska, tšekki, unkari ja viro.</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EU:ssa ovat virallisesti käytössä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latinalainen, kyrillinen ja kreikkalainen kirjaimisto.</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4</a:t>
            </a:fld>
            <a:endParaRPr lang="en-IE"/>
          </a:p>
        </p:txBody>
      </p:sp>
    </p:spTree>
    <p:extLst>
      <p:ext uri="{BB962C8B-B14F-4D97-AF65-F5344CB8AC3E}">
        <p14:creationId xmlns:p14="http://schemas.microsoft.com/office/powerpoint/2010/main" val="2737937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EU:n historiaan ovat vaikuttaneet monet visionääriset johtajat, joiden ansiosta unioni on kehittynyt nykyiseen muotoonsa.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Heihin kuuluu muun muassa poliitikkoja, vastarintataistelijoita ja lainoppineita, joilla on ollut yhteinen päämäärä: rauhanomainen, yhtenäinen ja vauras Eurooppa.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Tässä mainitaan vain joitakin keskeisiä EU:n kehittäjiä. Lisää henkilökuvia: </a:t>
            </a:r>
            <a:r>
              <a:rPr lang="fi-FI"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https://europa.eu/european-union/about-eu/history/eu-pioneers_fi</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Simone </a:t>
            </a:r>
            <a:r>
              <a:rPr lang="fi-FI" sz="1800" b="1" noProof="0" dirty="0" err="1">
                <a:effectLst/>
                <a:latin typeface="Calibri Light" panose="020F0302020204030204" pitchFamily="34" charset="0"/>
                <a:ea typeface="Calibri" panose="020F0502020204030204" pitchFamily="34" charset="0"/>
                <a:cs typeface="Times New Roman" panose="02020603050405020304" pitchFamily="18" charset="0"/>
              </a:rPr>
              <a:t>Veil</a:t>
            </a: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b="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Simone Veil selviytyi hengissä natsien keskitysleireiltä. Lapsuuden traumaattiset sota-ajan kokemukset vaikuttivat siihen, että Veil sitoutui ajamaan Euroopan yhtenäisyyttä koko elämänsä ajan.</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b="1" i="1" noProof="0" dirty="0">
                <a:effectLst/>
                <a:latin typeface="Calibri Light" panose="020F0302020204030204" pitchFamily="34" charset="0"/>
                <a:ea typeface="Calibri" panose="020F0502020204030204" pitchFamily="34" charset="0"/>
                <a:cs typeface="Times New Roman" panose="02020603050405020304" pitchFamily="18" charset="0"/>
              </a:rPr>
              <a:t>Elämä ja teot</a:t>
            </a:r>
            <a:endParaRPr lang="fi-FI" sz="1800" i="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Veilin poliittinen ura alkoi hänen valmistuttuaan juristiksi. Vuonna 1974 hänestä tuli Ranskan hallituksen terveysministeri Valéry Giscard d’Estaingin presidenttikaudella.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Pian nimityksensä jälkeen Veil ryhtyi taisteluun saadakseen abortin laillistetuksi Ranskassa. Hän onnistui siinä vasta saatuaan kansalliskokouksen opposition tuen, ja aborttilaki tuli voimaan 1975. Sitä pidettiin merkittävänä saavutuksena ja laki tunnettiin yleisesti Veil-lakina (”la loi Veil”).</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b="1" i="1" noProof="0" dirty="0">
                <a:effectLst/>
                <a:latin typeface="Calibri Light" panose="020F0302020204030204" pitchFamily="34" charset="0"/>
                <a:ea typeface="Calibri" panose="020F0502020204030204" pitchFamily="34" charset="0"/>
                <a:cs typeface="Times New Roman" panose="02020603050405020304" pitchFamily="18" charset="0"/>
              </a:rPr>
              <a:t>Eurooppalainen visio</a:t>
            </a:r>
            <a:endParaRPr lang="fi-FI" sz="1800" i="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Kun presidentti Giscard d’Estaing pyysi Veiliä puolueensa kärkiehdokkaaksi </a:t>
            </a:r>
            <a:r>
              <a:rPr lang="fi-FI"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Euroopan parlamentin</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ensimmäisissä suorissa vaaleissa vuonna 1979, Veil tarttui tilaisuuteen.</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Hänet valittiin Euroopan parlamenttiin, joka nosti hänet parlamentin puhemieheksi. Näin Veilistä tuli ensimmäisen suorilla vaaleilla valitun Euroopan parlamentin puhemies ja ensimmäinen nainen EU-toimielimen johdossa. Kaksi vuotta myöhemmin hänelle myönnettiin </a:t>
            </a:r>
            <a:r>
              <a:rPr lang="fi-FI"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Kaarle Suuri -palkinto</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tunnustuksena ansioista Euroopan yhtenäisyyden edistämisessä.</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Jean </a:t>
            </a:r>
            <a:r>
              <a:rPr lang="fi-FI" sz="1800" b="1" noProof="0" dirty="0" err="1">
                <a:effectLst/>
                <a:latin typeface="Calibri Light" panose="020F0302020204030204" pitchFamily="34" charset="0"/>
                <a:ea typeface="Calibri" panose="020F0502020204030204" pitchFamily="34" charset="0"/>
                <a:cs typeface="Times New Roman" panose="02020603050405020304" pitchFamily="18" charset="0"/>
              </a:rPr>
              <a:t>Monnet</a:t>
            </a: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en-150" sz="1800" b="1" noProof="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Ranskalainen talousasiantuntija ja poliitikko Jean Monnet omistautui Euroopan yhdentymiselle. Schumanin suunnitelma, Ranskan ja Saksan hiili- ja terästuotannon asettaminen yhteiseen valvontaan, on saanut innoituksensa Monnet’n ajatuksista.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b="1" i="1" noProof="0" dirty="0">
                <a:effectLst/>
                <a:latin typeface="Calibri Light" panose="020F0302020204030204" pitchFamily="34" charset="0"/>
                <a:ea typeface="Calibri" panose="020F0502020204030204" pitchFamily="34" charset="0"/>
                <a:cs typeface="Times New Roman" panose="02020603050405020304" pitchFamily="18" charset="0"/>
              </a:rPr>
              <a:t>Elämä ja teot</a:t>
            </a:r>
            <a:endParaRPr lang="fi-FI" sz="1800" i="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Ensimmäisen maailmansodan syttyessä vuonna 1914 Monnet otti yhteyttä Ranskan hallitukseen ja ehdotti sotatarvikekuljetusten tiiviimpää yhteensovittamista Ranskan liittolaisten kanssa. Myöhemmin Monnet nimitettiin vasta perustetun Kansainliiton varapääsihteeriksi vuonna 1919. Vuonna 1943 Monnet’sta tuli Ranskan kansallisen vapautuskomitean jäsen. Kyse oli Ranskan hallituksesta, joka toimi maanpaossa Algerissa. Tuolloin Monnet ilmaisi ensimmäistä kertaa selkeästi näkemyksensä eurooppalaisten maiden muodostamasta unionista, joka varmistaisi rauhan säilymisen.</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b="1" i="1" noProof="0" dirty="0">
                <a:effectLst/>
                <a:latin typeface="Calibri Light" panose="020F0302020204030204" pitchFamily="34" charset="0"/>
                <a:ea typeface="Calibri" panose="020F0502020204030204" pitchFamily="34" charset="0"/>
                <a:cs typeface="Times New Roman" panose="02020603050405020304" pitchFamily="18" charset="0"/>
              </a:rPr>
              <a:t>Eurooppalainen visio</a:t>
            </a:r>
            <a:endParaRPr lang="fi-FI" sz="1800" i="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Kansainväliset jännitteet kasvoivat sodan jälkeen, ja Monnet’n mielestä oli tullut aika pyrkiä kohti Euroopan yhdistymistä. Hän alkoi kollegoineen työstää ajatusta Euroopan yhteisöstä. Ranskan ulkoministeri Robert Schuman antoi Ranskan hallituksen nimissä Schumanin julistuksen 9. toukokuuta 1950.</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Julistuksen oli pannut alulle ja laatinut Jean Monnet, ja siinä ehdotettiin Saksan ja Ranskan kaiken hiili- ja terästuotannon asettamista yhteisen korkean viranomaisen valvontaan. Tausta-ajatuksena oli, että jos kaksi Euroopan vaikutusvaltaisinta valtiota hoitaisivat yhdessä kyseisten tuotteiden tuotannon, sotia ei enää syttyisi.</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Ursula </a:t>
            </a:r>
            <a:r>
              <a:rPr lang="fi-FI" sz="1800" b="1" noProof="0" dirty="0" err="1">
                <a:effectLst/>
                <a:latin typeface="Calibri Light" panose="020F0302020204030204" pitchFamily="34" charset="0"/>
                <a:ea typeface="Calibri" panose="020F0502020204030204" pitchFamily="34" charset="0"/>
                <a:cs typeface="Times New Roman" panose="02020603050405020304" pitchFamily="18" charset="0"/>
              </a:rPr>
              <a:t>Hirschmann</a:t>
            </a: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b="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Ursula Hirschmann syntyi syyskuussa 1913 keskiluokkaiseen juutalaisperheeseen Berliinissä. Vuonna 1932 hän liittyi sosiaalidemokraattisen puolueen nuorisojärjestöön vastustaakseen natsien vallan lisääntymistä. Hirschmann tapasi nuoren italialaisen filosofin ja sosialistin Eugenio Colornin ja avioitui tämän kanssa. Hirschmann alkoi toimia aktiivisesti Italian salaisessa fasisminvastaisessa vastarintaliikkeessä.</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b="1" i="1" noProof="0" dirty="0">
                <a:effectLst/>
                <a:latin typeface="Calibri Light" panose="020F0302020204030204" pitchFamily="34" charset="0"/>
                <a:ea typeface="Calibri" panose="020F0502020204030204" pitchFamily="34" charset="0"/>
                <a:cs typeface="Times New Roman" panose="02020603050405020304" pitchFamily="18" charset="0"/>
              </a:rPr>
              <a:t>Elämä ja teot</a:t>
            </a:r>
            <a:endParaRPr lang="fi-FI" sz="1800" i="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Kun Colorni pidätettiin ja hän joutui vangiksi Ventotenen saarelle, Hirschmann seurasi puolisoaan.</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Ventotenessä he tapasivat Ernesto Rossin ja Altiero Spinellin, jotka yhdessä kirjoittivat vuonna 1941 Ventotenen manifestin ”vapaan ja yhtenäisen Euroopan puolesta”. Ventotenen manifestin julkaisemista pidetään eurooppalaisen federalismin alkuna. Manifesti sai paljon lukijoita italialaisten vastarintataistelijoiden keskuudessa.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b="1" i="1" noProof="0" dirty="0">
                <a:effectLst/>
                <a:latin typeface="Calibri Light" panose="020F0302020204030204" pitchFamily="34" charset="0"/>
                <a:ea typeface="Calibri" panose="020F0502020204030204" pitchFamily="34" charset="0"/>
                <a:cs typeface="Times New Roman" panose="02020603050405020304" pitchFamily="18" charset="0"/>
              </a:rPr>
              <a:t>Eurooppalainen visio</a:t>
            </a:r>
            <a:endParaRPr lang="fi-FI" sz="1800" i="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Manifestissa haluttiin tehdä pesäero menneisyyteen ja luoda Eurooppaan uusi poliittinen järjestelmä ja toteuttaa suuri yhteiskunnallinen uudistus. Hirschmann salakuljetti manifestin Italian mantereelle ja auttoi sen levittämisessä.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Lähdettyään Ventotenestä Hirschmann saapui Milanoon ja perusti yhdessä muiden aktivistien kanssa eurooppalaisen federalistisen liikkeen (Movimiento Federalista Europeo) vuonna 1943. Fasistien murhattua Colornin Hirschmann pakeni Sveitsiin. Hän oli mukana järjestämässä federalistien ensimmäistä kongressia Pariisissa vuonna 1945.</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Hirschmannin poliittinen toiminta ei päättynyt toiseen maailmansotaan. Vuonna 1975 hän perusti Brysseliin Femmes pour l’Europe -järjestön (Naiset Euroopan puolesta).</a:t>
            </a: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Robert </a:t>
            </a:r>
            <a:r>
              <a:rPr lang="fi-FI" sz="1800" b="1" noProof="0" dirty="0" err="1">
                <a:effectLst/>
                <a:latin typeface="Calibri Light" panose="020F0302020204030204" pitchFamily="34" charset="0"/>
                <a:ea typeface="Calibri" panose="020F0502020204030204" pitchFamily="34" charset="0"/>
                <a:cs typeface="Times New Roman" panose="02020603050405020304" pitchFamily="18" charset="0"/>
              </a:rPr>
              <a:t>Schuman</a:t>
            </a: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b="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Robert Schuman osallistui toisessa maailmansodassa aktiivisesti Ranskan vastarintaliikkeen toimintaan ja joutui natsien vangiksi. Ennen sotaa Schuman oli mukana politiikassa Ranskan parlamentin jäsenenä. Sodan jälkeen Schuman toimi monissa korkean tason tehtävissä Ranskassa ja laati kuuluisan </a:t>
            </a:r>
            <a:r>
              <a:rPr lang="fi-FI"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Schumanin julistuksen</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Euroopan yhdistämiseksi ja tulevien sotien estämiseksi.</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b="1" i="1" noProof="0" dirty="0">
                <a:effectLst/>
                <a:latin typeface="Calibri Light" panose="020F0302020204030204" pitchFamily="34" charset="0"/>
                <a:ea typeface="Calibri" panose="020F0502020204030204" pitchFamily="34" charset="0"/>
                <a:cs typeface="Times New Roman" panose="02020603050405020304" pitchFamily="18" charset="0"/>
              </a:rPr>
              <a:t>Elämä ja teot</a:t>
            </a:r>
            <a:endParaRPr lang="fi-FI" sz="1800" i="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Schuman syntyi Luxemburgissa Saksan kansalaisena, mutta hänestä tuli ranskalainen vuonna 1919, kun Elsass-Lothringenin alue, jossa Schuman asui, palautettiin Ranskalle. Toisen maailmansodan aikana Ranskan maanpaossa oleva johtaja Charles de Gaulle kutsui Schumanin Lontooseen toimimaan pakolaishallituksessa.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Sodan jälkeen Schuman palasi kansalliseen politiikkaan ja toimi monissa korkea-arvoisissa tehtävissä sekä pääneuvottelijana tärkeissä sopimuksissa ja aloitteissa. Niistä mainittakoon Euroopan neuvosto, Marshall-ohjelma ja Nato, joilla kaikilla pyrittiin lisäämään länsiliiton maiden välistä yhteistyötä sekä yhdistämään Eurooppa.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b="1" i="1" noProof="0" dirty="0">
                <a:effectLst/>
                <a:latin typeface="Calibri Light" panose="020F0302020204030204" pitchFamily="34" charset="0"/>
                <a:ea typeface="Calibri" panose="020F0502020204030204" pitchFamily="34" charset="0"/>
                <a:cs typeface="Times New Roman" panose="02020603050405020304" pitchFamily="18" charset="0"/>
              </a:rPr>
              <a:t>Eurooppalainen visio</a:t>
            </a:r>
            <a:endParaRPr lang="fi-FI" sz="1800" i="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Schuman laati yhdessä Jean Monnet’n kanssa maailmankuulun Schumanin suunnitelman. Suunnitelma julkaistiin 9. toukokuuta 1950. Tätä päivää pidetään nykyään Euroopan unionin syntyhetkenä, ja sitä juhlistetaan vuosittain </a:t>
            </a:r>
            <a:r>
              <a:rPr lang="fi-FI"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Eurooppa-päivänä</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Suunnitelmaan liittyneessä puheessaan Schuman esitti aseteollisuuden tärkeimpien raaka-aineiden, hiilen ja teräksen, tuotannon asettamista yhteiseen valvontaan. Perusajatuksena oli, että jos hiilen ja teräksen tuotanto ei olisi minkään yksittäisen valtion määräysvallassa, mikään valtio ei voisi myöskään aloittaa sotaa.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5</a:t>
            </a:fld>
            <a:endParaRPr lang="en-IE"/>
          </a:p>
        </p:txBody>
      </p:sp>
    </p:spTree>
    <p:extLst>
      <p:ext uri="{BB962C8B-B14F-4D97-AF65-F5344CB8AC3E}">
        <p14:creationId xmlns:p14="http://schemas.microsoft.com/office/powerpoint/2010/main" val="3759689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Melodia on peräisin Ludwig van Beethovenin yhdeksännestä sinfoniasta, jonka hän sävelsi Itävallassa vuonna 1823. Hymniä käytetään paitsi EU:n myös koko Euroopan symbolina. Friedrich </a:t>
            </a:r>
            <a:r>
              <a:rPr lang="fi-FI" sz="1800" noProof="0" dirty="0" err="1">
                <a:effectLst/>
                <a:latin typeface="Calibri Light" panose="020F0302020204030204" pitchFamily="34" charset="0"/>
                <a:ea typeface="Calibri" panose="020F0502020204030204" pitchFamily="34" charset="0"/>
                <a:cs typeface="Times New Roman" panose="02020603050405020304" pitchFamily="18" charset="0"/>
              </a:rPr>
              <a:t>Schillerin</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runo kuvastaa idealistista näkemystä ihmiskunnan veljeydestä. Tämä hymni otettiin EU:n tunnukseksi maaliskuussa 1985.</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EU:n lipussa on sinisellä pohjalla kahdentoista kullanvärisen tähden muodostama ympyrä. Tähdet symboloivat Euroopan kansojen välistä yhtenäisyyttä, solidaarisuutta ja sopusointua. Lipun tähtien määrä ei liity jäsenmaiden määrään. Ympyrä kuvastaa yhtenäisyyttä. Lipun on laatinut ja hyväksynyt Euroopan neuvosto vuonna 1955, ja siitä tuli EU:n virallinen lippu vuonna 1985.</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Eurooppa-päivä (9. toukokuuta) on Euroopan rauhan ja yhtenäisyyden päivä. Robert Schuman luki 9.5.1950 historiallisen julistuksensa, jossa esitettiin Eurooppaan uudenlaista poliittista yhteistyötä.</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EU:n tunnuslause – ”moninaisuudessaan yhtenäinen” – viittaa siihen, että eurooppalaiset, jotka edustavat monia erilaisia kulttuureja, perinteitä ja kieliä, tekevät yhdessä työtä maanosansa rauhan ja vaurauden eteen.</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Euro on virallinen rahayksikkö 20 EU-maassa (joita on yhteensä 27). Se on konkreettinen todiste Euroopan maiden yhteistyöstä. Euroseteleiden ja -kolikoiden käyttöönotto vuonna 2002 oli kaikkien aikojen suurimpia logistisia operaatioita Euroopassa.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6</a:t>
            </a:fld>
            <a:endParaRPr lang="en-IE"/>
          </a:p>
        </p:txBody>
      </p:sp>
    </p:spTree>
    <p:extLst>
      <p:ext uri="{BB962C8B-B14F-4D97-AF65-F5344CB8AC3E}">
        <p14:creationId xmlns:p14="http://schemas.microsoft.com/office/powerpoint/2010/main" val="613070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Vaikka EU on kulttuuriltaan moninainen, sen jäsenmailla ja kansoilla on yhteiset arvot, jotka yhdistävät niitä.</a:t>
            </a:r>
          </a:p>
          <a:p>
            <a:pPr>
              <a:lnSpc>
                <a:spcPct val="107000"/>
              </a:lnSpc>
              <a:spcAft>
                <a:spcPts val="800"/>
              </a:spcAft>
            </a:pP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 perustuu seuraaville arvoille, jotka ovat </a:t>
            </a: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olennainen osa eurooppalaista elämäntapaa</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ihmisarvo</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vapaus</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demokratia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tasa-arvo</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oikeusvaltio</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ihmisoikeudet</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Nämä arvot on vahvistettu Lissabonin sopimuksessa ja EU:n perusoikeuskirjassa.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Ihmisarvo: Ihmisarvo on loukkaamaton, ja sitä on kunnioitettava ja suojeltava kaikissa tilanteissa. Se on kaikkien perusoikeuksien perusta.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Vapaus: Yksilönvapaudet, kuten yksityiselämän kunnioittaminen, sananvapaus, ajatuksen, uskonnon ja tiedonvälityksen vapaus sekä kokoontumisvapaus, on suojattu EU:n perusoikeuskirjalla. Käytännön esimerkkinä tästä on kansalaisten oikeus liikkua ja oleskella vapaasti EU:n alueella.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Demokratia: EU:n toiminta perustuu edustukselliseen demokratiaan. EU:n kansalaisilla on tietyt poliittiset oikeudet. Esimerkiksi kaikilla aikuisilla EU:n kansalaisilla on oikeus asettua ehdokkaaksi ja äänestää Euroopan parlamentin vaaleissa. Heillä on tämä oikeus joko asuinmaansa tai kotimaansa vaaleissa.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Tasa-arvo: Kaikilla kansalaisilla on yhdenvertaiset oikeudet lain edessä. Sukupuolten tasa-arvon periaate on EU:n kaikkien toimien perustana kaikilla aloilla. Käytännön esimerkkejä tästä ovat sukupuolten palkkatasa-arvon periaate (Rooman sopimus, 1957) ja EU-kansalaisten kansalaisuuteen perustuvan syrjinnän kielto (Lissabonin sopimus, 2009).</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Oikeusvaltio: EU:n toiminta perustuu oikeusvaltioperiaatteeseen. Kaikkien EU:n toimien lähtökohtana ovat sopimukset, jotka sen jäsenmaat ovat hyväksyneet vapaaehtoisesti ja demokraattisesti. Lakia ja oikeutta ylläpitää riippumaton oikeuslaitos. EU-maat ovat antaneet lopullisen tuomiovallan Euroopan unionin tuomioistuimelle, jonka tuomioita kaikkien on noudatettava.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Ihmisoikeudet: Ihmisoikeuksia suojataan EU:n perusoikeuskirjalla. Perusoikeuksien mukaan ketään ei saa syrjiä sukupuolen, rodun tai etnisen alkuperän, uskonnon tai vakaumuksen, vammaisuuden, iän tai sukupuolisen suuntautumisen perusteella. Perusoikeuksiin kuuluu myös oikeus henkilötietojen suojaan ja oikeussuojaan.</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fi-FI" noProof="0" dirty="0"/>
          </a:p>
        </p:txBody>
      </p:sp>
      <p:sp>
        <p:nvSpPr>
          <p:cNvPr id="4" name="Slide Number Placeholder 3"/>
          <p:cNvSpPr>
            <a:spLocks noGrp="1"/>
          </p:cNvSpPr>
          <p:nvPr>
            <p:ph type="sldNum" sz="quarter" idx="5"/>
          </p:nvPr>
        </p:nvSpPr>
        <p:spPr/>
        <p:txBody>
          <a:bodyPr/>
          <a:lstStyle/>
          <a:p>
            <a:fld id="{99A42D71-CC78-4B06-AD71-D748A717705B}" type="slidenum">
              <a:rPr lang="en-IE" smtClean="0"/>
              <a:t>7</a:t>
            </a:fld>
            <a:endParaRPr lang="en-IE"/>
          </a:p>
        </p:txBody>
      </p:sp>
    </p:spTree>
    <p:extLst>
      <p:ext uri="{BB962C8B-B14F-4D97-AF65-F5344CB8AC3E}">
        <p14:creationId xmlns:p14="http://schemas.microsoft.com/office/powerpoint/2010/main" val="6941758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EU:n yhteiset arvot näkyvät sen kansalaisten oikeuksissa.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EU-maiden kansalaiset voivat matkustaa ja oleskella vapaasti unionin alueella. EU:n lainsäädäntö takaa heille tietyt oikeudet ja tietyn suojan.</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He voivat myös äänestää ja asettua ehdolle Euroopan parlamentin vaaleissa.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Andorra, Monaco, San Marino ja Vatikaani eivät kuulu Euroopan yhteisöihin, vaikkakin ne Andorraa lukuun ottamatta sijaitsevat Schengen-alueella. Kaikilla näillä mailla on kahdenväliset suhteet EU:hun ja muihin maihin.</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Sveitsi ei kuulu EU:hun eikä Euroopan talousalueeseen (ETA). Se on tehnyt EU:n kanssa noin 100 kahdenvälistä sopimusta, jotka sisältävät muun muassa monia sisämarkkinasäännöksiä ja mahdollistavat Sveitsin kuulumisen Schengen-alueeseen.</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EU:n 27 jäsenmaan lisäksi</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Norja, Islanti, Sveitsi ja Liechtenstein ovat mukana EU:n sisämarkkinoilla.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Tämä tarkoittaa sitä, että myös niissä sovelletaan henkilöiden, tavaroiden, palvelujen ja rahan vapaan liikkuvuuden periaatetta.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Myös EU-kansalaisilla on vastaavat oikeudet näissä neljässä maassa.</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b="1" noProof="0" dirty="0">
                <a:effectLst/>
                <a:latin typeface="Calibri Light" panose="020F0302020204030204" pitchFamily="34" charset="0"/>
                <a:ea typeface="Calibri" panose="020F0502020204030204" pitchFamily="34" charset="0"/>
                <a:cs typeface="Times New Roman" panose="02020603050405020304" pitchFamily="18" charset="0"/>
              </a:rPr>
              <a:t>Schengen-alueeseen</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kuuluu 23 EU-maata ja 4 EU:n ulkopuolista maata. Alueen sisäisillä rajoilla ei ole passintarkastuksia.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Tämä tarkoittaa sitä, että ihmiset voivat ylittää näiden maiden väliset rajat </a:t>
            </a:r>
            <a:r>
              <a:rPr lang="fi-FI" sz="1800" u="sng" noProof="0" dirty="0">
                <a:effectLst/>
                <a:latin typeface="Calibri Light" panose="020F0302020204030204" pitchFamily="34" charset="0"/>
                <a:ea typeface="Calibri" panose="020F0502020204030204" pitchFamily="34" charset="0"/>
                <a:cs typeface="Times New Roman" panose="02020603050405020304" pitchFamily="18" charset="0"/>
              </a:rPr>
              <a:t>passia näyttämättä</a:t>
            </a: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a:t>
            </a:r>
            <a:endParaRPr lang="fi-FI"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8</a:t>
            </a:fld>
            <a:endParaRPr lang="en-IE"/>
          </a:p>
        </p:txBody>
      </p:sp>
    </p:spTree>
    <p:extLst>
      <p:ext uri="{BB962C8B-B14F-4D97-AF65-F5344CB8AC3E}">
        <p14:creationId xmlns:p14="http://schemas.microsoft.com/office/powerpoint/2010/main" val="2855443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tabLst>
                <a:tab pos="2238375" algn="l"/>
              </a:tabLst>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Seuraavaksi tarkastellaan EU:n laajentumishistoriaa ja seurataan, minä vuosina eri maista tuli EU:n jäseniä.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2238375" algn="l"/>
              </a:tabLst>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2238375" algn="l"/>
              </a:tabLst>
            </a:pPr>
            <a:r>
              <a:rPr lang="fi-FI" sz="1800" noProof="0" dirty="0">
                <a:effectLst/>
                <a:latin typeface="Calibri Light" panose="020F0302020204030204" pitchFamily="34" charset="0"/>
                <a:ea typeface="Calibri" panose="020F0502020204030204" pitchFamily="34" charset="0"/>
                <a:cs typeface="Times New Roman" panose="02020603050405020304" pitchFamily="18" charset="0"/>
              </a:rPr>
              <a:t>Yhdentymiskehitys</a:t>
            </a:r>
            <a:r>
              <a:rPr lang="fi-FI" sz="1800" dirty="0">
                <a:effectLst/>
                <a:latin typeface="Calibri Light" panose="020F0302020204030204" pitchFamily="34" charset="0"/>
                <a:ea typeface="Calibri" panose="020F0502020204030204" pitchFamily="34" charset="0"/>
                <a:cs typeface="Times New Roman" panose="02020603050405020304" pitchFamily="18" charset="0"/>
              </a:rPr>
              <a:t> alkoi Rooman sopimuksesta, jonka allekirjoittivat seuraavat 6 maata: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Belgia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Saksa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Ranska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Italia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Luxemburg</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fi-FI" sz="1800" dirty="0">
                <a:effectLst/>
                <a:latin typeface="Calibri Light" panose="020F0302020204030204" pitchFamily="34" charset="0"/>
                <a:ea typeface="Calibri" panose="020F0502020204030204" pitchFamily="34" charset="0"/>
                <a:cs typeface="Times New Roman" panose="02020603050405020304" pitchFamily="18" charset="0"/>
              </a:rPr>
              <a:t>Alankomaat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9</a:t>
            </a:fld>
            <a:endParaRPr lang="en-IE"/>
          </a:p>
        </p:txBody>
      </p:sp>
    </p:spTree>
    <p:extLst>
      <p:ext uri="{BB962C8B-B14F-4D97-AF65-F5344CB8AC3E}">
        <p14:creationId xmlns:p14="http://schemas.microsoft.com/office/powerpoint/2010/main" val="84468943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u an unique organisation">
    <p:bg>
      <p:bgPr>
        <a:solidFill>
          <a:srgbClr val="17559E"/>
        </a:solidFill>
        <a:effectLst/>
      </p:bgPr>
    </p:bg>
    <p:spTree>
      <p:nvGrpSpPr>
        <p:cNvPr id="1" name=""/>
        <p:cNvGrpSpPr/>
        <p:nvPr/>
      </p:nvGrpSpPr>
      <p:grpSpPr>
        <a:xfrm>
          <a:off x="0" y="0"/>
          <a:ext cx="0" cy="0"/>
          <a:chOff x="0" y="0"/>
          <a:chExt cx="0" cy="0"/>
        </a:xfrm>
      </p:grpSpPr>
      <p:pic>
        <p:nvPicPr>
          <p:cNvPr id="9" name="outline-map" descr="A faint map outline of Europe. "/>
          <p:cNvPicPr>
            <a:picLocks noChangeAspect="1"/>
          </p:cNvPicPr>
          <p:nvPr userDrawn="1"/>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137962" y="-3313"/>
            <a:ext cx="24319091" cy="13679488"/>
          </a:xfrm>
          <a:prstGeom prst="rect">
            <a:avLst/>
          </a:prstGeom>
        </p:spPr>
      </p:pic>
      <p:sp>
        <p:nvSpPr>
          <p:cNvPr id="3" name="category: people"/>
          <p:cNvSpPr txBox="1"/>
          <p:nvPr userDrawn="1"/>
        </p:nvSpPr>
        <p:spPr>
          <a:xfrm>
            <a:off x="1303507" y="1900334"/>
            <a:ext cx="1844131" cy="707886"/>
          </a:xfrm>
          <a:prstGeom prst="rect">
            <a:avLst/>
          </a:prstGeom>
          <a:noFill/>
        </p:spPr>
        <p:txBody>
          <a:bodyPr wrap="square" rtlCol="0">
            <a:spAutoFit/>
          </a:bodyPr>
          <a:lstStyle/>
          <a:p>
            <a:r>
              <a:rPr lang="fi-FI" sz="4000" noProof="0" dirty="0">
                <a:solidFill>
                  <a:srgbClr val="F3CA57"/>
                </a:solidFill>
                <a:latin typeface="Bahnschrift Condensed" panose="020B0502040204020203" pitchFamily="34" charset="0"/>
              </a:rPr>
              <a:t>Asukkaat</a:t>
            </a:r>
            <a:r>
              <a:rPr lang="mt-MT" sz="4000" noProof="0" dirty="0">
                <a:solidFill>
                  <a:srgbClr val="F3CA57"/>
                </a:solidFill>
                <a:latin typeface="Bahnschrift Condensed" panose="020B0502040204020203" pitchFamily="34" charset="0"/>
              </a:rPr>
              <a:t> </a:t>
            </a:r>
          </a:p>
        </p:txBody>
      </p:sp>
    </p:spTree>
    <p:extLst>
      <p:ext uri="{BB962C8B-B14F-4D97-AF65-F5344CB8AC3E}">
        <p14:creationId xmlns:p14="http://schemas.microsoft.com/office/powerpoint/2010/main" val="1043009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afterEffect">
                                  <p:stCondLst>
                                    <p:cond delay="0"/>
                                  </p:stCondLst>
                                  <p:endCondLst>
                                    <p:cond evt="onNext" delay="0">
                                      <p:tgtEl>
                                        <p:sldTgt/>
                                      </p:tgtEl>
                                    </p:cond>
                                  </p:endCondLst>
                                  <p:childTnLst>
                                    <p:set>
                                      <p:cBhvr rctx="PPT">
                                        <p:cTn id="6" dur="indefinite"/>
                                        <p:tgtEl>
                                          <p:spTgt spid="9"/>
                                        </p:tgtEl>
                                        <p:attrNameLst>
                                          <p:attrName>style.opacity</p:attrName>
                                        </p:attrNameLst>
                                      </p:cBhvr>
                                      <p:to>
                                        <p:strVal val="0.25"/>
                                      </p:to>
                                    </p:set>
                                    <p:animEffect filter="image" prLst="opacity: 0.25">
                                      <p:cBhvr rctx="IE">
                                        <p:cTn id="7" dur="indefinite"/>
                                        <p:tgtEl>
                                          <p:spTgt spid="9"/>
                                        </p:tgtEl>
                                      </p:cBhvr>
                                    </p:animEffect>
                                  </p:childTnLst>
                                </p:cTn>
                              </p:par>
                            </p:childTnLst>
                          </p:cTn>
                        </p:par>
                        <p:par>
                          <p:cTn id="8" fill="hold">
                            <p:stCondLst>
                              <p:cond delay="0"/>
                            </p:stCondLst>
                            <p:childTnLst>
                              <p:par>
                                <p:cTn id="9" presetID="14" presetClass="entr" presetSubtype="5"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otential countries">
    <p:bg>
      <p:bgPr>
        <a:solidFill>
          <a:srgbClr val="5E91C8"/>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4" name="outlin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9407" y="-3313"/>
            <a:ext cx="24319092" cy="13679488"/>
          </a:xfrm>
          <a:prstGeom prst="rect">
            <a:avLst/>
          </a:prstGeom>
        </p:spPr>
      </p:pic>
      <p:sp>
        <p:nvSpPr>
          <p:cNvPr id="5" name="category: countries"/>
          <p:cNvSpPr txBox="1"/>
          <p:nvPr userDrawn="1"/>
        </p:nvSpPr>
        <p:spPr>
          <a:xfrm>
            <a:off x="1984443" y="1900334"/>
            <a:ext cx="1414928" cy="707886"/>
          </a:xfrm>
          <a:prstGeom prst="rect">
            <a:avLst/>
          </a:prstGeom>
          <a:noFill/>
        </p:spPr>
        <p:txBody>
          <a:bodyPr wrap="square" rtlCol="0">
            <a:spAutoFit/>
          </a:bodyPr>
          <a:lstStyle/>
          <a:p>
            <a:r>
              <a:rPr lang="fi-FI" sz="4000" noProof="0" dirty="0">
                <a:solidFill>
                  <a:srgbClr val="243C7C"/>
                </a:solidFill>
                <a:latin typeface="Bahnschrift Condensed" panose="020B0502040204020203" pitchFamily="34" charset="0"/>
              </a:rPr>
              <a:t>Maat</a:t>
            </a:r>
            <a:r>
              <a:rPr lang="mt-MT" sz="4000" noProof="0" dirty="0">
                <a:solidFill>
                  <a:srgbClr val="243C7C"/>
                </a:solidFill>
                <a:latin typeface="Bahnschrift Condensed" panose="020B0502040204020203" pitchFamily="34" charset="0"/>
              </a:rPr>
              <a:t>  </a:t>
            </a:r>
          </a:p>
        </p:txBody>
      </p:sp>
    </p:spTree>
    <p:extLst>
      <p:ext uri="{BB962C8B-B14F-4D97-AF65-F5344CB8AC3E}">
        <p14:creationId xmlns:p14="http://schemas.microsoft.com/office/powerpoint/2010/main" val="866358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4308" userDrawn="1">
          <p15:clr>
            <a:srgbClr val="FBAE40"/>
          </p15:clr>
        </p15:guide>
        <p15:guide id="2" pos="771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U history">
    <p:bg>
      <p:bgPr>
        <a:solidFill>
          <a:srgbClr val="E6483C"/>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4" name="woman"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709" y="0"/>
            <a:ext cx="24319090" cy="13679488"/>
          </a:xfrm>
          <a:prstGeom prst="rect">
            <a:avLst/>
          </a:prstGeom>
        </p:spPr>
      </p:pic>
      <p:pic>
        <p:nvPicPr>
          <p:cNvPr id="5" name="man" hidden="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591" y="-30246"/>
            <a:ext cx="24552841" cy="13810973"/>
          </a:xfrm>
          <a:prstGeom prst="rect">
            <a:avLst/>
          </a:prstGeom>
        </p:spPr>
      </p:pic>
      <p:sp>
        <p:nvSpPr>
          <p:cNvPr id="6"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7" name="eu fla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
        <p:nvSpPr>
          <p:cNvPr id="8" name="category: history"/>
          <p:cNvSpPr txBox="1"/>
          <p:nvPr userDrawn="1"/>
        </p:nvSpPr>
        <p:spPr>
          <a:xfrm>
            <a:off x="1563361" y="1888081"/>
            <a:ext cx="1699012" cy="707886"/>
          </a:xfrm>
          <a:prstGeom prst="rect">
            <a:avLst/>
          </a:prstGeom>
          <a:noFill/>
        </p:spPr>
        <p:txBody>
          <a:bodyPr wrap="square" rtlCol="0">
            <a:spAutoFit/>
          </a:bodyPr>
          <a:lstStyle/>
          <a:p>
            <a:r>
              <a:rPr lang="fi-FI" sz="4000" noProof="0" dirty="0">
                <a:solidFill>
                  <a:schemeClr val="bg1"/>
                </a:solidFill>
                <a:latin typeface="Bahnschrift Condensed" panose="020B0502040204020203" pitchFamily="34" charset="0"/>
              </a:rPr>
              <a:t>Historia</a:t>
            </a:r>
          </a:p>
        </p:txBody>
      </p:sp>
    </p:spTree>
    <p:extLst>
      <p:ext uri="{BB962C8B-B14F-4D97-AF65-F5344CB8AC3E}">
        <p14:creationId xmlns:p14="http://schemas.microsoft.com/office/powerpoint/2010/main" val="3608450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26" presetClass="emph" presetSubtype="0" fill="hold" nodeType="withEffect">
                                  <p:stCondLst>
                                    <p:cond delay="0"/>
                                  </p:stCondLst>
                                  <p:iterate type="lt">
                                    <p:tmPct val="0"/>
                                  </p:iterate>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par>
                          <p:cTn id="15" fill="hold">
                            <p:stCondLst>
                              <p:cond delay="1000"/>
                            </p:stCondLst>
                            <p:childTnLst>
                              <p:par>
                                <p:cTn id="16" presetID="14" presetClass="entr" presetSubtype="5"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randombar(vertic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8"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pyrights">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spTree>
    <p:extLst>
      <p:ext uri="{BB962C8B-B14F-4D97-AF65-F5344CB8AC3E}">
        <p14:creationId xmlns:p14="http://schemas.microsoft.com/office/powerpoint/2010/main" val="2567406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U people">
    <p:bg>
      <p:bgPr>
        <a:solidFill>
          <a:srgbClr val="18B6C1"/>
        </a:solidFill>
        <a:effectLst/>
      </p:bgPr>
    </p:bg>
    <p:spTree>
      <p:nvGrpSpPr>
        <p:cNvPr id="1" name=""/>
        <p:cNvGrpSpPr/>
        <p:nvPr/>
      </p:nvGrpSpPr>
      <p:grpSpPr>
        <a:xfrm>
          <a:off x="0" y="0"/>
          <a:ext cx="0" cy="0"/>
          <a:chOff x="0" y="0"/>
          <a:chExt cx="0" cy="0"/>
        </a:xfrm>
      </p:grpSpPr>
      <p:sp>
        <p:nvSpPr>
          <p:cNvPr id="8" name="Footer Placeholder 7"/>
          <p:cNvSpPr>
            <a:spLocks noGrp="1"/>
          </p:cNvSpPr>
          <p:nvPr>
            <p:ph type="ftr" sz="quarter" idx="10"/>
          </p:nvPr>
        </p:nvSpPr>
        <p:spPr/>
        <p:txBody>
          <a:bodyPr/>
          <a:lstStyle/>
          <a:p>
            <a:endParaRPr lang="en-IE"/>
          </a:p>
        </p:txBody>
      </p:sp>
      <p:pic>
        <p:nvPicPr>
          <p:cNvPr id="9" name="outlin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5262" y="-773"/>
            <a:ext cx="24319091" cy="13679488"/>
          </a:xfrm>
          <a:prstGeom prst="rect">
            <a:avLst/>
          </a:prstGeom>
        </p:spPr>
      </p:pic>
      <p:pic>
        <p:nvPicPr>
          <p:cNvPr id="10" name="blue-map"/>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320" y="-12175"/>
            <a:ext cx="24364295" cy="13704916"/>
          </a:xfrm>
          <a:prstGeom prst="rect">
            <a:avLst/>
          </a:prstGeom>
        </p:spPr>
      </p:pic>
      <p:sp>
        <p:nvSpPr>
          <p:cNvPr id="5" name="category: people"/>
          <p:cNvSpPr txBox="1"/>
          <p:nvPr userDrawn="1"/>
        </p:nvSpPr>
        <p:spPr>
          <a:xfrm>
            <a:off x="1245141" y="1900334"/>
            <a:ext cx="1926588" cy="707886"/>
          </a:xfrm>
          <a:prstGeom prst="rect">
            <a:avLst/>
          </a:prstGeom>
          <a:noFill/>
        </p:spPr>
        <p:txBody>
          <a:bodyPr wrap="square" rtlCol="0">
            <a:spAutoFit/>
          </a:bodyPr>
          <a:lstStyle/>
          <a:p>
            <a:r>
              <a:rPr lang="fi-FI" sz="4000" noProof="0" dirty="0">
                <a:solidFill>
                  <a:srgbClr val="243C7C"/>
                </a:solidFill>
                <a:latin typeface="Bahnschrift Condensed" panose="020B0502040204020203" pitchFamily="34" charset="0"/>
              </a:rPr>
              <a:t>Asukkaat </a:t>
            </a:r>
          </a:p>
        </p:txBody>
      </p:sp>
    </p:spTree>
    <p:extLst>
      <p:ext uri="{BB962C8B-B14F-4D97-AF65-F5344CB8AC3E}">
        <p14:creationId xmlns:p14="http://schemas.microsoft.com/office/powerpoint/2010/main" val="259885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vertic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U diversity">
    <p:bg>
      <p:bgPr>
        <a:solidFill>
          <a:srgbClr val="F49B3D"/>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5" nam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92958" y="-255753"/>
            <a:ext cx="24319088" cy="13679488"/>
          </a:xfrm>
          <a:prstGeom prst="rect">
            <a:avLst/>
          </a:prstGeom>
        </p:spPr>
      </p:pic>
      <p:sp>
        <p:nvSpPr>
          <p:cNvPr id="4" name="category: diversity"/>
          <p:cNvSpPr txBox="1"/>
          <p:nvPr userDrawn="1"/>
        </p:nvSpPr>
        <p:spPr>
          <a:xfrm>
            <a:off x="758757" y="1904410"/>
            <a:ext cx="3073941" cy="707886"/>
          </a:xfrm>
          <a:prstGeom prst="rect">
            <a:avLst/>
          </a:prstGeom>
          <a:noFill/>
        </p:spPr>
        <p:txBody>
          <a:bodyPr wrap="square" rtlCol="0">
            <a:spAutoFit/>
          </a:bodyPr>
          <a:lstStyle>
            <a:defPPr>
              <a:defRPr lang="en-US"/>
            </a:defPPr>
            <a:lvl1pPr>
              <a:defRPr sz="4000">
                <a:solidFill>
                  <a:srgbClr val="243C7C"/>
                </a:solidFill>
                <a:latin typeface="Bahnschrift Condensed" panose="020B0502040204020203"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lang="fi-FI" sz="4000" kern="1200" noProof="0" dirty="0">
                <a:solidFill>
                  <a:srgbClr val="243C7C"/>
                </a:solidFill>
                <a:effectLst/>
                <a:latin typeface="Bahnschrift Condensed" panose="020B0502040204020203" pitchFamily="34" charset="0"/>
                <a:ea typeface="+mn-ea"/>
                <a:cs typeface="+mn-cs"/>
              </a:rPr>
              <a:t>Monimuotoisuus</a:t>
            </a:r>
            <a:r>
              <a:rPr lang="mt-MT" sz="4000" kern="1200" noProof="0" dirty="0">
                <a:solidFill>
                  <a:srgbClr val="243C7C"/>
                </a:solidFill>
                <a:effectLst/>
                <a:latin typeface="Bahnschrift Condensed" panose="020B0502040204020203" pitchFamily="34" charset="0"/>
                <a:ea typeface="+mn-ea"/>
                <a:cs typeface="+mn-cs"/>
              </a:rPr>
              <a:t> </a:t>
            </a:r>
          </a:p>
        </p:txBody>
      </p:sp>
    </p:spTree>
    <p:extLst>
      <p:ext uri="{BB962C8B-B14F-4D97-AF65-F5344CB8AC3E}">
        <p14:creationId xmlns:p14="http://schemas.microsoft.com/office/powerpoint/2010/main" val="1014560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U languages">
    <p:bg>
      <p:bgPr>
        <a:solidFill>
          <a:srgbClr val="F3CA57"/>
        </a:solidFill>
        <a:effectLst/>
      </p:bgPr>
    </p:bg>
    <p:spTree>
      <p:nvGrpSpPr>
        <p:cNvPr id="1" name=""/>
        <p:cNvGrpSpPr/>
        <p:nvPr/>
      </p:nvGrpSpPr>
      <p:grpSpPr>
        <a:xfrm>
          <a:off x="0" y="0"/>
          <a:ext cx="0" cy="0"/>
          <a:chOff x="0" y="0"/>
          <a:chExt cx="0" cy="0"/>
        </a:xfrm>
      </p:grpSpPr>
      <p:grpSp>
        <p:nvGrpSpPr>
          <p:cNvPr id="2" name="Group 1" hidden="1"/>
          <p:cNvGrpSpPr/>
          <p:nvPr userDrawn="1"/>
        </p:nvGrpSpPr>
        <p:grpSpPr>
          <a:xfrm>
            <a:off x="-122754" y="-79277"/>
            <a:ext cx="24602003" cy="13743642"/>
            <a:chOff x="-122754" y="-79277"/>
            <a:chExt cx="24602003" cy="13743642"/>
          </a:xfrm>
        </p:grpSpPr>
        <p:pic>
          <p:nvPicPr>
            <p:cNvPr id="6" name="character red"/>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2754" y="-14713"/>
              <a:ext cx="24318361" cy="13679078"/>
            </a:xfrm>
            <a:prstGeom prst="rect">
              <a:avLst/>
            </a:prstGeom>
          </p:spPr>
        </p:pic>
        <p:pic>
          <p:nvPicPr>
            <p:cNvPr id="7" name="character pink"/>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2295" y="-79277"/>
              <a:ext cx="24366954" cy="13706411"/>
            </a:xfrm>
            <a:prstGeom prst="rect">
              <a:avLst/>
            </a:prstGeom>
          </p:spPr>
        </p:pic>
      </p:grpSp>
      <p:sp>
        <p:nvSpPr>
          <p:cNvPr id="4"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sp>
        <p:nvSpPr>
          <p:cNvPr id="8" name="category: languages"/>
          <p:cNvSpPr txBox="1"/>
          <p:nvPr userDrawn="1"/>
        </p:nvSpPr>
        <p:spPr>
          <a:xfrm>
            <a:off x="1857874" y="1888081"/>
            <a:ext cx="1313341" cy="707886"/>
          </a:xfrm>
          <a:prstGeom prst="rect">
            <a:avLst/>
          </a:prstGeom>
          <a:noFill/>
        </p:spPr>
        <p:txBody>
          <a:bodyPr wrap="square" rtlCol="0">
            <a:spAutoFit/>
          </a:bodyPr>
          <a:lstStyle/>
          <a:p>
            <a:r>
              <a:rPr lang="fi-FI" sz="4000" noProof="0" dirty="0">
                <a:solidFill>
                  <a:srgbClr val="243C7C"/>
                </a:solidFill>
                <a:latin typeface="Bahnschrift Condensed" panose="020B0502040204020203" pitchFamily="34" charset="0"/>
              </a:rPr>
              <a:t>Kielet </a:t>
            </a:r>
          </a:p>
        </p:txBody>
      </p:sp>
    </p:spTree>
    <p:extLst>
      <p:ext uri="{BB962C8B-B14F-4D97-AF65-F5344CB8AC3E}">
        <p14:creationId xmlns:p14="http://schemas.microsoft.com/office/powerpoint/2010/main" val="134932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U pioneers">
    <p:bg>
      <p:bgPr>
        <a:solidFill>
          <a:srgbClr val="17559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6023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U pioneers">
    <p:bg>
      <p:bgPr>
        <a:solidFill>
          <a:srgbClr val="17559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9555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U symbols">
    <p:bg>
      <p:bgPr>
        <a:solidFill>
          <a:srgbClr val="17559E"/>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sp>
        <p:nvSpPr>
          <p:cNvPr id="6"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7" name="eu fla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
        <p:nvSpPr>
          <p:cNvPr id="8" name="category"/>
          <p:cNvSpPr txBox="1"/>
          <p:nvPr userDrawn="1"/>
        </p:nvSpPr>
        <p:spPr>
          <a:xfrm>
            <a:off x="1417315" y="1888081"/>
            <a:ext cx="2218804" cy="707886"/>
          </a:xfrm>
          <a:prstGeom prst="rect">
            <a:avLst/>
          </a:prstGeom>
          <a:noFill/>
        </p:spPr>
        <p:txBody>
          <a:bodyPr wrap="square" rtlCol="0">
            <a:spAutoFit/>
          </a:bodyPr>
          <a:lstStyle/>
          <a:p>
            <a:r>
              <a:rPr lang="fi-FI" sz="4000" noProof="0" dirty="0">
                <a:solidFill>
                  <a:srgbClr val="F3CA57"/>
                </a:solidFill>
                <a:latin typeface="Bahnschrift Condensed" panose="020B0502040204020203" pitchFamily="34" charset="0"/>
              </a:rPr>
              <a:t>Symbolit</a:t>
            </a:r>
            <a:r>
              <a:rPr lang="en-150" sz="4000" dirty="0">
                <a:solidFill>
                  <a:srgbClr val="F3CA57"/>
                </a:solidFill>
                <a:latin typeface="Bahnschrift Condensed" panose="020B0502040204020203" pitchFamily="34" charset="0"/>
              </a:rPr>
              <a:t> </a:t>
            </a:r>
            <a:endParaRPr lang="en-IE" sz="4000" dirty="0">
              <a:solidFill>
                <a:srgbClr val="F3CA57"/>
              </a:solidFill>
              <a:latin typeface="Bahnschrift Condensed" panose="020B0502040204020203" pitchFamily="34" charset="0"/>
            </a:endParaRPr>
          </a:p>
        </p:txBody>
      </p:sp>
    </p:spTree>
    <p:extLst>
      <p:ext uri="{BB962C8B-B14F-4D97-AF65-F5344CB8AC3E}">
        <p14:creationId xmlns:p14="http://schemas.microsoft.com/office/powerpoint/2010/main" val="2470579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iterate type="lt">
                                    <p:tmPct val="0"/>
                                  </p:iterate>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2"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U values">
    <p:spTree>
      <p:nvGrpSpPr>
        <p:cNvPr id="1" name=""/>
        <p:cNvGrpSpPr/>
        <p:nvPr/>
      </p:nvGrpSpPr>
      <p:grpSpPr>
        <a:xfrm>
          <a:off x="0" y="0"/>
          <a:ext cx="0" cy="0"/>
          <a:chOff x="0" y="0"/>
          <a:chExt cx="0" cy="0"/>
        </a:xfrm>
      </p:grpSpPr>
      <p:pic>
        <p:nvPicPr>
          <p:cNvPr id="5" name="background" descr="Two women facing the camera, holding hands in the air in a sign of solidarit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479248" cy="13665475"/>
          </a:xfrm>
          <a:prstGeom prst="rect">
            <a:avLst/>
          </a:prstGeom>
        </p:spPr>
      </p:pic>
      <p:sp>
        <p:nvSpPr>
          <p:cNvPr id="3" name="Footer Placeholder 2"/>
          <p:cNvSpPr>
            <a:spLocks noGrp="1"/>
          </p:cNvSpPr>
          <p:nvPr>
            <p:ph type="ftr" sz="quarter" idx="10"/>
          </p:nvPr>
        </p:nvSpPr>
        <p:spPr/>
        <p:txBody>
          <a:bodyPr/>
          <a:lstStyle/>
          <a:p>
            <a:endParaRPr lang="en-IE"/>
          </a:p>
        </p:txBody>
      </p:sp>
      <p:sp>
        <p:nvSpPr>
          <p:cNvPr id="4" name="Title 3" hidden="1"/>
          <p:cNvSpPr>
            <a:spLocks noGrp="1"/>
          </p:cNvSpPr>
          <p:nvPr>
            <p:ph type="title" hasCustomPrompt="1"/>
          </p:nvPr>
        </p:nvSpPr>
        <p:spPr>
          <a:xfrm>
            <a:off x="1682750" y="728663"/>
            <a:ext cx="21113750" cy="2643187"/>
          </a:xfrm>
          <a:prstGeom prst="rect">
            <a:avLst/>
          </a:prstGeom>
        </p:spPr>
        <p:txBody>
          <a:bodyPr/>
          <a:lstStyle/>
          <a:p>
            <a:r>
              <a:rPr lang="en-150" sz="9600">
                <a:solidFill>
                  <a:schemeClr val="bg1"/>
                </a:solidFill>
                <a:latin typeface="Bahnschrift bold" panose="020B0502040204020203" pitchFamily="34" charset="0"/>
              </a:rPr>
              <a:t>The EU’s values</a:t>
            </a:r>
            <a:endParaRPr lang="en-IE"/>
          </a:p>
        </p:txBody>
      </p:sp>
      <p:sp>
        <p:nvSpPr>
          <p:cNvPr id="9" name="footer"/>
          <p:cNvSpPr/>
          <p:nvPr userDrawn="1"/>
        </p:nvSpPr>
        <p:spPr>
          <a:xfrm>
            <a:off x="0" y="12417552"/>
            <a:ext cx="24479250" cy="12728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10" name="eu fla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23019996" y="12702757"/>
            <a:ext cx="1124811" cy="750191"/>
          </a:xfrm>
          <a:prstGeom prst="rect">
            <a:avLst/>
          </a:prstGeom>
        </p:spPr>
      </p:pic>
      <p:sp>
        <p:nvSpPr>
          <p:cNvPr id="11" name="eu logo"/>
          <p:cNvSpPr txBox="1"/>
          <p:nvPr userDrawn="1"/>
        </p:nvSpPr>
        <p:spPr>
          <a:xfrm>
            <a:off x="622505" y="437459"/>
            <a:ext cx="2681827" cy="1938992"/>
          </a:xfrm>
          <a:prstGeom prst="rect">
            <a:avLst/>
          </a:prstGeom>
          <a:noFill/>
        </p:spPr>
        <p:txBody>
          <a:bodyPr wrap="square" rtlCol="0">
            <a:spAutoFit/>
          </a:bodyPr>
          <a:lstStyle/>
          <a:p>
            <a:r>
              <a:rPr lang="fi-FI" sz="12000" noProof="0" dirty="0">
                <a:solidFill>
                  <a:schemeClr val="bg1"/>
                </a:solidFill>
                <a:latin typeface="Arial Black" panose="020B0A04020102020204" pitchFamily="34" charset="0"/>
              </a:rPr>
              <a:t>EU</a:t>
            </a:r>
          </a:p>
        </p:txBody>
      </p:sp>
      <p:sp>
        <p:nvSpPr>
          <p:cNvPr id="8" name="category: values"/>
          <p:cNvSpPr txBox="1"/>
          <p:nvPr userDrawn="1"/>
        </p:nvSpPr>
        <p:spPr>
          <a:xfrm>
            <a:off x="1888349" y="1888081"/>
            <a:ext cx="1415983" cy="707886"/>
          </a:xfrm>
          <a:prstGeom prst="rect">
            <a:avLst/>
          </a:prstGeom>
          <a:noFill/>
        </p:spPr>
        <p:txBody>
          <a:bodyPr wrap="square" rtlCol="0">
            <a:spAutoFit/>
          </a:bodyPr>
          <a:lstStyle/>
          <a:p>
            <a:r>
              <a:rPr lang="fi-FI" sz="4000" noProof="0" dirty="0">
                <a:solidFill>
                  <a:schemeClr val="bg1"/>
                </a:solidFill>
                <a:latin typeface="Bahnschrift Condensed" panose="020B0502040204020203" pitchFamily="34" charset="0"/>
              </a:rPr>
              <a:t>Arvot</a:t>
            </a:r>
          </a:p>
        </p:txBody>
      </p:sp>
    </p:spTree>
    <p:extLst>
      <p:ext uri="{BB962C8B-B14F-4D97-AF65-F5344CB8AC3E}">
        <p14:creationId xmlns:p14="http://schemas.microsoft.com/office/powerpoint/2010/main" val="4059449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iterate type="lt">
                                    <p:tmPct val="0"/>
                                  </p:iterate>
                                  <p:childTnLst>
                                    <p:animEffect transition="out" filter="fade">
                                      <p:cBhvr>
                                        <p:cTn id="6" dur="500" tmFilter="0, 0; .2, .5; .8, .5; 1, 0"/>
                                        <p:tgtEl>
                                          <p:spTgt spid="10"/>
                                        </p:tgtEl>
                                      </p:cBhvr>
                                    </p:animEffect>
                                    <p:animScale>
                                      <p:cBhvr>
                                        <p:cTn id="7" dur="250" autoRev="1" fill="hold"/>
                                        <p:tgtEl>
                                          <p:spTgt spid="10"/>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iterate type="lt">
                                    <p:tmPct val="0"/>
                                  </p:iterate>
                                  <p:childTnLst>
                                    <p:animEffect transition="out" filter="fade">
                                      <p:cBhvr>
                                        <p:cTn id="10" dur="500" tmFilter="0, 0; .2, .5; .8, .5; 1, 0"/>
                                        <p:tgtEl>
                                          <p:spTgt spid="11"/>
                                        </p:tgtEl>
                                      </p:cBhvr>
                                    </p:animEffect>
                                    <p:animScale>
                                      <p:cBhvr>
                                        <p:cTn id="11" dur="250" autoRev="1" fill="hold"/>
                                        <p:tgtEl>
                                          <p:spTgt spid="11"/>
                                        </p:tgtEl>
                                      </p:cBhvr>
                                      <p:by x="105000" y="105000"/>
                                    </p:animScale>
                                  </p:childTnLst>
                                </p:cTn>
                              </p:par>
                            </p:childTnLst>
                          </p:cTn>
                        </p:par>
                        <p:par>
                          <p:cTn id="12" fill="hold">
                            <p:stCondLst>
                              <p:cond delay="1000"/>
                            </p:stCondLst>
                            <p:childTnLst>
                              <p:par>
                                <p:cTn id="13" presetID="14" presetClass="entr" presetSubtype="5"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vertic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2" animBg="1"/>
      <p:bldP spid="11" grpId="0"/>
      <p:bldP spid="11" grpId="2"/>
      <p:bldP spid="8"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U countries">
    <p:bg>
      <p:bgPr>
        <a:solidFill>
          <a:srgbClr val="5E91C8"/>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4" name="outlin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7962" y="-3313"/>
            <a:ext cx="24319091" cy="13679488"/>
          </a:xfrm>
          <a:prstGeom prst="rect">
            <a:avLst/>
          </a:prstGeom>
        </p:spPr>
      </p:pic>
      <p:sp>
        <p:nvSpPr>
          <p:cNvPr id="5" name="category: countries"/>
          <p:cNvSpPr txBox="1"/>
          <p:nvPr userDrawn="1"/>
        </p:nvSpPr>
        <p:spPr>
          <a:xfrm>
            <a:off x="1982280" y="1900334"/>
            <a:ext cx="1091658" cy="707886"/>
          </a:xfrm>
          <a:prstGeom prst="rect">
            <a:avLst/>
          </a:prstGeom>
          <a:noFill/>
        </p:spPr>
        <p:txBody>
          <a:bodyPr wrap="square" rtlCol="0">
            <a:spAutoFit/>
          </a:bodyPr>
          <a:lstStyle/>
          <a:p>
            <a:r>
              <a:rPr lang="fi-FI" sz="4000" noProof="0" dirty="0">
                <a:solidFill>
                  <a:srgbClr val="243C7C"/>
                </a:solidFill>
                <a:latin typeface="Bahnschrift Condensed" panose="020B0502040204020203" pitchFamily="34" charset="0"/>
              </a:rPr>
              <a:t>Maat</a:t>
            </a:r>
            <a:r>
              <a:rPr lang="mt-MT" sz="4000" noProof="0" dirty="0">
                <a:solidFill>
                  <a:srgbClr val="243C7C"/>
                </a:solidFill>
                <a:latin typeface="Bahnschrift Condensed" panose="020B0502040204020203" pitchFamily="34" charset="0"/>
              </a:rPr>
              <a:t> </a:t>
            </a:r>
            <a:r>
              <a:rPr lang="en-IE" sz="4000" dirty="0">
                <a:solidFill>
                  <a:srgbClr val="243C7C"/>
                </a:solidFill>
                <a:latin typeface="Bahnschrift Condensed" panose="020B0502040204020203" pitchFamily="34" charset="0"/>
              </a:rPr>
              <a:t> </a:t>
            </a:r>
          </a:p>
        </p:txBody>
      </p:sp>
    </p:spTree>
    <p:extLst>
      <p:ext uri="{BB962C8B-B14F-4D97-AF65-F5344CB8AC3E}">
        <p14:creationId xmlns:p14="http://schemas.microsoft.com/office/powerpoint/2010/main" val="3837223945"/>
      </p:ext>
    </p:extLst>
  </p:cSld>
  <p:clrMapOvr>
    <a:masterClrMapping/>
  </p:clrMapOvr>
  <p:extLst>
    <p:ext uri="{DCECCB84-F9BA-43D5-87BE-67443E8EF086}">
      <p15:sldGuideLst xmlns:p15="http://schemas.microsoft.com/office/powerpoint/2012/main">
        <p15:guide id="1" orient="horz" pos="4308" userDrawn="1">
          <p15:clr>
            <a:srgbClr val="FBAE40"/>
          </p15:clr>
        </p15:guide>
        <p15:guide id="2" pos="771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Footer Placeholder 7"/>
          <p:cNvSpPr>
            <a:spLocks noGrp="1"/>
          </p:cNvSpPr>
          <p:nvPr>
            <p:ph type="ftr" sz="quarter" idx="3"/>
          </p:nvPr>
        </p:nvSpPr>
        <p:spPr>
          <a:xfrm>
            <a:off x="0" y="12547600"/>
            <a:ext cx="24479250" cy="120808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9"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10" name="eu fla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
        <p:nvSpPr>
          <p:cNvPr id="7" name="eu logo"/>
          <p:cNvSpPr txBox="1"/>
          <p:nvPr userDrawn="1"/>
        </p:nvSpPr>
        <p:spPr>
          <a:xfrm>
            <a:off x="639437" y="437459"/>
            <a:ext cx="2848830" cy="1938992"/>
          </a:xfrm>
          <a:prstGeom prst="rect">
            <a:avLst/>
          </a:prstGeom>
          <a:noFill/>
        </p:spPr>
        <p:txBody>
          <a:bodyPr wrap="square" rtlCol="0">
            <a:spAutoFit/>
          </a:bodyPr>
          <a:lstStyle/>
          <a:p>
            <a:r>
              <a:rPr lang="fi-FI" sz="12000" noProof="0" dirty="0">
                <a:solidFill>
                  <a:schemeClr val="bg1"/>
                </a:solidFill>
                <a:latin typeface="Arial Black" panose="020B0A04020102020204" pitchFamily="34" charset="0"/>
              </a:rPr>
              <a:t>EU</a:t>
            </a:r>
          </a:p>
        </p:txBody>
      </p:sp>
    </p:spTree>
    <p:extLst>
      <p:ext uri="{BB962C8B-B14F-4D97-AF65-F5344CB8AC3E}">
        <p14:creationId xmlns:p14="http://schemas.microsoft.com/office/powerpoint/2010/main" val="40145005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72" r:id="rId5"/>
    <p:sldLayoutId id="2147483665" r:id="rId6"/>
    <p:sldLayoutId id="2147483666" r:id="rId7"/>
    <p:sldLayoutId id="2147483667" r:id="rId8"/>
    <p:sldLayoutId id="2147483668" r:id="rId9"/>
    <p:sldLayoutId id="2147483669" r:id="rId10"/>
    <p:sldLayoutId id="2147483670" r:id="rId11"/>
    <p:sldLayoutId id="2147483671" r:id="rId12"/>
  </p:sldLayoutIdLst>
  <p:hf sldNum="0" hdr="0" dt="0"/>
  <p:txStyles>
    <p:titleStyle>
      <a:lvl1pPr algn="l" defTabSz="1823954" rtl="0" eaLnBrk="1" latinLnBrk="0" hangingPunct="1">
        <a:lnSpc>
          <a:spcPct val="90000"/>
        </a:lnSpc>
        <a:spcBef>
          <a:spcPct val="0"/>
        </a:spcBef>
        <a:buNone/>
        <a:defRPr sz="8777" kern="1200">
          <a:solidFill>
            <a:schemeClr val="tx1"/>
          </a:solidFill>
          <a:latin typeface="+mj-lt"/>
          <a:ea typeface="+mj-ea"/>
          <a:cs typeface="+mj-cs"/>
        </a:defRPr>
      </a:lvl1pPr>
    </p:titleStyle>
    <p:bodyStyle>
      <a:lvl1pPr marL="455988" indent="-455988" algn="l" defTabSz="1823954" rtl="0" eaLnBrk="1" latinLnBrk="0" hangingPunct="1">
        <a:lnSpc>
          <a:spcPct val="90000"/>
        </a:lnSpc>
        <a:spcBef>
          <a:spcPts val="1995"/>
        </a:spcBef>
        <a:buFont typeface="Arial" panose="020B0604020202020204" pitchFamily="34" charset="0"/>
        <a:buChar char="•"/>
        <a:defRPr sz="5585" kern="1200">
          <a:solidFill>
            <a:schemeClr val="tx1"/>
          </a:solidFill>
          <a:latin typeface="+mn-lt"/>
          <a:ea typeface="+mn-ea"/>
          <a:cs typeface="+mn-cs"/>
        </a:defRPr>
      </a:lvl1pPr>
      <a:lvl2pPr marL="1367965" indent="-455988" algn="l" defTabSz="1823954" rtl="0" eaLnBrk="1" latinLnBrk="0" hangingPunct="1">
        <a:lnSpc>
          <a:spcPct val="90000"/>
        </a:lnSpc>
        <a:spcBef>
          <a:spcPts val="997"/>
        </a:spcBef>
        <a:buFont typeface="Arial" panose="020B0604020202020204" pitchFamily="34" charset="0"/>
        <a:buChar char="•"/>
        <a:defRPr sz="4787" kern="1200">
          <a:solidFill>
            <a:schemeClr val="tx1"/>
          </a:solidFill>
          <a:latin typeface="+mn-lt"/>
          <a:ea typeface="+mn-ea"/>
          <a:cs typeface="+mn-cs"/>
        </a:defRPr>
      </a:lvl2pPr>
      <a:lvl3pPr marL="2279942" indent="-455988" algn="l" defTabSz="1823954" rtl="0" eaLnBrk="1" latinLnBrk="0" hangingPunct="1">
        <a:lnSpc>
          <a:spcPct val="90000"/>
        </a:lnSpc>
        <a:spcBef>
          <a:spcPts val="997"/>
        </a:spcBef>
        <a:buFont typeface="Arial" panose="020B0604020202020204" pitchFamily="34" charset="0"/>
        <a:buChar char="•"/>
        <a:defRPr sz="3989" kern="1200">
          <a:solidFill>
            <a:schemeClr val="tx1"/>
          </a:solidFill>
          <a:latin typeface="+mn-lt"/>
          <a:ea typeface="+mn-ea"/>
          <a:cs typeface="+mn-cs"/>
        </a:defRPr>
      </a:lvl3pPr>
      <a:lvl4pPr marL="3191919"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4pPr>
      <a:lvl5pPr marL="4103896"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5pPr>
      <a:lvl6pPr marL="5015873"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6pPr>
      <a:lvl7pPr marL="5927849"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7pPr>
      <a:lvl8pPr marL="6839826"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8pPr>
      <a:lvl9pPr marL="7751803"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9pPr>
    </p:bodyStyle>
    <p:otherStyle>
      <a:defPPr>
        <a:defRPr lang="en-US"/>
      </a:defPPr>
      <a:lvl1pPr marL="0" algn="l" defTabSz="1823954" rtl="0" eaLnBrk="1" latinLnBrk="0" hangingPunct="1">
        <a:defRPr sz="3590" kern="1200">
          <a:solidFill>
            <a:schemeClr val="tx1"/>
          </a:solidFill>
          <a:latin typeface="+mn-lt"/>
          <a:ea typeface="+mn-ea"/>
          <a:cs typeface="+mn-cs"/>
        </a:defRPr>
      </a:lvl1pPr>
      <a:lvl2pPr marL="911977" algn="l" defTabSz="1823954" rtl="0" eaLnBrk="1" latinLnBrk="0" hangingPunct="1">
        <a:defRPr sz="3590" kern="1200">
          <a:solidFill>
            <a:schemeClr val="tx1"/>
          </a:solidFill>
          <a:latin typeface="+mn-lt"/>
          <a:ea typeface="+mn-ea"/>
          <a:cs typeface="+mn-cs"/>
        </a:defRPr>
      </a:lvl2pPr>
      <a:lvl3pPr marL="1823954" algn="l" defTabSz="1823954" rtl="0" eaLnBrk="1" latinLnBrk="0" hangingPunct="1">
        <a:defRPr sz="3590" kern="1200">
          <a:solidFill>
            <a:schemeClr val="tx1"/>
          </a:solidFill>
          <a:latin typeface="+mn-lt"/>
          <a:ea typeface="+mn-ea"/>
          <a:cs typeface="+mn-cs"/>
        </a:defRPr>
      </a:lvl3pPr>
      <a:lvl4pPr marL="2735931" algn="l" defTabSz="1823954" rtl="0" eaLnBrk="1" latinLnBrk="0" hangingPunct="1">
        <a:defRPr sz="3590" kern="1200">
          <a:solidFill>
            <a:schemeClr val="tx1"/>
          </a:solidFill>
          <a:latin typeface="+mn-lt"/>
          <a:ea typeface="+mn-ea"/>
          <a:cs typeface="+mn-cs"/>
        </a:defRPr>
      </a:lvl4pPr>
      <a:lvl5pPr marL="3647907" algn="l" defTabSz="1823954" rtl="0" eaLnBrk="1" latinLnBrk="0" hangingPunct="1">
        <a:defRPr sz="3590" kern="1200">
          <a:solidFill>
            <a:schemeClr val="tx1"/>
          </a:solidFill>
          <a:latin typeface="+mn-lt"/>
          <a:ea typeface="+mn-ea"/>
          <a:cs typeface="+mn-cs"/>
        </a:defRPr>
      </a:lvl5pPr>
      <a:lvl6pPr marL="4559884" algn="l" defTabSz="1823954" rtl="0" eaLnBrk="1" latinLnBrk="0" hangingPunct="1">
        <a:defRPr sz="3590" kern="1200">
          <a:solidFill>
            <a:schemeClr val="tx1"/>
          </a:solidFill>
          <a:latin typeface="+mn-lt"/>
          <a:ea typeface="+mn-ea"/>
          <a:cs typeface="+mn-cs"/>
        </a:defRPr>
      </a:lvl6pPr>
      <a:lvl7pPr marL="5471861" algn="l" defTabSz="1823954" rtl="0" eaLnBrk="1" latinLnBrk="0" hangingPunct="1">
        <a:defRPr sz="3590" kern="1200">
          <a:solidFill>
            <a:schemeClr val="tx1"/>
          </a:solidFill>
          <a:latin typeface="+mn-lt"/>
          <a:ea typeface="+mn-ea"/>
          <a:cs typeface="+mn-cs"/>
        </a:defRPr>
      </a:lvl7pPr>
      <a:lvl8pPr marL="6383838" algn="l" defTabSz="1823954" rtl="0" eaLnBrk="1" latinLnBrk="0" hangingPunct="1">
        <a:defRPr sz="3590" kern="1200">
          <a:solidFill>
            <a:schemeClr val="tx1"/>
          </a:solidFill>
          <a:latin typeface="+mn-lt"/>
          <a:ea typeface="+mn-ea"/>
          <a:cs typeface="+mn-cs"/>
        </a:defRPr>
      </a:lvl8pPr>
      <a:lvl9pPr marL="7295815" algn="l" defTabSz="1823954" rtl="0" eaLnBrk="1" latinLnBrk="0" hangingPunct="1">
        <a:defRPr sz="35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1.jpeg"/><Relationship Id="rId5" Type="http://schemas.openxmlformats.org/officeDocument/2006/relationships/image" Target="../media/image16.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jpe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jpe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p:cNvSpPr>
            <a:spLocks noGrp="1"/>
          </p:cNvSpPr>
          <p:nvPr>
            <p:ph type="ctrTitle" idx="4294967295"/>
          </p:nvPr>
        </p:nvSpPr>
        <p:spPr>
          <a:xfrm>
            <a:off x="771516" y="3607214"/>
            <a:ext cx="7813963" cy="4747005"/>
          </a:xfrm>
          <a:prstGeom prst="rect">
            <a:avLst/>
          </a:prstGeom>
        </p:spPr>
        <p:txBody>
          <a:bodyPr>
            <a:noAutofit/>
          </a:bodyPr>
          <a:lstStyle/>
          <a:p>
            <a:r>
              <a:rPr lang="fi-FI" sz="12000" dirty="0">
                <a:solidFill>
                  <a:schemeClr val="bg1"/>
                </a:solidFill>
                <a:latin typeface="Bahnschrift bold" panose="020B0502040204020203" pitchFamily="34" charset="0"/>
              </a:rPr>
              <a:t>Euroopan unioni</a:t>
            </a:r>
          </a:p>
        </p:txBody>
      </p:sp>
      <p:sp>
        <p:nvSpPr>
          <p:cNvPr id="12" name="Alaotsikko"/>
          <p:cNvSpPr txBox="1"/>
          <p:nvPr/>
        </p:nvSpPr>
        <p:spPr>
          <a:xfrm>
            <a:off x="771515" y="8512884"/>
            <a:ext cx="7188186" cy="1354217"/>
          </a:xfrm>
          <a:prstGeom prst="rect">
            <a:avLst/>
          </a:prstGeom>
          <a:noFill/>
          <a:ln>
            <a:noFill/>
          </a:ln>
        </p:spPr>
        <p:txBody>
          <a:bodyPr wrap="none" rtlCol="0">
            <a:spAutoFit/>
          </a:bodyPr>
          <a:lstStyle/>
          <a:p>
            <a:r>
              <a:rPr lang="fi-FI" sz="8200" dirty="0">
                <a:solidFill>
                  <a:schemeClr val="bg1"/>
                </a:solidFill>
                <a:latin typeface="Bahnschrift Light" panose="020B0502040204020203" pitchFamily="34" charset="0"/>
              </a:rPr>
              <a:t>Ainoa laatuaan</a:t>
            </a:r>
          </a:p>
        </p:txBody>
      </p:sp>
      <p:sp>
        <p:nvSpPr>
          <p:cNvPr id="3" name="Sitaatti"/>
          <p:cNvSpPr>
            <a:spLocks noGrp="1"/>
          </p:cNvSpPr>
          <p:nvPr>
            <p:ph type="subTitle" idx="4294967295"/>
          </p:nvPr>
        </p:nvSpPr>
        <p:spPr>
          <a:xfrm>
            <a:off x="11916665" y="5980716"/>
            <a:ext cx="11694805" cy="1857879"/>
          </a:xfrm>
          <a:prstGeom prst="rect">
            <a:avLst/>
          </a:prstGeom>
        </p:spPr>
        <p:txBody>
          <a:bodyPr lIns="91440" tIns="45720" rIns="91440" bIns="45720" anchor="t">
            <a:noAutofit/>
          </a:bodyPr>
          <a:lstStyle/>
          <a:p>
            <a:pPr marL="0" indent="0">
              <a:lnSpc>
                <a:spcPct val="70000"/>
              </a:lnSpc>
              <a:buNone/>
            </a:pPr>
            <a:r>
              <a:rPr lang="fi-FI" sz="4400" dirty="0">
                <a:solidFill>
                  <a:srgbClr val="F3CA57"/>
                </a:solidFill>
                <a:latin typeface="Bahnschrift SemiBold" panose="020B0502040204020203" pitchFamily="34" charset="0"/>
              </a:rPr>
              <a:t>"Maailmanrauha voidaan turvata vain luovin ponnisteluin, joilla pystytään vastaamaan rauhaan kohdistuviin uhkiin."</a:t>
            </a:r>
            <a:endParaRPr lang="en-150" sz="4400" dirty="0">
              <a:solidFill>
                <a:srgbClr val="F3CA57"/>
              </a:solidFill>
              <a:latin typeface="Bahnschrift SemiBold" panose="020B0502040204020203" pitchFamily="34" charset="0"/>
            </a:endParaRPr>
          </a:p>
        </p:txBody>
      </p:sp>
      <p:sp>
        <p:nvSpPr>
          <p:cNvPr id="4" name="Sitaatin lähde"/>
          <p:cNvSpPr/>
          <p:nvPr/>
        </p:nvSpPr>
        <p:spPr>
          <a:xfrm>
            <a:off x="20219433" y="7830999"/>
            <a:ext cx="3744936" cy="523220"/>
          </a:xfrm>
          <a:prstGeom prst="rect">
            <a:avLst/>
          </a:prstGeom>
        </p:spPr>
        <p:txBody>
          <a:bodyPr wrap="none">
            <a:spAutoFit/>
          </a:bodyPr>
          <a:lstStyle/>
          <a:p>
            <a:r>
              <a:rPr lang="fi-FI" sz="2800" dirty="0">
                <a:solidFill>
                  <a:srgbClr val="F3CA57"/>
                </a:solidFill>
                <a:latin typeface="Bahnschrift SemiBold" panose="020B0502040204020203" pitchFamily="34" charset="0"/>
              </a:rPr>
              <a:t>Robert Schuman, 1950</a:t>
            </a:r>
          </a:p>
        </p:txBody>
      </p:sp>
    </p:spTree>
    <p:extLst>
      <p:ext uri="{BB962C8B-B14F-4D97-AF65-F5344CB8AC3E}">
        <p14:creationId xmlns:p14="http://schemas.microsoft.com/office/powerpoint/2010/main" val="4024825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300"/>
                                        <p:tgtEl>
                                          <p:spTgt spid="2"/>
                                        </p:tgtEl>
                                      </p:cBhvr>
                                    </p:animEffect>
                                  </p:childTnLst>
                                </p:cTn>
                              </p:par>
                            </p:childTnLst>
                          </p:cTn>
                        </p:par>
                        <p:par>
                          <p:cTn id="12" fill="hold">
                            <p:stCondLst>
                              <p:cond delay="800"/>
                            </p:stCondLst>
                            <p:childTnLst>
                              <p:par>
                                <p:cTn id="13" presetID="47"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300"/>
                                        <p:tgtEl>
                                          <p:spTgt spid="12"/>
                                        </p:tgtEl>
                                      </p:cBhvr>
                                    </p:animEffect>
                                    <p:anim calcmode="lin" valueType="num">
                                      <p:cBhvr>
                                        <p:cTn id="16" dur="300" fill="hold"/>
                                        <p:tgtEl>
                                          <p:spTgt spid="12"/>
                                        </p:tgtEl>
                                        <p:attrNameLst>
                                          <p:attrName>ppt_x</p:attrName>
                                        </p:attrNameLst>
                                      </p:cBhvr>
                                      <p:tavLst>
                                        <p:tav tm="0">
                                          <p:val>
                                            <p:strVal val="#ppt_x"/>
                                          </p:val>
                                        </p:tav>
                                        <p:tav tm="100000">
                                          <p:val>
                                            <p:strVal val="#ppt_x"/>
                                          </p:val>
                                        </p:tav>
                                      </p:tavLst>
                                    </p:anim>
                                    <p:anim calcmode="lin" valueType="num">
                                      <p:cBhvr>
                                        <p:cTn id="17" dur="30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11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300"/>
                                        <p:tgtEl>
                                          <p:spTgt spid="4"/>
                                        </p:tgtEl>
                                      </p:cBhvr>
                                    </p:animEffect>
                                    <p:anim calcmode="lin" valueType="num">
                                      <p:cBhvr>
                                        <p:cTn id="22" dur="300" fill="hold"/>
                                        <p:tgtEl>
                                          <p:spTgt spid="4"/>
                                        </p:tgtEl>
                                        <p:attrNameLst>
                                          <p:attrName>ppt_x</p:attrName>
                                        </p:attrNameLst>
                                      </p:cBhvr>
                                      <p:tavLst>
                                        <p:tav tm="0">
                                          <p:val>
                                            <p:strVal val="#ppt_x"/>
                                          </p:val>
                                        </p:tav>
                                        <p:tav tm="100000">
                                          <p:val>
                                            <p:strVal val="#ppt_x"/>
                                          </p:val>
                                        </p:tav>
                                      </p:tavLst>
                                    </p:anim>
                                    <p:anim calcmode="lin" valueType="num">
                                      <p:cBhvr>
                                        <p:cTn id="23" dur="3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 grpId="0" build="p" advAuto="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otsikko"/>
          <p:cNvSpPr>
            <a:spLocks noGrp="1"/>
          </p:cNvSpPr>
          <p:nvPr>
            <p:ph type="ctrTitle" idx="4294967295"/>
          </p:nvPr>
        </p:nvSpPr>
        <p:spPr>
          <a:xfrm>
            <a:off x="0" y="-8686800"/>
            <a:ext cx="20607338" cy="6588125"/>
          </a:xfrm>
          <a:prstGeom prst="rect">
            <a:avLst/>
          </a:prstGeom>
        </p:spPr>
        <p:txBody>
          <a:bodyPr>
            <a:noAutofit/>
          </a:bodyPr>
          <a:lstStyle/>
          <a:p>
            <a:pPr algn="l"/>
            <a:r>
              <a:rPr lang="fi-FI" sz="8800" dirty="0">
                <a:solidFill>
                  <a:schemeClr val="bg1"/>
                </a:solidFill>
                <a:latin typeface="Bahnschrift bold" panose="020B0502040204020203" pitchFamily="34" charset="0"/>
              </a:rPr>
              <a:t>Euroopan yhdentymiskehitys vuonna 1973: Tanska, Irlanti ja Yhdistynyt kuningaskunta liittyvät yhteisön jäseniksi</a:t>
            </a:r>
          </a:p>
        </p:txBody>
      </p:sp>
      <p:sp>
        <p:nvSpPr>
          <p:cNvPr id="3" name="Otsikko">
            <a:extLst>
              <a:ext uri="{FF2B5EF4-FFF2-40B4-BE49-F238E27FC236}">
                <a16:creationId xmlns:a16="http://schemas.microsoft.com/office/drawing/2014/main" id="{5C115564-BD89-85F8-6C3E-FCA38B80BF95}"/>
              </a:ext>
            </a:extLst>
          </p:cNvPr>
          <p:cNvSpPr txBox="1">
            <a:spLocks/>
          </p:cNvSpPr>
          <p:nvPr/>
        </p:nvSpPr>
        <p:spPr>
          <a:xfrm>
            <a:off x="518968" y="4682329"/>
            <a:ext cx="9750447"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Euroopan yhdentyminen</a:t>
            </a:r>
          </a:p>
        </p:txBody>
      </p:sp>
      <p:sp>
        <p:nvSpPr>
          <p:cNvPr id="22" name="Ajankohta"/>
          <p:cNvSpPr txBox="1">
            <a:spLocks/>
          </p:cNvSpPr>
          <p:nvPr/>
        </p:nvSpPr>
        <p:spPr>
          <a:xfrm>
            <a:off x="486310" y="8070278"/>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fi-FI" sz="12000" dirty="0">
                <a:solidFill>
                  <a:srgbClr val="243C7C"/>
                </a:solidFill>
                <a:latin typeface="Bahnschrift bold" panose="020B0502040204020203" pitchFamily="34" charset="0"/>
              </a:rPr>
              <a:t>1973</a:t>
            </a:r>
          </a:p>
        </p:txBody>
      </p:sp>
      <p:sp>
        <p:nvSpPr>
          <p:cNvPr id="25" name="Teksti"/>
          <p:cNvSpPr/>
          <p:nvPr/>
        </p:nvSpPr>
        <p:spPr>
          <a:xfrm>
            <a:off x="600735" y="9524141"/>
            <a:ext cx="9207295" cy="954107"/>
          </a:xfrm>
          <a:prstGeom prst="rect">
            <a:avLst/>
          </a:prstGeom>
        </p:spPr>
        <p:txBody>
          <a:bodyPr wrap="square">
            <a:spAutoFit/>
          </a:bodyPr>
          <a:lstStyle/>
          <a:p>
            <a:r>
              <a:rPr lang="fi-FI" sz="2800" dirty="0">
                <a:solidFill>
                  <a:schemeClr val="bg1"/>
                </a:solidFill>
                <a:latin typeface="Bahnschrift" panose="020B0502040204020203" pitchFamily="34" charset="0"/>
              </a:rPr>
              <a:t>Vuonna </a:t>
            </a:r>
            <a:r>
              <a:rPr lang="fi-FI" sz="2800" b="1" dirty="0">
                <a:solidFill>
                  <a:schemeClr val="bg1"/>
                </a:solidFill>
                <a:latin typeface="Bahnschrift" panose="020B0502040204020203" pitchFamily="34" charset="0"/>
              </a:rPr>
              <a:t>1973 </a:t>
            </a:r>
            <a:r>
              <a:rPr lang="fi-FI" sz="2800" dirty="0">
                <a:solidFill>
                  <a:schemeClr val="bg1"/>
                </a:solidFill>
                <a:latin typeface="Bahnschrift" panose="020B0502040204020203" pitchFamily="34" charset="0"/>
              </a:rPr>
              <a:t>Euroopan yhteisöön liittyivät </a:t>
            </a:r>
            <a:r>
              <a:rPr lang="fi-FI" sz="2800" b="1" dirty="0">
                <a:solidFill>
                  <a:schemeClr val="bg1"/>
                </a:solidFill>
                <a:latin typeface="Bahnschrift" panose="020B0502040204020203" pitchFamily="34" charset="0"/>
              </a:rPr>
              <a:t>Irlanti, Tanska ja Yhdistynyt kuningaskunta</a:t>
            </a:r>
            <a:r>
              <a:rPr lang="fi-FI" sz="2800" dirty="0">
                <a:solidFill>
                  <a:schemeClr val="bg1"/>
                </a:solidFill>
                <a:latin typeface="Bahnschrift" panose="020B0502040204020203" pitchFamily="34" charset="0"/>
              </a:rPr>
              <a:t>* .</a:t>
            </a:r>
            <a:endParaRPr lang="en-150" sz="2800" dirty="0">
              <a:solidFill>
                <a:schemeClr val="bg1"/>
              </a:solidFill>
              <a:latin typeface="Bahnschrift" panose="020B0502040204020203" pitchFamily="34" charset="0"/>
            </a:endParaRPr>
          </a:p>
        </p:txBody>
      </p:sp>
      <p:sp>
        <p:nvSpPr>
          <p:cNvPr id="4" name="Selitys"/>
          <p:cNvSpPr/>
          <p:nvPr/>
        </p:nvSpPr>
        <p:spPr>
          <a:xfrm>
            <a:off x="622505" y="11525935"/>
            <a:ext cx="5759910" cy="369332"/>
          </a:xfrm>
          <a:prstGeom prst="rect">
            <a:avLst/>
          </a:prstGeom>
        </p:spPr>
        <p:txBody>
          <a:bodyPr wrap="none">
            <a:spAutoFit/>
          </a:bodyPr>
          <a:lstStyle/>
          <a:p>
            <a:r>
              <a:rPr lang="fi-FI" dirty="0">
                <a:solidFill>
                  <a:schemeClr val="bg1"/>
                </a:solidFill>
                <a:latin typeface="Bahnschrift" panose="020B0502040204020203" pitchFamily="34" charset="0"/>
              </a:rPr>
              <a:t>* Yhdistynyt kuningaskunta erosi EU:sta vuonna 2020. </a:t>
            </a:r>
            <a:endParaRPr lang="en-150" dirty="0">
              <a:solidFill>
                <a:schemeClr val="bg1"/>
              </a:solidFill>
              <a:latin typeface="Bahnschrift" panose="020B0502040204020203" pitchFamily="34" charset="0"/>
            </a:endParaRPr>
          </a:p>
        </p:txBody>
      </p:sp>
      <p:pic>
        <p:nvPicPr>
          <p:cNvPr id="27" name="Kuva" descr="Euroopan kartta, johon on merkitty EU:n jäsenmaat vuonna 1973: Belgia, Saksa, Ranska, Italia, Luxemburg, Alankomaat, Tanska, Irlanti ja Yhdistynyt kuningaskunt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0786" y="-76981"/>
            <a:ext cx="24319088" cy="13679487"/>
          </a:xfrm>
          <a:prstGeom prst="rect">
            <a:avLst/>
          </a:prstGeom>
        </p:spPr>
      </p:pic>
    </p:spTree>
    <p:extLst>
      <p:ext uri="{BB962C8B-B14F-4D97-AF65-F5344CB8AC3E}">
        <p14:creationId xmlns:p14="http://schemas.microsoft.com/office/powerpoint/2010/main" val="730512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22">
                                            <p:txEl>
                                              <p:pRg st="0" end="0"/>
                                            </p:txEl>
                                          </p:spTgt>
                                        </p:tgtEl>
                                        <p:attrNameLst>
                                          <p:attrName>style.visibility</p:attrName>
                                        </p:attrNameLst>
                                      </p:cBhvr>
                                      <p:to>
                                        <p:strVal val="visible"/>
                                      </p:to>
                                    </p:set>
                                    <p:animEffect transition="in" filter="barn(inVertical)">
                                      <p:cBhvr>
                                        <p:cTn id="7" dur="300"/>
                                        <p:tgtEl>
                                          <p:spTgt spid="22">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200" fill="hold"/>
                                        <p:tgtEl>
                                          <p:spTgt spid="25"/>
                                        </p:tgtEl>
                                        <p:attrNameLst>
                                          <p:attrName>ppt_x</p:attrName>
                                        </p:attrNameLst>
                                      </p:cBhvr>
                                      <p:tavLst>
                                        <p:tav tm="0">
                                          <p:val>
                                            <p:strVal val="#ppt_x"/>
                                          </p:val>
                                        </p:tav>
                                        <p:tav tm="100000">
                                          <p:val>
                                            <p:strVal val="#ppt_x"/>
                                          </p:val>
                                        </p:tav>
                                      </p:tavLst>
                                    </p:anim>
                                    <p:anim calcmode="lin" valueType="num">
                                      <p:cBhvr additive="base">
                                        <p:cTn id="12" dur="2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1" build="allAtOnce"/>
      <p:bldP spid="25"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otsikko"/>
          <p:cNvSpPr>
            <a:spLocks noGrp="1"/>
          </p:cNvSpPr>
          <p:nvPr>
            <p:ph type="ctrTitle" idx="4294967295"/>
          </p:nvPr>
        </p:nvSpPr>
        <p:spPr>
          <a:xfrm>
            <a:off x="-1547813" y="-6541476"/>
            <a:ext cx="26027063" cy="4504714"/>
          </a:xfrm>
          <a:prstGeom prst="rect">
            <a:avLst/>
          </a:prstGeom>
        </p:spPr>
        <p:txBody>
          <a:bodyPr>
            <a:noAutofit/>
          </a:bodyPr>
          <a:lstStyle/>
          <a:p>
            <a:pPr algn="l"/>
            <a:r>
              <a:rPr lang="fi-FI" sz="12000" dirty="0">
                <a:solidFill>
                  <a:schemeClr val="bg1"/>
                </a:solidFill>
                <a:latin typeface="Bahnschrift bold" panose="020B0502040204020203" pitchFamily="34" charset="0"/>
              </a:rPr>
              <a:t>Euroopan yhdentymiskehitys vuonna 1981: Kreikka liittyy yhteisön jäseneksi</a:t>
            </a:r>
            <a:endParaRPr lang="en-150" sz="12000" dirty="0">
              <a:solidFill>
                <a:schemeClr val="bg1"/>
              </a:solidFill>
              <a:latin typeface="Bahnschrift bold" panose="020B0502040204020203" pitchFamily="34" charset="0"/>
            </a:endParaRPr>
          </a:p>
        </p:txBody>
      </p:sp>
      <p:sp>
        <p:nvSpPr>
          <p:cNvPr id="3" name="Otsikko">
            <a:extLst>
              <a:ext uri="{FF2B5EF4-FFF2-40B4-BE49-F238E27FC236}">
                <a16:creationId xmlns:a16="http://schemas.microsoft.com/office/drawing/2014/main" id="{D2DD8F28-CB5A-7F4A-D178-93F1D3BF472C}"/>
              </a:ext>
            </a:extLst>
          </p:cNvPr>
          <p:cNvSpPr txBox="1">
            <a:spLocks/>
          </p:cNvSpPr>
          <p:nvPr/>
        </p:nvSpPr>
        <p:spPr>
          <a:xfrm>
            <a:off x="518968" y="4649672"/>
            <a:ext cx="9715277"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Euroopan yhdentyminen</a:t>
            </a:r>
          </a:p>
        </p:txBody>
      </p:sp>
      <p:sp>
        <p:nvSpPr>
          <p:cNvPr id="28" name="Ajankohta"/>
          <p:cNvSpPr txBox="1">
            <a:spLocks/>
          </p:cNvSpPr>
          <p:nvPr/>
        </p:nvSpPr>
        <p:spPr>
          <a:xfrm>
            <a:off x="508082" y="8026736"/>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fi-FI" sz="12000" dirty="0">
                <a:solidFill>
                  <a:srgbClr val="243C7C"/>
                </a:solidFill>
                <a:latin typeface="Bahnschrift bold" panose="020B0502040204020203" pitchFamily="34" charset="0"/>
              </a:rPr>
              <a:t>1981</a:t>
            </a:r>
          </a:p>
        </p:txBody>
      </p:sp>
      <p:sp>
        <p:nvSpPr>
          <p:cNvPr id="29" name="Teksti"/>
          <p:cNvSpPr/>
          <p:nvPr/>
        </p:nvSpPr>
        <p:spPr>
          <a:xfrm>
            <a:off x="589850" y="9513256"/>
            <a:ext cx="9207295" cy="954107"/>
          </a:xfrm>
          <a:prstGeom prst="rect">
            <a:avLst/>
          </a:prstGeom>
        </p:spPr>
        <p:txBody>
          <a:bodyPr wrap="square">
            <a:spAutoFit/>
          </a:bodyPr>
          <a:lstStyle/>
          <a:p>
            <a:r>
              <a:rPr lang="fi-FI" sz="2800" dirty="0">
                <a:solidFill>
                  <a:schemeClr val="bg1"/>
                </a:solidFill>
                <a:latin typeface="Bahnschrift" panose="020B0502040204020203" pitchFamily="34" charset="0"/>
              </a:rPr>
              <a:t>Vuonna </a:t>
            </a:r>
            <a:r>
              <a:rPr lang="fi-FI" sz="2800" b="1" dirty="0">
                <a:solidFill>
                  <a:schemeClr val="bg1"/>
                </a:solidFill>
                <a:latin typeface="Bahnschrift" panose="020B0502040204020203" pitchFamily="34" charset="0"/>
              </a:rPr>
              <a:t>1981 Kreikka </a:t>
            </a:r>
            <a:r>
              <a:rPr lang="fi-FI" sz="2800" dirty="0">
                <a:solidFill>
                  <a:schemeClr val="bg1"/>
                </a:solidFill>
                <a:latin typeface="Bahnschrift" panose="020B0502040204020203" pitchFamily="34" charset="0"/>
              </a:rPr>
              <a:t>liittyi Euroopan yhteisön jäseneksi, mikä vahvisti maan demokratiaa</a:t>
            </a:r>
            <a:endParaRPr lang="en-150" sz="2800" dirty="0">
              <a:solidFill>
                <a:schemeClr val="bg1"/>
              </a:solidFill>
              <a:latin typeface="Bahnschrift" panose="020B0502040204020203" pitchFamily="34" charset="0"/>
            </a:endParaRPr>
          </a:p>
        </p:txBody>
      </p:sp>
      <p:pic>
        <p:nvPicPr>
          <p:cNvPr id="30" name="Kuva" descr="Euroopan kartta, johon on merkitty EU:n jäsenmaat vuonna 1981: Belgia, Saksa, Ranska, Italia, Luxemburg, Alankomaat, Tanska, Irlanti, Yhdistynyt kuningaskunta ja Kreikk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4170" y="-81490"/>
            <a:ext cx="24319088" cy="13679487"/>
          </a:xfrm>
          <a:prstGeom prst="rect">
            <a:avLst/>
          </a:prstGeom>
        </p:spPr>
      </p:pic>
    </p:spTree>
    <p:extLst>
      <p:ext uri="{BB962C8B-B14F-4D97-AF65-F5344CB8AC3E}">
        <p14:creationId xmlns:p14="http://schemas.microsoft.com/office/powerpoint/2010/main" val="3466465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28">
                                            <p:txEl>
                                              <p:pRg st="0" end="0"/>
                                            </p:txEl>
                                          </p:spTgt>
                                        </p:tgtEl>
                                        <p:attrNameLst>
                                          <p:attrName>style.visibility</p:attrName>
                                        </p:attrNameLst>
                                      </p:cBhvr>
                                      <p:to>
                                        <p:strVal val="visible"/>
                                      </p:to>
                                    </p:set>
                                    <p:animEffect transition="in" filter="barn(inVertical)">
                                      <p:cBhvr>
                                        <p:cTn id="7" dur="300"/>
                                        <p:tgtEl>
                                          <p:spTgt spid="28">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200" fill="hold"/>
                                        <p:tgtEl>
                                          <p:spTgt spid="29"/>
                                        </p:tgtEl>
                                        <p:attrNameLst>
                                          <p:attrName>ppt_x</p:attrName>
                                        </p:attrNameLst>
                                      </p:cBhvr>
                                      <p:tavLst>
                                        <p:tav tm="0">
                                          <p:val>
                                            <p:strVal val="#ppt_x"/>
                                          </p:val>
                                        </p:tav>
                                        <p:tav tm="100000">
                                          <p:val>
                                            <p:strVal val="#ppt_x"/>
                                          </p:val>
                                        </p:tav>
                                      </p:tavLst>
                                    </p:anim>
                                    <p:anim calcmode="lin" valueType="num">
                                      <p:cBhvr additive="base">
                                        <p:cTn id="12" dur="2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1" build="allAtOnce"/>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otsikko"/>
          <p:cNvSpPr>
            <a:spLocks noGrp="1"/>
          </p:cNvSpPr>
          <p:nvPr>
            <p:ph type="ctrTitle" idx="4294967295"/>
          </p:nvPr>
        </p:nvSpPr>
        <p:spPr>
          <a:xfrm>
            <a:off x="160338" y="-9108830"/>
            <a:ext cx="24318912" cy="6686306"/>
          </a:xfrm>
          <a:prstGeom prst="rect">
            <a:avLst/>
          </a:prstGeom>
        </p:spPr>
        <p:txBody>
          <a:bodyPr>
            <a:noAutofit/>
          </a:bodyPr>
          <a:lstStyle/>
          <a:p>
            <a:pPr algn="l"/>
            <a:r>
              <a:rPr lang="fi-FI" sz="12000" dirty="0">
                <a:solidFill>
                  <a:schemeClr val="bg1"/>
                </a:solidFill>
                <a:latin typeface="Bahnschrift bold" panose="020B0502040204020203" pitchFamily="34" charset="0"/>
              </a:rPr>
              <a:t>Euroopan yhdentymiskehitys vuonna 1986: Espanja ja Portugali liittyvät yhteisön jäseniksi</a:t>
            </a:r>
            <a:endParaRPr lang="en-150" sz="12000" dirty="0">
              <a:solidFill>
                <a:schemeClr val="bg1"/>
              </a:solidFill>
              <a:latin typeface="Bahnschrift bold" panose="020B0502040204020203" pitchFamily="34" charset="0"/>
            </a:endParaRPr>
          </a:p>
        </p:txBody>
      </p:sp>
      <p:sp>
        <p:nvSpPr>
          <p:cNvPr id="3" name="Otsikko">
            <a:extLst>
              <a:ext uri="{FF2B5EF4-FFF2-40B4-BE49-F238E27FC236}">
                <a16:creationId xmlns:a16="http://schemas.microsoft.com/office/drawing/2014/main" id="{8C521C3C-630A-317B-BF92-D4CEBDF0ACFF}"/>
              </a:ext>
            </a:extLst>
          </p:cNvPr>
          <p:cNvSpPr txBox="1">
            <a:spLocks/>
          </p:cNvSpPr>
          <p:nvPr/>
        </p:nvSpPr>
        <p:spPr>
          <a:xfrm>
            <a:off x="518968" y="4649672"/>
            <a:ext cx="9926293"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Euroopan yhdentyminen</a:t>
            </a:r>
          </a:p>
        </p:txBody>
      </p:sp>
      <p:sp>
        <p:nvSpPr>
          <p:cNvPr id="32" name="Ajankohta"/>
          <p:cNvSpPr txBox="1">
            <a:spLocks/>
          </p:cNvSpPr>
          <p:nvPr/>
        </p:nvSpPr>
        <p:spPr>
          <a:xfrm>
            <a:off x="497197" y="8015851"/>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fi-FI" sz="12000" dirty="0">
                <a:solidFill>
                  <a:srgbClr val="243C7C"/>
                </a:solidFill>
                <a:latin typeface="Bahnschrift bold" panose="020B0502040204020203" pitchFamily="34" charset="0"/>
              </a:rPr>
              <a:t>1986</a:t>
            </a:r>
          </a:p>
        </p:txBody>
      </p:sp>
      <p:sp>
        <p:nvSpPr>
          <p:cNvPr id="33" name="Teksti"/>
          <p:cNvSpPr/>
          <p:nvPr/>
        </p:nvSpPr>
        <p:spPr>
          <a:xfrm>
            <a:off x="578965" y="9535028"/>
            <a:ext cx="9207295" cy="954107"/>
          </a:xfrm>
          <a:prstGeom prst="rect">
            <a:avLst/>
          </a:prstGeom>
        </p:spPr>
        <p:txBody>
          <a:bodyPr wrap="square">
            <a:spAutoFit/>
          </a:bodyPr>
          <a:lstStyle/>
          <a:p>
            <a:r>
              <a:rPr lang="fi-FI" sz="2800" dirty="0">
                <a:solidFill>
                  <a:schemeClr val="bg1"/>
                </a:solidFill>
                <a:latin typeface="Bahnschrift" panose="020B0502040204020203" pitchFamily="34" charset="0"/>
              </a:rPr>
              <a:t>Vuonna </a:t>
            </a:r>
            <a:r>
              <a:rPr lang="fi-FI" sz="2800" b="1" dirty="0">
                <a:solidFill>
                  <a:schemeClr val="bg1"/>
                </a:solidFill>
                <a:latin typeface="Bahnschrift" panose="020B0502040204020203" pitchFamily="34" charset="0"/>
              </a:rPr>
              <a:t>1986 </a:t>
            </a:r>
            <a:r>
              <a:rPr lang="fi-FI" sz="2800" dirty="0">
                <a:solidFill>
                  <a:schemeClr val="bg1"/>
                </a:solidFill>
                <a:latin typeface="Bahnschrift" panose="020B0502040204020203" pitchFamily="34" charset="0"/>
              </a:rPr>
              <a:t>Euroopan yhteisö laajeni etelään, kun </a:t>
            </a:r>
            <a:r>
              <a:rPr lang="fi-FI" sz="2800" b="1" dirty="0">
                <a:solidFill>
                  <a:schemeClr val="bg1"/>
                </a:solidFill>
                <a:latin typeface="Bahnschrift" panose="020B0502040204020203" pitchFamily="34" charset="0"/>
              </a:rPr>
              <a:t>Espanja </a:t>
            </a:r>
            <a:r>
              <a:rPr lang="fi-FI" sz="2800" dirty="0">
                <a:solidFill>
                  <a:schemeClr val="bg1"/>
                </a:solidFill>
                <a:latin typeface="Bahnschrift" panose="020B0502040204020203" pitchFamily="34" charset="0"/>
              </a:rPr>
              <a:t>ja </a:t>
            </a:r>
            <a:r>
              <a:rPr lang="fi-FI" sz="2800" b="1" dirty="0">
                <a:solidFill>
                  <a:schemeClr val="bg1"/>
                </a:solidFill>
                <a:latin typeface="Bahnschrift" panose="020B0502040204020203" pitchFamily="34" charset="0"/>
              </a:rPr>
              <a:t>Portugali </a:t>
            </a:r>
            <a:r>
              <a:rPr lang="fi-FI" sz="2800" dirty="0">
                <a:solidFill>
                  <a:schemeClr val="bg1"/>
                </a:solidFill>
                <a:latin typeface="Bahnschrift" panose="020B0502040204020203" pitchFamily="34" charset="0"/>
              </a:rPr>
              <a:t>liittyivät jäseniksi.</a:t>
            </a:r>
            <a:endParaRPr lang="en-150" sz="2800" dirty="0">
              <a:solidFill>
                <a:schemeClr val="bg1"/>
              </a:solidFill>
              <a:latin typeface="Bahnschrift" panose="020B0502040204020203" pitchFamily="34" charset="0"/>
            </a:endParaRPr>
          </a:p>
        </p:txBody>
      </p:sp>
      <p:pic>
        <p:nvPicPr>
          <p:cNvPr id="34" name="Kuva" descr="Euroopan kartta, johon on merkitty EU:n jäsenmaat vuonna 1986: Belgia, Saksa, Ranska, Italia, Luxemburg, Alankomaat, Tanska, Irlanti, Yhdistynyt kuningaskunta, Kreikka, Espanja ja Portugal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0084" y="-79706"/>
            <a:ext cx="24319088" cy="13679487"/>
          </a:xfrm>
          <a:prstGeom prst="rect">
            <a:avLst/>
          </a:prstGeom>
        </p:spPr>
      </p:pic>
    </p:spTree>
    <p:extLst>
      <p:ext uri="{BB962C8B-B14F-4D97-AF65-F5344CB8AC3E}">
        <p14:creationId xmlns:p14="http://schemas.microsoft.com/office/powerpoint/2010/main" val="28447511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32">
                                            <p:txEl>
                                              <p:pRg st="0" end="0"/>
                                            </p:txEl>
                                          </p:spTgt>
                                        </p:tgtEl>
                                        <p:attrNameLst>
                                          <p:attrName>style.visibility</p:attrName>
                                        </p:attrNameLst>
                                      </p:cBhvr>
                                      <p:to>
                                        <p:strVal val="visible"/>
                                      </p:to>
                                    </p:set>
                                    <p:animEffect transition="in" filter="barn(inVertical)">
                                      <p:cBhvr>
                                        <p:cTn id="7" dur="300"/>
                                        <p:tgtEl>
                                          <p:spTgt spid="32">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200" fill="hold"/>
                                        <p:tgtEl>
                                          <p:spTgt spid="33"/>
                                        </p:tgtEl>
                                        <p:attrNameLst>
                                          <p:attrName>ppt_x</p:attrName>
                                        </p:attrNameLst>
                                      </p:cBhvr>
                                      <p:tavLst>
                                        <p:tav tm="0">
                                          <p:val>
                                            <p:strVal val="#ppt_x"/>
                                          </p:val>
                                        </p:tav>
                                        <p:tav tm="100000">
                                          <p:val>
                                            <p:strVal val="#ppt_x"/>
                                          </p:val>
                                        </p:tav>
                                      </p:tavLst>
                                    </p:anim>
                                    <p:anim calcmode="lin" valueType="num">
                                      <p:cBhvr additive="base">
                                        <p:cTn id="12" dur="2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1" build="allAtOnce"/>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otsikko"/>
          <p:cNvSpPr>
            <a:spLocks noGrp="1"/>
          </p:cNvSpPr>
          <p:nvPr>
            <p:ph type="ctrTitle" idx="4294967295"/>
          </p:nvPr>
        </p:nvSpPr>
        <p:spPr>
          <a:xfrm>
            <a:off x="138113" y="-7948246"/>
            <a:ext cx="24341137" cy="6133733"/>
          </a:xfrm>
          <a:prstGeom prst="rect">
            <a:avLst/>
          </a:prstGeom>
        </p:spPr>
        <p:txBody>
          <a:bodyPr>
            <a:noAutofit/>
          </a:bodyPr>
          <a:lstStyle/>
          <a:p>
            <a:pPr algn="l"/>
            <a:r>
              <a:rPr lang="fi-FI" sz="12000" dirty="0">
                <a:solidFill>
                  <a:schemeClr val="bg1"/>
                </a:solidFill>
                <a:latin typeface="Bahnschrift bold" panose="020B0502040204020203" pitchFamily="34" charset="0"/>
              </a:rPr>
              <a:t>Euroopan yhdentymiskehitys vuonna 1995: Suomi, Ruotsi ja Itävalta liittyvät yhteisön jäseniksi.</a:t>
            </a:r>
            <a:endParaRPr lang="en-150" sz="12000" dirty="0">
              <a:solidFill>
                <a:schemeClr val="bg1"/>
              </a:solidFill>
              <a:latin typeface="Bahnschrift bold" panose="020B0502040204020203" pitchFamily="34" charset="0"/>
            </a:endParaRPr>
          </a:p>
        </p:txBody>
      </p:sp>
      <p:sp>
        <p:nvSpPr>
          <p:cNvPr id="3" name="Otsikko">
            <a:extLst>
              <a:ext uri="{FF2B5EF4-FFF2-40B4-BE49-F238E27FC236}">
                <a16:creationId xmlns:a16="http://schemas.microsoft.com/office/drawing/2014/main" id="{CA58966D-AA2A-67AE-64CB-872896582152}"/>
              </a:ext>
            </a:extLst>
          </p:cNvPr>
          <p:cNvSpPr txBox="1">
            <a:spLocks/>
          </p:cNvSpPr>
          <p:nvPr/>
        </p:nvSpPr>
        <p:spPr>
          <a:xfrm>
            <a:off x="518968" y="4649672"/>
            <a:ext cx="9891124"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Euroopan yhdentyminen</a:t>
            </a:r>
          </a:p>
        </p:txBody>
      </p:sp>
      <p:sp>
        <p:nvSpPr>
          <p:cNvPr id="35" name="Ajankohta"/>
          <p:cNvSpPr txBox="1">
            <a:spLocks/>
          </p:cNvSpPr>
          <p:nvPr/>
        </p:nvSpPr>
        <p:spPr>
          <a:xfrm>
            <a:off x="486312" y="8004966"/>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fi-FI" sz="12000" dirty="0">
                <a:solidFill>
                  <a:srgbClr val="243C7C"/>
                </a:solidFill>
                <a:latin typeface="Bahnschrift bold" panose="020B0502040204020203" pitchFamily="34" charset="0"/>
              </a:rPr>
              <a:t>1995</a:t>
            </a:r>
          </a:p>
        </p:txBody>
      </p:sp>
      <p:sp>
        <p:nvSpPr>
          <p:cNvPr id="36" name="Teksti"/>
          <p:cNvSpPr/>
          <p:nvPr/>
        </p:nvSpPr>
        <p:spPr>
          <a:xfrm>
            <a:off x="568080" y="9524143"/>
            <a:ext cx="9207295" cy="954107"/>
          </a:xfrm>
          <a:prstGeom prst="rect">
            <a:avLst/>
          </a:prstGeom>
        </p:spPr>
        <p:txBody>
          <a:bodyPr wrap="square">
            <a:spAutoFit/>
          </a:bodyPr>
          <a:lstStyle/>
          <a:p>
            <a:r>
              <a:rPr lang="fi-FI" sz="2800" dirty="0">
                <a:solidFill>
                  <a:schemeClr val="bg1"/>
                </a:solidFill>
                <a:latin typeface="Bahnschrift" panose="020B0502040204020203" pitchFamily="34" charset="0"/>
              </a:rPr>
              <a:t>Vuonna </a:t>
            </a:r>
            <a:r>
              <a:rPr lang="fi-FI" sz="2800" b="1" dirty="0">
                <a:solidFill>
                  <a:schemeClr val="bg1"/>
                </a:solidFill>
                <a:latin typeface="Bahnschrift" panose="020B0502040204020203" pitchFamily="34" charset="0"/>
              </a:rPr>
              <a:t>1995 </a:t>
            </a:r>
            <a:r>
              <a:rPr lang="fi-FI" sz="2800" dirty="0">
                <a:solidFill>
                  <a:schemeClr val="bg1"/>
                </a:solidFill>
                <a:latin typeface="Bahnschrift" panose="020B0502040204020203" pitchFamily="34" charset="0"/>
              </a:rPr>
              <a:t>Euroopan unionin jäseniksi liittyivät </a:t>
            </a:r>
            <a:r>
              <a:rPr lang="fi-FI" sz="2800" b="1" dirty="0">
                <a:solidFill>
                  <a:schemeClr val="bg1"/>
                </a:solidFill>
                <a:latin typeface="Bahnschrift" panose="020B0502040204020203" pitchFamily="34" charset="0"/>
              </a:rPr>
              <a:t>Suomi, Ruotsi ja Itävalta</a:t>
            </a:r>
            <a:r>
              <a:rPr lang="fi-FI" sz="2800" dirty="0">
                <a:solidFill>
                  <a:schemeClr val="bg1"/>
                </a:solidFill>
                <a:latin typeface="Bahnschrift" panose="020B0502040204020203" pitchFamily="34" charset="0"/>
              </a:rPr>
              <a:t>. </a:t>
            </a:r>
            <a:endParaRPr lang="en-150" sz="2800" dirty="0">
              <a:solidFill>
                <a:schemeClr val="bg1"/>
              </a:solidFill>
              <a:latin typeface="Bahnschrift" panose="020B0502040204020203" pitchFamily="34" charset="0"/>
            </a:endParaRPr>
          </a:p>
        </p:txBody>
      </p:sp>
      <p:pic>
        <p:nvPicPr>
          <p:cNvPr id="37" name="Kuva"/>
          <p:cNvPicPr>
            <a:picLocks noChangeAspect="1"/>
          </p:cNvPicPr>
          <p:nvPr/>
        </p:nvPicPr>
        <p:blipFill>
          <a:blip r:embed="rId3">
            <a:extLst>
              <a:ext uri="{28A0092B-C50C-407E-A947-70E740481C1C}">
                <a14:useLocalDpi xmlns:a14="http://schemas.microsoft.com/office/drawing/2010/main" val="0"/>
              </a:ext>
            </a:extLst>
          </a:blip>
          <a:srcRect/>
          <a:stretch/>
        </p:blipFill>
        <p:spPr>
          <a:xfrm>
            <a:off x="2584511" y="-81118"/>
            <a:ext cx="24319088" cy="13679487"/>
          </a:xfrm>
          <a:prstGeom prst="rect">
            <a:avLst/>
          </a:prstGeom>
        </p:spPr>
      </p:pic>
    </p:spTree>
    <p:extLst>
      <p:ext uri="{BB962C8B-B14F-4D97-AF65-F5344CB8AC3E}">
        <p14:creationId xmlns:p14="http://schemas.microsoft.com/office/powerpoint/2010/main" val="3814784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35">
                                            <p:txEl>
                                              <p:pRg st="0" end="0"/>
                                            </p:txEl>
                                          </p:spTgt>
                                        </p:tgtEl>
                                        <p:attrNameLst>
                                          <p:attrName>style.visibility</p:attrName>
                                        </p:attrNameLst>
                                      </p:cBhvr>
                                      <p:to>
                                        <p:strVal val="visible"/>
                                      </p:to>
                                    </p:set>
                                    <p:animEffect transition="in" filter="barn(inVertical)">
                                      <p:cBhvr>
                                        <p:cTn id="7" dur="300"/>
                                        <p:tgtEl>
                                          <p:spTgt spid="35">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200" fill="hold"/>
                                        <p:tgtEl>
                                          <p:spTgt spid="36"/>
                                        </p:tgtEl>
                                        <p:attrNameLst>
                                          <p:attrName>ppt_x</p:attrName>
                                        </p:attrNameLst>
                                      </p:cBhvr>
                                      <p:tavLst>
                                        <p:tav tm="0">
                                          <p:val>
                                            <p:strVal val="#ppt_x"/>
                                          </p:val>
                                        </p:tav>
                                        <p:tav tm="100000">
                                          <p:val>
                                            <p:strVal val="#ppt_x"/>
                                          </p:val>
                                        </p:tav>
                                      </p:tavLst>
                                    </p:anim>
                                    <p:anim calcmode="lin" valueType="num">
                                      <p:cBhvr additive="base">
                                        <p:cTn id="12" dur="2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1" build="allAtOnce"/>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otsikko"/>
          <p:cNvSpPr>
            <a:spLocks noGrp="1"/>
          </p:cNvSpPr>
          <p:nvPr>
            <p:ph type="ctrTitle" idx="4294967295"/>
          </p:nvPr>
        </p:nvSpPr>
        <p:spPr>
          <a:xfrm>
            <a:off x="0" y="-7209692"/>
            <a:ext cx="24457025" cy="5369779"/>
          </a:xfrm>
          <a:prstGeom prst="rect">
            <a:avLst/>
          </a:prstGeom>
        </p:spPr>
        <p:txBody>
          <a:bodyPr>
            <a:noAutofit/>
          </a:bodyPr>
          <a:lstStyle/>
          <a:p>
            <a:pPr algn="l"/>
            <a:r>
              <a:rPr lang="fi-FI" sz="12000" dirty="0">
                <a:solidFill>
                  <a:schemeClr val="bg1"/>
                </a:solidFill>
                <a:latin typeface="Bahnschrift bold" panose="020B0502040204020203" pitchFamily="34" charset="0"/>
              </a:rPr>
              <a:t>Euroopan yhdentymiskehitys vuonna 2004: 10 maata liittyy EU:n jäseniksi.</a:t>
            </a:r>
            <a:endParaRPr lang="en-150" sz="12000" dirty="0">
              <a:solidFill>
                <a:schemeClr val="bg1"/>
              </a:solidFill>
              <a:latin typeface="Bahnschrift bold" panose="020B0502040204020203" pitchFamily="34" charset="0"/>
            </a:endParaRPr>
          </a:p>
        </p:txBody>
      </p:sp>
      <p:sp>
        <p:nvSpPr>
          <p:cNvPr id="3" name="Otsikko">
            <a:extLst>
              <a:ext uri="{FF2B5EF4-FFF2-40B4-BE49-F238E27FC236}">
                <a16:creationId xmlns:a16="http://schemas.microsoft.com/office/drawing/2014/main" id="{E06BD6AB-6B0D-5044-CECB-11A76E19451F}"/>
              </a:ext>
            </a:extLst>
          </p:cNvPr>
          <p:cNvSpPr txBox="1">
            <a:spLocks/>
          </p:cNvSpPr>
          <p:nvPr/>
        </p:nvSpPr>
        <p:spPr>
          <a:xfrm>
            <a:off x="518968" y="4682329"/>
            <a:ext cx="9996632"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Euroopan yhdentyminen</a:t>
            </a:r>
          </a:p>
        </p:txBody>
      </p:sp>
      <p:sp>
        <p:nvSpPr>
          <p:cNvPr id="38" name="Ajankohta"/>
          <p:cNvSpPr txBox="1">
            <a:spLocks/>
          </p:cNvSpPr>
          <p:nvPr/>
        </p:nvSpPr>
        <p:spPr>
          <a:xfrm>
            <a:off x="508084" y="8026738"/>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fi-FI" sz="12000" dirty="0">
                <a:solidFill>
                  <a:srgbClr val="243C7C"/>
                </a:solidFill>
                <a:latin typeface="Bahnschrift bold" panose="020B0502040204020203" pitchFamily="34" charset="0"/>
              </a:rPr>
              <a:t>2004</a:t>
            </a:r>
          </a:p>
        </p:txBody>
      </p:sp>
      <p:sp>
        <p:nvSpPr>
          <p:cNvPr id="39" name="Teksti"/>
          <p:cNvSpPr/>
          <p:nvPr/>
        </p:nvSpPr>
        <p:spPr>
          <a:xfrm>
            <a:off x="557195" y="9513258"/>
            <a:ext cx="9207295" cy="1815882"/>
          </a:xfrm>
          <a:prstGeom prst="rect">
            <a:avLst/>
          </a:prstGeom>
        </p:spPr>
        <p:txBody>
          <a:bodyPr wrap="square">
            <a:spAutoFit/>
          </a:bodyPr>
          <a:lstStyle/>
          <a:p>
            <a:r>
              <a:rPr lang="fi-FI" sz="2800" dirty="0">
                <a:solidFill>
                  <a:schemeClr val="bg1"/>
                </a:solidFill>
                <a:latin typeface="Bahnschrift" panose="020B0502040204020203" pitchFamily="34" charset="0"/>
              </a:rPr>
              <a:t>Vuonna 2004 EU:hun liittyivät Kypros, Latvia, Liettua, Malta, Puola, Slovakia, Slovenia, Tšekki, Unkari ja Viro. Näin maanosa yhdentyi Berliinin muurin murtumisen ja Neuvostoliiton hajoamisen jälkeen. </a:t>
            </a:r>
            <a:endParaRPr lang="en-150" sz="2800" dirty="0">
              <a:solidFill>
                <a:schemeClr val="bg1"/>
              </a:solidFill>
              <a:latin typeface="Bahnschrift" panose="020B0502040204020203" pitchFamily="34" charset="0"/>
            </a:endParaRPr>
          </a:p>
        </p:txBody>
      </p:sp>
      <p:pic>
        <p:nvPicPr>
          <p:cNvPr id="40" name="Kuva"/>
          <p:cNvPicPr>
            <a:picLocks noChangeAspect="1"/>
          </p:cNvPicPr>
          <p:nvPr/>
        </p:nvPicPr>
        <p:blipFill>
          <a:blip r:embed="rId3">
            <a:extLst>
              <a:ext uri="{28A0092B-C50C-407E-A947-70E740481C1C}">
                <a14:useLocalDpi xmlns:a14="http://schemas.microsoft.com/office/drawing/2010/main" val="0"/>
              </a:ext>
            </a:extLst>
          </a:blip>
          <a:srcRect/>
          <a:stretch/>
        </p:blipFill>
        <p:spPr>
          <a:xfrm>
            <a:off x="2584836" y="-79331"/>
            <a:ext cx="24319088" cy="13679487"/>
          </a:xfrm>
          <a:prstGeom prst="rect">
            <a:avLst/>
          </a:prstGeom>
        </p:spPr>
      </p:pic>
    </p:spTree>
    <p:extLst>
      <p:ext uri="{BB962C8B-B14F-4D97-AF65-F5344CB8AC3E}">
        <p14:creationId xmlns:p14="http://schemas.microsoft.com/office/powerpoint/2010/main" val="1629743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38">
                                            <p:txEl>
                                              <p:pRg st="0" end="0"/>
                                            </p:txEl>
                                          </p:spTgt>
                                        </p:tgtEl>
                                        <p:attrNameLst>
                                          <p:attrName>style.visibility</p:attrName>
                                        </p:attrNameLst>
                                      </p:cBhvr>
                                      <p:to>
                                        <p:strVal val="visible"/>
                                      </p:to>
                                    </p:set>
                                    <p:animEffect transition="in" filter="barn(inVertical)">
                                      <p:cBhvr>
                                        <p:cTn id="7" dur="300"/>
                                        <p:tgtEl>
                                          <p:spTgt spid="38">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200" fill="hold"/>
                                        <p:tgtEl>
                                          <p:spTgt spid="39"/>
                                        </p:tgtEl>
                                        <p:attrNameLst>
                                          <p:attrName>ppt_x</p:attrName>
                                        </p:attrNameLst>
                                      </p:cBhvr>
                                      <p:tavLst>
                                        <p:tav tm="0">
                                          <p:val>
                                            <p:strVal val="#ppt_x"/>
                                          </p:val>
                                        </p:tav>
                                        <p:tav tm="100000">
                                          <p:val>
                                            <p:strVal val="#ppt_x"/>
                                          </p:val>
                                        </p:tav>
                                      </p:tavLst>
                                    </p:anim>
                                    <p:anim calcmode="lin" valueType="num">
                                      <p:cBhvr additive="base">
                                        <p:cTn id="12" dur="2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1" build="allAtOnce"/>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otsikko"/>
          <p:cNvSpPr>
            <a:spLocks noGrp="1"/>
          </p:cNvSpPr>
          <p:nvPr>
            <p:ph type="ctrTitle" idx="4294967295"/>
          </p:nvPr>
        </p:nvSpPr>
        <p:spPr>
          <a:xfrm>
            <a:off x="0" y="-7737231"/>
            <a:ext cx="24479250" cy="5849693"/>
          </a:xfrm>
          <a:prstGeom prst="rect">
            <a:avLst/>
          </a:prstGeom>
        </p:spPr>
        <p:txBody>
          <a:bodyPr>
            <a:noAutofit/>
          </a:bodyPr>
          <a:lstStyle/>
          <a:p>
            <a:pPr algn="l"/>
            <a:r>
              <a:rPr lang="fi-FI" sz="12000" dirty="0">
                <a:solidFill>
                  <a:schemeClr val="bg1"/>
                </a:solidFill>
                <a:latin typeface="Bahnschrift bold" panose="020B0502040204020203" pitchFamily="34" charset="0"/>
              </a:rPr>
              <a:t>Euroopan yhdentymiskehitys vuonna 2007: Bulgaria ja Romania liittyvät EU:n jäseniksi</a:t>
            </a:r>
            <a:endParaRPr lang="en-150" sz="12000" dirty="0">
              <a:solidFill>
                <a:schemeClr val="bg1"/>
              </a:solidFill>
              <a:latin typeface="Bahnschrift bold" panose="020B0502040204020203" pitchFamily="34" charset="0"/>
            </a:endParaRPr>
          </a:p>
        </p:txBody>
      </p:sp>
      <p:sp>
        <p:nvSpPr>
          <p:cNvPr id="7" name="Otsikko">
            <a:extLst>
              <a:ext uri="{FF2B5EF4-FFF2-40B4-BE49-F238E27FC236}">
                <a16:creationId xmlns:a16="http://schemas.microsoft.com/office/drawing/2014/main" id="{C7DE3D9B-5C22-1E33-B3D2-8C014BDF9022}"/>
              </a:ext>
            </a:extLst>
          </p:cNvPr>
          <p:cNvSpPr txBox="1">
            <a:spLocks/>
          </p:cNvSpPr>
          <p:nvPr/>
        </p:nvSpPr>
        <p:spPr>
          <a:xfrm>
            <a:off x="518969" y="4649672"/>
            <a:ext cx="9891123"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Euroopan yhdentyminen</a:t>
            </a:r>
          </a:p>
        </p:txBody>
      </p:sp>
      <p:sp>
        <p:nvSpPr>
          <p:cNvPr id="41" name="Ajankohta"/>
          <p:cNvSpPr txBox="1">
            <a:spLocks/>
          </p:cNvSpPr>
          <p:nvPr/>
        </p:nvSpPr>
        <p:spPr>
          <a:xfrm>
            <a:off x="529856" y="8015853"/>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fi-FI" sz="12000" dirty="0">
                <a:solidFill>
                  <a:srgbClr val="243C7C"/>
                </a:solidFill>
                <a:latin typeface="Bahnschrift bold" panose="020B0502040204020203" pitchFamily="34" charset="0"/>
              </a:rPr>
              <a:t>2007</a:t>
            </a:r>
          </a:p>
        </p:txBody>
      </p:sp>
      <p:sp>
        <p:nvSpPr>
          <p:cNvPr id="42" name="Teksti"/>
          <p:cNvSpPr/>
          <p:nvPr/>
        </p:nvSpPr>
        <p:spPr>
          <a:xfrm>
            <a:off x="546310" y="9535030"/>
            <a:ext cx="9207295" cy="954107"/>
          </a:xfrm>
          <a:prstGeom prst="rect">
            <a:avLst/>
          </a:prstGeom>
        </p:spPr>
        <p:txBody>
          <a:bodyPr wrap="square">
            <a:spAutoFit/>
          </a:bodyPr>
          <a:lstStyle/>
          <a:p>
            <a:r>
              <a:rPr lang="fi-FI" sz="2800" dirty="0">
                <a:solidFill>
                  <a:schemeClr val="bg1"/>
                </a:solidFill>
                <a:latin typeface="Bahnschrift" panose="020B0502040204020203" pitchFamily="34" charset="0"/>
              </a:rPr>
              <a:t>Vuonna </a:t>
            </a:r>
            <a:r>
              <a:rPr lang="fi-FI" sz="2800" b="1" dirty="0">
                <a:solidFill>
                  <a:schemeClr val="bg1"/>
                </a:solidFill>
                <a:latin typeface="Bahnschrift" panose="020B0502040204020203" pitchFamily="34" charset="0"/>
              </a:rPr>
              <a:t>2007 </a:t>
            </a:r>
            <a:r>
              <a:rPr lang="fi-FI" sz="2800" dirty="0">
                <a:solidFill>
                  <a:schemeClr val="bg1"/>
                </a:solidFill>
                <a:latin typeface="Bahnschrift" panose="020B0502040204020203" pitchFamily="34" charset="0"/>
              </a:rPr>
              <a:t>EU:n jäseniksi liittyivät </a:t>
            </a:r>
            <a:r>
              <a:rPr lang="fi-FI" sz="2800" b="1" dirty="0">
                <a:solidFill>
                  <a:schemeClr val="bg1"/>
                </a:solidFill>
                <a:latin typeface="Bahnschrift" panose="020B0502040204020203" pitchFamily="34" charset="0"/>
              </a:rPr>
              <a:t>Bulgaria ja Romania</a:t>
            </a:r>
            <a:r>
              <a:rPr lang="fi-FI" sz="2800" dirty="0">
                <a:solidFill>
                  <a:schemeClr val="bg1"/>
                </a:solidFill>
                <a:latin typeface="Bahnschrift" panose="020B0502040204020203" pitchFamily="34" charset="0"/>
              </a:rPr>
              <a:t>.</a:t>
            </a:r>
            <a:endParaRPr lang="en-150" sz="2800" dirty="0">
              <a:solidFill>
                <a:schemeClr val="bg1"/>
              </a:solidFill>
              <a:latin typeface="Bahnschrift" panose="020B0502040204020203" pitchFamily="34" charset="0"/>
            </a:endParaRPr>
          </a:p>
        </p:txBody>
      </p:sp>
      <p:pic>
        <p:nvPicPr>
          <p:cNvPr id="43" name="Kuva"/>
          <p:cNvPicPr>
            <a:picLocks noChangeAspect="1"/>
          </p:cNvPicPr>
          <p:nvPr/>
        </p:nvPicPr>
        <p:blipFill>
          <a:blip r:embed="rId3">
            <a:extLst>
              <a:ext uri="{28A0092B-C50C-407E-A947-70E740481C1C}">
                <a14:useLocalDpi xmlns:a14="http://schemas.microsoft.com/office/drawing/2010/main" val="0"/>
              </a:ext>
            </a:extLst>
          </a:blip>
          <a:srcRect/>
          <a:stretch/>
        </p:blipFill>
        <p:spPr>
          <a:xfrm>
            <a:off x="2582886" y="-81017"/>
            <a:ext cx="24319088" cy="13679487"/>
          </a:xfrm>
          <a:prstGeom prst="rect">
            <a:avLst/>
          </a:prstGeom>
        </p:spPr>
      </p:pic>
    </p:spTree>
    <p:extLst>
      <p:ext uri="{BB962C8B-B14F-4D97-AF65-F5344CB8AC3E}">
        <p14:creationId xmlns:p14="http://schemas.microsoft.com/office/powerpoint/2010/main" val="1919215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41">
                                            <p:txEl>
                                              <p:pRg st="0" end="0"/>
                                            </p:txEl>
                                          </p:spTgt>
                                        </p:tgtEl>
                                        <p:attrNameLst>
                                          <p:attrName>style.visibility</p:attrName>
                                        </p:attrNameLst>
                                      </p:cBhvr>
                                      <p:to>
                                        <p:strVal val="visible"/>
                                      </p:to>
                                    </p:set>
                                    <p:animEffect transition="in" filter="barn(inVertical)">
                                      <p:cBhvr>
                                        <p:cTn id="7" dur="300"/>
                                        <p:tgtEl>
                                          <p:spTgt spid="41">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200" fill="hold"/>
                                        <p:tgtEl>
                                          <p:spTgt spid="42"/>
                                        </p:tgtEl>
                                        <p:attrNameLst>
                                          <p:attrName>ppt_x</p:attrName>
                                        </p:attrNameLst>
                                      </p:cBhvr>
                                      <p:tavLst>
                                        <p:tav tm="0">
                                          <p:val>
                                            <p:strVal val="#ppt_x"/>
                                          </p:val>
                                        </p:tav>
                                        <p:tav tm="100000">
                                          <p:val>
                                            <p:strVal val="#ppt_x"/>
                                          </p:val>
                                        </p:tav>
                                      </p:tavLst>
                                    </p:anim>
                                    <p:anim calcmode="lin" valueType="num">
                                      <p:cBhvr additive="base">
                                        <p:cTn id="12" dur="2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1" build="allAtOnce"/>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otsikko"/>
          <p:cNvSpPr>
            <a:spLocks noGrp="1"/>
          </p:cNvSpPr>
          <p:nvPr>
            <p:ph type="ctrTitle" idx="4294967295"/>
          </p:nvPr>
        </p:nvSpPr>
        <p:spPr>
          <a:xfrm>
            <a:off x="0" y="-5591908"/>
            <a:ext cx="24479250" cy="3667858"/>
          </a:xfrm>
          <a:prstGeom prst="rect">
            <a:avLst/>
          </a:prstGeom>
        </p:spPr>
        <p:txBody>
          <a:bodyPr>
            <a:noAutofit/>
          </a:bodyPr>
          <a:lstStyle/>
          <a:p>
            <a:pPr algn="l"/>
            <a:r>
              <a:rPr lang="fi-FI" sz="12000" dirty="0">
                <a:solidFill>
                  <a:schemeClr val="bg1"/>
                </a:solidFill>
                <a:latin typeface="Bahnschrift bold" panose="020B0502040204020203" pitchFamily="34" charset="0"/>
              </a:rPr>
              <a:t>Euroopan yhdentymiskehitys vuonna 2013: Kroatia liittyy EU:hun</a:t>
            </a:r>
            <a:endParaRPr lang="en-150" sz="12000" dirty="0">
              <a:solidFill>
                <a:schemeClr val="bg1"/>
              </a:solidFill>
              <a:latin typeface="Bahnschrift bold" panose="020B0502040204020203" pitchFamily="34" charset="0"/>
            </a:endParaRPr>
          </a:p>
        </p:txBody>
      </p:sp>
      <p:sp>
        <p:nvSpPr>
          <p:cNvPr id="3" name="Otsikko">
            <a:extLst>
              <a:ext uri="{FF2B5EF4-FFF2-40B4-BE49-F238E27FC236}">
                <a16:creationId xmlns:a16="http://schemas.microsoft.com/office/drawing/2014/main" id="{C459A95A-48C6-A64C-FB33-3334ED465080}"/>
              </a:ext>
            </a:extLst>
          </p:cNvPr>
          <p:cNvSpPr txBox="1">
            <a:spLocks/>
          </p:cNvSpPr>
          <p:nvPr/>
        </p:nvSpPr>
        <p:spPr>
          <a:xfrm>
            <a:off x="518968" y="4649672"/>
            <a:ext cx="9765021"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Euroopan yhdentyminen</a:t>
            </a:r>
          </a:p>
        </p:txBody>
      </p:sp>
      <p:sp>
        <p:nvSpPr>
          <p:cNvPr id="44" name="Ajankohta"/>
          <p:cNvSpPr txBox="1">
            <a:spLocks/>
          </p:cNvSpPr>
          <p:nvPr/>
        </p:nvSpPr>
        <p:spPr>
          <a:xfrm>
            <a:off x="518971" y="8004968"/>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fi-FI" sz="12000" dirty="0">
                <a:solidFill>
                  <a:srgbClr val="243C7C"/>
                </a:solidFill>
                <a:latin typeface="Bahnschrift bold" panose="020B0502040204020203" pitchFamily="34" charset="0"/>
              </a:rPr>
              <a:t>2013</a:t>
            </a:r>
          </a:p>
        </p:txBody>
      </p:sp>
      <p:sp>
        <p:nvSpPr>
          <p:cNvPr id="45" name="Teksti"/>
          <p:cNvSpPr/>
          <p:nvPr/>
        </p:nvSpPr>
        <p:spPr>
          <a:xfrm>
            <a:off x="535425" y="9497251"/>
            <a:ext cx="9765022" cy="954107"/>
          </a:xfrm>
          <a:prstGeom prst="rect">
            <a:avLst/>
          </a:prstGeom>
        </p:spPr>
        <p:txBody>
          <a:bodyPr wrap="square">
            <a:spAutoFit/>
          </a:bodyPr>
          <a:lstStyle/>
          <a:p>
            <a:r>
              <a:rPr lang="fi-FI" sz="2800" dirty="0">
                <a:solidFill>
                  <a:schemeClr val="bg1"/>
                </a:solidFill>
                <a:latin typeface="Bahnschrift" panose="020B0502040204020203" pitchFamily="34" charset="0"/>
              </a:rPr>
              <a:t>Vuonna</a:t>
            </a:r>
            <a:r>
              <a:rPr lang="fi-FI" sz="2800" b="1" dirty="0">
                <a:solidFill>
                  <a:schemeClr val="bg1"/>
                </a:solidFill>
                <a:latin typeface="Bahnschrift" panose="020B0502040204020203" pitchFamily="34" charset="0"/>
              </a:rPr>
              <a:t> 2013 </a:t>
            </a:r>
            <a:r>
              <a:rPr lang="fi-FI" sz="2800" dirty="0">
                <a:solidFill>
                  <a:schemeClr val="bg1"/>
                </a:solidFill>
                <a:latin typeface="Bahnschrift" panose="020B0502040204020203" pitchFamily="34" charset="0"/>
              </a:rPr>
              <a:t>EU:n jäseneksi liittyi viimeisimpänä maana </a:t>
            </a:r>
            <a:r>
              <a:rPr lang="fi-FI" sz="2800" b="1" dirty="0">
                <a:solidFill>
                  <a:schemeClr val="bg1"/>
                </a:solidFill>
                <a:latin typeface="Bahnschrift" panose="020B0502040204020203" pitchFamily="34" charset="0"/>
              </a:rPr>
              <a:t>Kroatia.</a:t>
            </a:r>
            <a:endParaRPr lang="en-150" sz="2800" b="1" dirty="0">
              <a:solidFill>
                <a:schemeClr val="bg1"/>
              </a:solidFill>
              <a:latin typeface="Bahnschrift" panose="020B0502040204020203" pitchFamily="34" charset="0"/>
            </a:endParaRPr>
          </a:p>
        </p:txBody>
      </p:sp>
      <p:pic>
        <p:nvPicPr>
          <p:cNvPr id="46" name="Kuva"/>
          <p:cNvPicPr>
            <a:picLocks noChangeAspect="1"/>
          </p:cNvPicPr>
          <p:nvPr/>
        </p:nvPicPr>
        <p:blipFill>
          <a:blip r:embed="rId3">
            <a:extLst>
              <a:ext uri="{28A0092B-C50C-407E-A947-70E740481C1C}">
                <a14:useLocalDpi xmlns:a14="http://schemas.microsoft.com/office/drawing/2010/main" val="0"/>
              </a:ext>
            </a:extLst>
          </a:blip>
          <a:srcRect/>
          <a:stretch/>
        </p:blipFill>
        <p:spPr>
          <a:xfrm>
            <a:off x="2582002" y="-82197"/>
            <a:ext cx="24319088" cy="13679487"/>
          </a:xfrm>
          <a:prstGeom prst="rect">
            <a:avLst/>
          </a:prstGeom>
        </p:spPr>
      </p:pic>
    </p:spTree>
    <p:extLst>
      <p:ext uri="{BB962C8B-B14F-4D97-AF65-F5344CB8AC3E}">
        <p14:creationId xmlns:p14="http://schemas.microsoft.com/office/powerpoint/2010/main" val="1659772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iterate type="lt">
                                    <p:tmPct val="0"/>
                                  </p:iterate>
                                  <p:childTnLst>
                                    <p:set>
                                      <p:cBhvr>
                                        <p:cTn id="6" dur="1" fill="hold">
                                          <p:stCondLst>
                                            <p:cond delay="0"/>
                                          </p:stCondLst>
                                        </p:cTn>
                                        <p:tgtEl>
                                          <p:spTgt spid="44">
                                            <p:txEl>
                                              <p:pRg st="0" end="0"/>
                                            </p:txEl>
                                          </p:spTgt>
                                        </p:tgtEl>
                                        <p:attrNameLst>
                                          <p:attrName>style.visibility</p:attrName>
                                        </p:attrNameLst>
                                      </p:cBhvr>
                                      <p:to>
                                        <p:strVal val="visible"/>
                                      </p:to>
                                    </p:set>
                                    <p:animEffect transition="in" filter="barn(inVertical)">
                                      <p:cBhvr>
                                        <p:cTn id="7" dur="300"/>
                                        <p:tgtEl>
                                          <p:spTgt spid="44">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200" fill="hold"/>
                                        <p:tgtEl>
                                          <p:spTgt spid="45"/>
                                        </p:tgtEl>
                                        <p:attrNameLst>
                                          <p:attrName>ppt_x</p:attrName>
                                        </p:attrNameLst>
                                      </p:cBhvr>
                                      <p:tavLst>
                                        <p:tav tm="0">
                                          <p:val>
                                            <p:strVal val="#ppt_x"/>
                                          </p:val>
                                        </p:tav>
                                        <p:tav tm="100000">
                                          <p:val>
                                            <p:strVal val="#ppt_x"/>
                                          </p:val>
                                        </p:tav>
                                      </p:tavLst>
                                    </p:anim>
                                    <p:anim calcmode="lin" valueType="num">
                                      <p:cBhvr additive="base">
                                        <p:cTn id="12" dur="2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allAtOnce"/>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an otsikko">
            <a:extLst>
              <a:ext uri="{FF2B5EF4-FFF2-40B4-BE49-F238E27FC236}">
                <a16:creationId xmlns:a16="http://schemas.microsoft.com/office/drawing/2014/main" id="{C7FA6861-0506-1BAA-A052-94E535080F0E}"/>
              </a:ext>
            </a:extLst>
          </p:cNvPr>
          <p:cNvSpPr>
            <a:spLocks noGrp="1"/>
          </p:cNvSpPr>
          <p:nvPr>
            <p:ph type="ctrTitle" idx="4294967295"/>
          </p:nvPr>
        </p:nvSpPr>
        <p:spPr>
          <a:xfrm>
            <a:off x="0" y="-4762500"/>
            <a:ext cx="18361025" cy="2214562"/>
          </a:xfrm>
          <a:prstGeom prst="rect">
            <a:avLst/>
          </a:prstGeom>
        </p:spPr>
        <p:txBody>
          <a:bodyPr vert="horz" lIns="91440" tIns="45720" rIns="91440" bIns="45720" rtlCol="0" anchor="b">
            <a:normAutofit/>
          </a:bodyPr>
          <a:lstStyle/>
          <a:p>
            <a:r>
              <a:rPr lang="fi-FI" dirty="0"/>
              <a:t>Euro ja euroalue</a:t>
            </a:r>
          </a:p>
        </p:txBody>
      </p:sp>
      <p:sp>
        <p:nvSpPr>
          <p:cNvPr id="47" name="Otsikko"/>
          <p:cNvSpPr txBox="1">
            <a:spLocks/>
          </p:cNvSpPr>
          <p:nvPr/>
        </p:nvSpPr>
        <p:spPr>
          <a:xfrm>
            <a:off x="547784" y="4255986"/>
            <a:ext cx="7976194" cy="4695276"/>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Euro ja euroalue</a:t>
            </a:r>
          </a:p>
        </p:txBody>
      </p:sp>
      <p:sp>
        <p:nvSpPr>
          <p:cNvPr id="48" name="Teksti"/>
          <p:cNvSpPr/>
          <p:nvPr/>
        </p:nvSpPr>
        <p:spPr>
          <a:xfrm>
            <a:off x="526461" y="9470991"/>
            <a:ext cx="9773986" cy="954107"/>
          </a:xfrm>
          <a:prstGeom prst="rect">
            <a:avLst/>
          </a:prstGeom>
        </p:spPr>
        <p:txBody>
          <a:bodyPr wrap="square">
            <a:spAutoFit/>
          </a:bodyPr>
          <a:lstStyle/>
          <a:p>
            <a:r>
              <a:rPr lang="fi-FI" sz="2800" dirty="0">
                <a:solidFill>
                  <a:schemeClr val="bg1"/>
                </a:solidFill>
                <a:latin typeface="Bahnschrift" panose="020B0502040204020203" pitchFamily="34" charset="0"/>
              </a:rPr>
              <a:t>Euro on </a:t>
            </a:r>
            <a:r>
              <a:rPr lang="fi-FI" sz="2800" b="1" dirty="0">
                <a:solidFill>
                  <a:schemeClr val="bg1"/>
                </a:solidFill>
                <a:latin typeface="Bahnschrift" panose="020B0502040204020203" pitchFamily="34" charset="0"/>
              </a:rPr>
              <a:t>20 EU-maan </a:t>
            </a:r>
            <a:r>
              <a:rPr lang="fi-FI" sz="2800" dirty="0">
                <a:solidFill>
                  <a:schemeClr val="bg1"/>
                </a:solidFill>
                <a:latin typeface="Bahnschrift" panose="020B0502040204020203" pitchFamily="34" charset="0"/>
              </a:rPr>
              <a:t>virallinen rahayksikkö. Nämä maat muodostavat euroalueen.</a:t>
            </a:r>
            <a:endParaRPr lang="en-150" sz="2800" dirty="0">
              <a:solidFill>
                <a:schemeClr val="bg1"/>
              </a:solidFill>
              <a:latin typeface="Bahnschrift" panose="020B0502040204020203" pitchFamily="34" charset="0"/>
            </a:endParaRPr>
          </a:p>
        </p:txBody>
      </p:sp>
      <p:pic>
        <p:nvPicPr>
          <p:cNvPr id="49" name="Kuva"/>
          <p:cNvPicPr>
            <a:picLocks noChangeAspect="1"/>
          </p:cNvPicPr>
          <p:nvPr/>
        </p:nvPicPr>
        <p:blipFill>
          <a:blip r:embed="rId3">
            <a:extLst>
              <a:ext uri="{28A0092B-C50C-407E-A947-70E740481C1C}">
                <a14:useLocalDpi xmlns:a14="http://schemas.microsoft.com/office/drawing/2010/main" val="0"/>
              </a:ext>
            </a:extLst>
          </a:blip>
          <a:srcRect/>
          <a:stretch/>
        </p:blipFill>
        <p:spPr>
          <a:xfrm>
            <a:off x="1962350" y="554086"/>
            <a:ext cx="23073210" cy="12978680"/>
          </a:xfrm>
          <a:prstGeom prst="rect">
            <a:avLst/>
          </a:prstGeom>
        </p:spPr>
      </p:pic>
    </p:spTree>
    <p:extLst>
      <p:ext uri="{BB962C8B-B14F-4D97-AF65-F5344CB8AC3E}">
        <p14:creationId xmlns:p14="http://schemas.microsoft.com/office/powerpoint/2010/main" val="1737267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300"/>
                                        <p:tgtEl>
                                          <p:spTgt spid="47"/>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200" fill="hold"/>
                                        <p:tgtEl>
                                          <p:spTgt spid="48"/>
                                        </p:tgtEl>
                                        <p:attrNameLst>
                                          <p:attrName>ppt_x</p:attrName>
                                        </p:attrNameLst>
                                      </p:cBhvr>
                                      <p:tavLst>
                                        <p:tav tm="0">
                                          <p:val>
                                            <p:strVal val="#ppt_x"/>
                                          </p:val>
                                        </p:tav>
                                        <p:tav tm="100000">
                                          <p:val>
                                            <p:strVal val="#ppt_x"/>
                                          </p:val>
                                        </p:tav>
                                      </p:tavLst>
                                    </p:anim>
                                    <p:anim calcmode="lin" valueType="num">
                                      <p:cBhvr additive="base">
                                        <p:cTn id="12" dur="200" fill="hold"/>
                                        <p:tgtEl>
                                          <p:spTgt spid="48"/>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otsikko">
            <a:extLst>
              <a:ext uri="{FF2B5EF4-FFF2-40B4-BE49-F238E27FC236}">
                <a16:creationId xmlns:a16="http://schemas.microsoft.com/office/drawing/2014/main" id="{25810E57-50F5-C80B-5EC8-263BE3E68C52}"/>
              </a:ext>
            </a:extLst>
          </p:cNvPr>
          <p:cNvSpPr>
            <a:spLocks noGrp="1"/>
          </p:cNvSpPr>
          <p:nvPr>
            <p:ph type="ctrTitle" idx="4294967295"/>
          </p:nvPr>
        </p:nvSpPr>
        <p:spPr>
          <a:xfrm>
            <a:off x="0" y="-4762500"/>
            <a:ext cx="18361025" cy="2312987"/>
          </a:xfrm>
          <a:prstGeom prst="rect">
            <a:avLst/>
          </a:prstGeom>
        </p:spPr>
        <p:txBody>
          <a:bodyPr vert="horz" lIns="91440" tIns="45720" rIns="91440" bIns="45720" rtlCol="0" anchor="b">
            <a:normAutofit/>
          </a:bodyPr>
          <a:lstStyle/>
          <a:p>
            <a:r>
              <a:rPr lang="fi-FI" dirty="0"/>
              <a:t>EU:n laajentuminen</a:t>
            </a:r>
          </a:p>
        </p:txBody>
      </p:sp>
      <p:sp>
        <p:nvSpPr>
          <p:cNvPr id="47" name="Otsikko"/>
          <p:cNvSpPr txBox="1">
            <a:spLocks/>
          </p:cNvSpPr>
          <p:nvPr/>
        </p:nvSpPr>
        <p:spPr>
          <a:xfrm>
            <a:off x="584359" y="4807625"/>
            <a:ext cx="10177426" cy="326891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EU:n laajentuminen</a:t>
            </a:r>
          </a:p>
        </p:txBody>
      </p:sp>
      <p:sp>
        <p:nvSpPr>
          <p:cNvPr id="48" name="Teksti"/>
          <p:cNvSpPr/>
          <p:nvPr/>
        </p:nvSpPr>
        <p:spPr>
          <a:xfrm>
            <a:off x="563037" y="8224795"/>
            <a:ext cx="9773986" cy="1384995"/>
          </a:xfrm>
          <a:prstGeom prst="rect">
            <a:avLst/>
          </a:prstGeom>
        </p:spPr>
        <p:txBody>
          <a:bodyPr wrap="square">
            <a:spAutoFit/>
          </a:bodyPr>
          <a:lstStyle/>
          <a:p>
            <a:r>
              <a:rPr lang="fi-FI" sz="2800" dirty="0">
                <a:solidFill>
                  <a:schemeClr val="bg1"/>
                </a:solidFill>
                <a:latin typeface="Bahnschrift" panose="020B0502040204020203" pitchFamily="34" charset="0"/>
              </a:rPr>
              <a:t>EU:n jäsenyyttä voi hakea mikä tahansa </a:t>
            </a:r>
            <a:r>
              <a:rPr lang="fi-FI" sz="2800" b="1" dirty="0">
                <a:solidFill>
                  <a:schemeClr val="bg1"/>
                </a:solidFill>
                <a:latin typeface="Bahnschrift" panose="020B0502040204020203" pitchFamily="34" charset="0"/>
              </a:rPr>
              <a:t>Euroopan maa</a:t>
            </a:r>
            <a:r>
              <a:rPr lang="fi-FI" sz="2800" dirty="0">
                <a:solidFill>
                  <a:schemeClr val="bg1"/>
                </a:solidFill>
                <a:latin typeface="Bahnschrift" panose="020B0502040204020203" pitchFamily="34" charset="0"/>
              </a:rPr>
              <a:t>, joka </a:t>
            </a:r>
            <a:r>
              <a:rPr lang="fi-FI" sz="2800" b="1" dirty="0">
                <a:solidFill>
                  <a:schemeClr val="bg1"/>
                </a:solidFill>
                <a:latin typeface="Bahnschrift" panose="020B0502040204020203" pitchFamily="34" charset="0"/>
              </a:rPr>
              <a:t>kunnioittaa EU:n demokraattisia arvoja </a:t>
            </a:r>
            <a:r>
              <a:rPr lang="fi-FI" sz="2800" dirty="0">
                <a:solidFill>
                  <a:schemeClr val="bg1"/>
                </a:solidFill>
                <a:latin typeface="Bahnschrift" panose="020B0502040204020203" pitchFamily="34" charset="0"/>
              </a:rPr>
              <a:t>ja sitoutuu edistämään niiden toteutumista.</a:t>
            </a:r>
            <a:endParaRPr lang="en-150" sz="2800" dirty="0">
              <a:solidFill>
                <a:schemeClr val="bg1"/>
              </a:solidFill>
              <a:latin typeface="Bahnschrift" panose="020B0502040204020203" pitchFamily="34" charset="0"/>
            </a:endParaRPr>
          </a:p>
        </p:txBody>
      </p:sp>
    </p:spTree>
    <p:extLst>
      <p:ext uri="{BB962C8B-B14F-4D97-AF65-F5344CB8AC3E}">
        <p14:creationId xmlns:p14="http://schemas.microsoft.com/office/powerpoint/2010/main" val="2699210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300"/>
                                        <p:tgtEl>
                                          <p:spTgt spid="47"/>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200" fill="hold"/>
                                        <p:tgtEl>
                                          <p:spTgt spid="48"/>
                                        </p:tgtEl>
                                        <p:attrNameLst>
                                          <p:attrName>ppt_x</p:attrName>
                                        </p:attrNameLst>
                                      </p:cBhvr>
                                      <p:tavLst>
                                        <p:tav tm="0">
                                          <p:val>
                                            <p:strVal val="#ppt_x"/>
                                          </p:val>
                                        </p:tav>
                                        <p:tav tm="100000">
                                          <p:val>
                                            <p:strVal val="#ppt_x"/>
                                          </p:val>
                                        </p:tav>
                                      </p:tavLst>
                                    </p:anim>
                                    <p:anim calcmode="lin" valueType="num">
                                      <p:cBhvr additive="base">
                                        <p:cTn id="12" dur="2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an otsikko">
            <a:extLst>
              <a:ext uri="{FF2B5EF4-FFF2-40B4-BE49-F238E27FC236}">
                <a16:creationId xmlns:a16="http://schemas.microsoft.com/office/drawing/2014/main" id="{C0E1E017-C529-5A88-4FF7-A9CCD3493798}"/>
              </a:ext>
            </a:extLst>
          </p:cNvPr>
          <p:cNvSpPr>
            <a:spLocks noGrp="1"/>
          </p:cNvSpPr>
          <p:nvPr>
            <p:ph type="ctrTitle" idx="4294967295"/>
          </p:nvPr>
        </p:nvSpPr>
        <p:spPr>
          <a:xfrm>
            <a:off x="0" y="-4762500"/>
            <a:ext cx="18361025" cy="2346325"/>
          </a:xfrm>
          <a:prstGeom prst="rect">
            <a:avLst/>
          </a:prstGeom>
        </p:spPr>
        <p:txBody>
          <a:bodyPr vert="horz" lIns="91440" tIns="45720" rIns="91440" bIns="45720" rtlCol="0" anchor="b">
            <a:normAutofit/>
          </a:bodyPr>
          <a:lstStyle/>
          <a:p>
            <a:r>
              <a:rPr lang="fi-FI" dirty="0"/>
              <a:t>Ehdokasmaat</a:t>
            </a:r>
          </a:p>
        </p:txBody>
      </p:sp>
      <p:sp>
        <p:nvSpPr>
          <p:cNvPr id="11" name="Otsikko" descr="Ehdokasmaat "/>
          <p:cNvSpPr txBox="1">
            <a:spLocks/>
          </p:cNvSpPr>
          <p:nvPr/>
        </p:nvSpPr>
        <p:spPr>
          <a:xfrm>
            <a:off x="536898" y="3845764"/>
            <a:ext cx="9561541" cy="326891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Ehdokasmaat</a:t>
            </a:r>
          </a:p>
        </p:txBody>
      </p:sp>
      <p:sp>
        <p:nvSpPr>
          <p:cNvPr id="18" name="Teksti"/>
          <p:cNvSpPr/>
          <p:nvPr/>
        </p:nvSpPr>
        <p:spPr>
          <a:xfrm>
            <a:off x="548233" y="7262934"/>
            <a:ext cx="9773986" cy="4401205"/>
          </a:xfrm>
          <a:prstGeom prst="rect">
            <a:avLst/>
          </a:prstGeom>
        </p:spPr>
        <p:txBody>
          <a:bodyPr wrap="square">
            <a:spAutoFit/>
          </a:bodyPr>
          <a:lstStyle/>
          <a:p>
            <a:r>
              <a:rPr lang="fi-FI" sz="2800" dirty="0">
                <a:solidFill>
                  <a:schemeClr val="bg1"/>
                </a:solidFill>
                <a:latin typeface="Bahnschrift" panose="020B0502040204020203" pitchFamily="34" charset="0"/>
              </a:rPr>
              <a:t>•	Albania</a:t>
            </a:r>
          </a:p>
          <a:p>
            <a:r>
              <a:rPr lang="fi-FI" sz="2800" dirty="0">
                <a:solidFill>
                  <a:schemeClr val="bg1"/>
                </a:solidFill>
                <a:latin typeface="Bahnschrift" panose="020B0502040204020203" pitchFamily="34" charset="0"/>
              </a:rPr>
              <a:t>•	Bosnia ja Hertsegovina</a:t>
            </a:r>
          </a:p>
          <a:p>
            <a:r>
              <a:rPr lang="fi-FI" sz="2800" dirty="0">
                <a:solidFill>
                  <a:schemeClr val="bg1"/>
                </a:solidFill>
                <a:latin typeface="Bahnschrift" panose="020B0502040204020203" pitchFamily="34" charset="0"/>
              </a:rPr>
              <a:t>•	Moldova</a:t>
            </a:r>
          </a:p>
          <a:p>
            <a:r>
              <a:rPr lang="fi-FI" sz="2800" dirty="0">
                <a:solidFill>
                  <a:schemeClr val="bg1"/>
                </a:solidFill>
                <a:latin typeface="Bahnschrift" panose="020B0502040204020203" pitchFamily="34" charset="0"/>
              </a:rPr>
              <a:t>•	Pohjois-Makedonian tasavalta</a:t>
            </a:r>
          </a:p>
          <a:p>
            <a:r>
              <a:rPr lang="fi-FI" sz="2800" dirty="0">
                <a:solidFill>
                  <a:schemeClr val="bg1"/>
                </a:solidFill>
                <a:latin typeface="Bahnschrift" panose="020B0502040204020203" pitchFamily="34" charset="0"/>
              </a:rPr>
              <a:t>•	Montenegro</a:t>
            </a:r>
          </a:p>
          <a:p>
            <a:r>
              <a:rPr lang="fi-FI" sz="2800" dirty="0">
                <a:solidFill>
                  <a:schemeClr val="bg1"/>
                </a:solidFill>
                <a:latin typeface="Bahnschrift" panose="020B0502040204020203" pitchFamily="34" charset="0"/>
              </a:rPr>
              <a:t>•	Serbia</a:t>
            </a:r>
          </a:p>
          <a:p>
            <a:r>
              <a:rPr lang="fi-FI" sz="2800" dirty="0">
                <a:solidFill>
                  <a:schemeClr val="bg1"/>
                </a:solidFill>
                <a:latin typeface="Bahnschrift" panose="020B0502040204020203" pitchFamily="34" charset="0"/>
              </a:rPr>
              <a:t>•	Turkki</a:t>
            </a:r>
          </a:p>
          <a:p>
            <a:r>
              <a:rPr lang="fi-FI" sz="2800" dirty="0">
                <a:solidFill>
                  <a:schemeClr val="bg1"/>
                </a:solidFill>
                <a:latin typeface="Bahnschrift" panose="020B0502040204020203" pitchFamily="34" charset="0"/>
              </a:rPr>
              <a:t>•	Ukraina</a:t>
            </a:r>
          </a:p>
          <a:p>
            <a:pPr marL="457200" indent="-457200">
              <a:buFont typeface="Arial" panose="020B0604020202020204" pitchFamily="34" charset="0"/>
              <a:buChar char="•"/>
            </a:pPr>
            <a:r>
              <a:rPr lang="fi-FI" sz="2800" dirty="0">
                <a:solidFill>
                  <a:schemeClr val="bg1"/>
                </a:solidFill>
                <a:latin typeface="Bahnschrift" panose="020B0502040204020203" pitchFamily="34" charset="0"/>
              </a:rPr>
              <a:t>Georgia</a:t>
            </a:r>
          </a:p>
          <a:p>
            <a:endParaRPr lang="en-150" sz="2800" dirty="0">
              <a:solidFill>
                <a:schemeClr val="bg1"/>
              </a:solidFill>
              <a:latin typeface="Bahnschrift" panose="020B0502040204020203" pitchFamily="34" charset="0"/>
            </a:endParaRPr>
          </a:p>
        </p:txBody>
      </p:sp>
      <p:pic>
        <p:nvPicPr>
          <p:cNvPr id="29" name="Kuva 1"/>
          <p:cNvPicPr>
            <a:picLocks noChangeAspect="1"/>
          </p:cNvPicPr>
          <p:nvPr/>
        </p:nvPicPr>
        <p:blipFill>
          <a:blip r:embed="rId3">
            <a:extLst>
              <a:ext uri="{28A0092B-C50C-407E-A947-70E740481C1C}">
                <a14:useLocalDpi xmlns:a14="http://schemas.microsoft.com/office/drawing/2010/main" val="0"/>
              </a:ext>
            </a:extLst>
          </a:blip>
          <a:srcRect/>
          <a:stretch/>
        </p:blipFill>
        <p:spPr>
          <a:xfrm>
            <a:off x="2597451" y="-77368"/>
            <a:ext cx="24319088" cy="13679487"/>
          </a:xfrm>
          <a:prstGeom prst="rect">
            <a:avLst/>
          </a:prstGeom>
        </p:spPr>
      </p:pic>
      <p:pic>
        <p:nvPicPr>
          <p:cNvPr id="2" name="Kuva 2" descr="Samaan karttaan on merkitty Bosnia ja Hertsegovina.">
            <a:extLst>
              <a:ext uri="{FF2B5EF4-FFF2-40B4-BE49-F238E27FC236}">
                <a16:creationId xmlns:a16="http://schemas.microsoft.com/office/drawing/2014/main" id="{EB4D97EA-E8AB-69AD-03A3-A89D07356D77}"/>
              </a:ext>
            </a:extLst>
          </p:cNvPr>
          <p:cNvPicPr>
            <a:picLocks noChangeAspect="1"/>
          </p:cNvPicPr>
          <p:nvPr/>
        </p:nvPicPr>
        <p:blipFill rotWithShape="1">
          <a:blip r:embed="rId4">
            <a:extLst>
              <a:ext uri="{28A0092B-C50C-407E-A947-70E740481C1C}">
                <a14:useLocalDpi xmlns:a14="http://schemas.microsoft.com/office/drawing/2010/main" val="0"/>
              </a:ext>
            </a:extLst>
          </a:blip>
          <a:srcRect l="69179" r="25808"/>
          <a:stretch/>
        </p:blipFill>
        <p:spPr>
          <a:xfrm>
            <a:off x="17897889" y="-16645"/>
            <a:ext cx="1219200" cy="13679487"/>
          </a:xfrm>
          <a:prstGeom prst="rect">
            <a:avLst/>
          </a:prstGeom>
        </p:spPr>
      </p:pic>
    </p:spTree>
    <p:extLst>
      <p:ext uri="{BB962C8B-B14F-4D97-AF65-F5344CB8AC3E}">
        <p14:creationId xmlns:p14="http://schemas.microsoft.com/office/powerpoint/2010/main" val="212408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
                                        <p:tgtEl>
                                          <p:spTgt spid="11"/>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00" fill="hold"/>
                                        <p:tgtEl>
                                          <p:spTgt spid="18"/>
                                        </p:tgtEl>
                                        <p:attrNameLst>
                                          <p:attrName>ppt_x</p:attrName>
                                        </p:attrNameLst>
                                      </p:cBhvr>
                                      <p:tavLst>
                                        <p:tav tm="0">
                                          <p:val>
                                            <p:strVal val="#ppt_x"/>
                                          </p:val>
                                        </p:tav>
                                        <p:tav tm="100000">
                                          <p:val>
                                            <p:strVal val="#ppt_x"/>
                                          </p:val>
                                        </p:tav>
                                      </p:tavLst>
                                    </p:anim>
                                    <p:anim calcmode="lin" valueType="num">
                                      <p:cBhvr additive="base">
                                        <p:cTn id="12" dur="200" fill="hold"/>
                                        <p:tgtEl>
                                          <p:spTgt spid="18"/>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p:cNvSpPr>
            <a:spLocks noGrp="1"/>
          </p:cNvSpPr>
          <p:nvPr>
            <p:ph type="title" idx="4294967295"/>
          </p:nvPr>
        </p:nvSpPr>
        <p:spPr>
          <a:xfrm>
            <a:off x="622505" y="3637449"/>
            <a:ext cx="10611552" cy="4521760"/>
          </a:xfrm>
          <a:prstGeom prst="rect">
            <a:avLst/>
          </a:prstGeom>
        </p:spPr>
        <p:txBody>
          <a:bodyPr>
            <a:noAutofit/>
          </a:bodyPr>
          <a:lstStyle/>
          <a:p>
            <a:pPr>
              <a:lnSpc>
                <a:spcPct val="70000"/>
              </a:lnSpc>
            </a:pPr>
            <a:r>
              <a:rPr lang="fi-FI" sz="9600" dirty="0">
                <a:solidFill>
                  <a:schemeClr val="bg1"/>
                </a:solidFill>
                <a:latin typeface="Bahnschrift bold" panose="020B0502040204020203" pitchFamily="34" charset="0"/>
              </a:rPr>
              <a:t>EU on ainutlaatuinen taloudellinen ja poliittinen unioni</a:t>
            </a:r>
            <a:endParaRPr lang="en-150" sz="12000" dirty="0">
              <a:solidFill>
                <a:schemeClr val="bg1"/>
              </a:solidFill>
              <a:latin typeface="Bahnschrift bold" panose="020B0502040204020203" pitchFamily="34" charset="0"/>
            </a:endParaRPr>
          </a:p>
        </p:txBody>
      </p:sp>
      <p:sp>
        <p:nvSpPr>
          <p:cNvPr id="10" name="Sisältö 1"/>
          <p:cNvSpPr txBox="1"/>
          <p:nvPr/>
        </p:nvSpPr>
        <p:spPr>
          <a:xfrm>
            <a:off x="622505" y="8159208"/>
            <a:ext cx="4743606" cy="1354217"/>
          </a:xfrm>
          <a:prstGeom prst="rect">
            <a:avLst/>
          </a:prstGeom>
          <a:noFill/>
        </p:spPr>
        <p:txBody>
          <a:bodyPr wrap="none" rtlCol="0">
            <a:spAutoFit/>
          </a:bodyPr>
          <a:lstStyle/>
          <a:p>
            <a:r>
              <a:rPr lang="fi-FI" sz="8200" dirty="0">
                <a:solidFill>
                  <a:srgbClr val="243C7C"/>
                </a:solidFill>
                <a:latin typeface="Bahnschrift bold" panose="020B0502040204020203" pitchFamily="34" charset="0"/>
              </a:rPr>
              <a:t>27 maata </a:t>
            </a:r>
          </a:p>
        </p:txBody>
      </p:sp>
      <p:sp>
        <p:nvSpPr>
          <p:cNvPr id="12" name="Sisältö 2"/>
          <p:cNvSpPr txBox="1"/>
          <p:nvPr/>
        </p:nvSpPr>
        <p:spPr>
          <a:xfrm>
            <a:off x="497195" y="9306077"/>
            <a:ext cx="11610871" cy="1354217"/>
          </a:xfrm>
          <a:prstGeom prst="rect">
            <a:avLst/>
          </a:prstGeom>
          <a:noFill/>
        </p:spPr>
        <p:txBody>
          <a:bodyPr wrap="none" rtlCol="0">
            <a:spAutoFit/>
          </a:bodyPr>
          <a:lstStyle/>
          <a:p>
            <a:r>
              <a:rPr lang="fi-FI" sz="8200" dirty="0">
                <a:solidFill>
                  <a:srgbClr val="243C7C"/>
                </a:solidFill>
                <a:latin typeface="Bahnschrift bold" panose="020B0502040204020203" pitchFamily="34" charset="0"/>
              </a:rPr>
              <a:t>447 miljoonaa asukasta </a:t>
            </a:r>
          </a:p>
        </p:txBody>
      </p:sp>
    </p:spTree>
    <p:extLst>
      <p:ext uri="{BB962C8B-B14F-4D97-AF65-F5344CB8AC3E}">
        <p14:creationId xmlns:p14="http://schemas.microsoft.com/office/powerpoint/2010/main" val="8851718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childTnLst>
                                </p:cTn>
                              </p:par>
                            </p:childTnLst>
                          </p:cTn>
                        </p:par>
                        <p:par>
                          <p:cTn id="8" fill="hold">
                            <p:stCondLst>
                              <p:cond delay="300"/>
                            </p:stCondLst>
                            <p:childTnLst>
                              <p:par>
                                <p:cTn id="9" presetID="10" presetClass="entr" presetSubtype="0" fill="hold" grpId="1" nodeType="afterEffect">
                                  <p:stCondLst>
                                    <p:cond delay="0"/>
                                  </p:stCondLst>
                                  <p:iterate type="lt">
                                    <p:tmPct val="0"/>
                                  </p:iterate>
                                  <p:childTnLst>
                                    <p:set>
                                      <p:cBhvr>
                                        <p:cTn id="10" dur="1" fill="hold">
                                          <p:stCondLst>
                                            <p:cond delay="0"/>
                                          </p:stCondLst>
                                        </p:cTn>
                                        <p:tgtEl>
                                          <p:spTgt spid="10"/>
                                        </p:tgtEl>
                                        <p:attrNameLst>
                                          <p:attrName>style.visibility</p:attrName>
                                        </p:attrNameLst>
                                      </p:cBhvr>
                                      <p:to>
                                        <p:strVal val="visible"/>
                                      </p:to>
                                    </p:set>
                                    <p:animEffect transition="in" filter="fade">
                                      <p:cBhvr>
                                        <p:cTn id="11" dur="300"/>
                                        <p:tgtEl>
                                          <p:spTgt spid="10"/>
                                        </p:tgtEl>
                                      </p:cBhvr>
                                    </p:animEffect>
                                  </p:childTnLst>
                                </p:cTn>
                              </p:par>
                            </p:childTnLst>
                          </p:cTn>
                        </p:par>
                        <p:par>
                          <p:cTn id="12" fill="hold">
                            <p:stCondLst>
                              <p:cond delay="600"/>
                            </p:stCondLst>
                            <p:childTnLst>
                              <p:par>
                                <p:cTn id="13" presetID="10" presetClass="entr" presetSubtype="0" fill="hold" grpId="1" nodeType="afterEffect">
                                  <p:stCondLst>
                                    <p:cond delay="0"/>
                                  </p:stCondLst>
                                  <p:iterate type="lt">
                                    <p:tmPct val="0"/>
                                  </p:iterate>
                                  <p:childTnLst>
                                    <p:set>
                                      <p:cBhvr>
                                        <p:cTn id="14" dur="1" fill="hold">
                                          <p:stCondLst>
                                            <p:cond delay="0"/>
                                          </p:stCondLst>
                                        </p:cTn>
                                        <p:tgtEl>
                                          <p:spTgt spid="12"/>
                                        </p:tgtEl>
                                        <p:attrNameLst>
                                          <p:attrName>style.visibility</p:attrName>
                                        </p:attrNameLst>
                                      </p:cBhvr>
                                      <p:to>
                                        <p:strVal val="visible"/>
                                      </p:to>
                                    </p:set>
                                    <p:animEffect transition="in" filter="fade">
                                      <p:cBhvr>
                                        <p:cTn id="15" dur="2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1"/>
      <p:bldP spid="12"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an otsikko">
            <a:extLst>
              <a:ext uri="{FF2B5EF4-FFF2-40B4-BE49-F238E27FC236}">
                <a16:creationId xmlns:a16="http://schemas.microsoft.com/office/drawing/2014/main" id="{BBABCC39-2FB6-DE3A-0755-0D2A9B60BD48}"/>
              </a:ext>
            </a:extLst>
          </p:cNvPr>
          <p:cNvSpPr>
            <a:spLocks noGrp="1"/>
          </p:cNvSpPr>
          <p:nvPr>
            <p:ph type="ctrTitle" idx="4294967295"/>
          </p:nvPr>
        </p:nvSpPr>
        <p:spPr>
          <a:xfrm>
            <a:off x="0" y="-4762500"/>
            <a:ext cx="18361025" cy="2073275"/>
          </a:xfrm>
          <a:prstGeom prst="rect">
            <a:avLst/>
          </a:prstGeom>
        </p:spPr>
        <p:txBody>
          <a:bodyPr vert="horz" lIns="91440" tIns="45720" rIns="91440" bIns="45720" rtlCol="0" anchor="b">
            <a:normAutofit/>
          </a:bodyPr>
          <a:lstStyle/>
          <a:p>
            <a:r>
              <a:rPr lang="fi-FI" dirty="0"/>
              <a:t>Mahdolliset ehdokasmaat</a:t>
            </a:r>
          </a:p>
        </p:txBody>
      </p:sp>
      <p:sp>
        <p:nvSpPr>
          <p:cNvPr id="20" name="Otsikko"/>
          <p:cNvSpPr txBox="1">
            <a:spLocks/>
          </p:cNvSpPr>
          <p:nvPr/>
        </p:nvSpPr>
        <p:spPr>
          <a:xfrm>
            <a:off x="526013" y="3867536"/>
            <a:ext cx="9870478" cy="326891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Mahdolliset ehdokasmaat</a:t>
            </a:r>
          </a:p>
        </p:txBody>
      </p:sp>
      <p:sp>
        <p:nvSpPr>
          <p:cNvPr id="21" name="Teksti"/>
          <p:cNvSpPr/>
          <p:nvPr/>
        </p:nvSpPr>
        <p:spPr>
          <a:xfrm>
            <a:off x="622505" y="7136455"/>
            <a:ext cx="9773986" cy="523220"/>
          </a:xfrm>
          <a:prstGeom prst="rect">
            <a:avLst/>
          </a:prstGeom>
        </p:spPr>
        <p:txBody>
          <a:bodyPr wrap="square">
            <a:spAutoFit/>
          </a:bodyPr>
          <a:lstStyle/>
          <a:p>
            <a:pPr marL="457200" lvl="0" indent="-457200">
              <a:buFont typeface="Arial" panose="020B0604020202020204" pitchFamily="34" charset="0"/>
              <a:buChar char="•"/>
            </a:pPr>
            <a:r>
              <a:rPr lang="fi-FI" sz="2800" dirty="0">
                <a:solidFill>
                  <a:schemeClr val="bg1"/>
                </a:solidFill>
                <a:latin typeface="Bahnschrift" panose="020B0502040204020203" pitchFamily="34" charset="0"/>
              </a:rPr>
              <a:t>Kosovo*</a:t>
            </a:r>
          </a:p>
        </p:txBody>
      </p:sp>
      <p:sp>
        <p:nvSpPr>
          <p:cNvPr id="2" name="Selitys"/>
          <p:cNvSpPr/>
          <p:nvPr/>
        </p:nvSpPr>
        <p:spPr>
          <a:xfrm>
            <a:off x="622505" y="11211022"/>
            <a:ext cx="5670142" cy="362215"/>
          </a:xfrm>
          <a:prstGeom prst="rect">
            <a:avLst/>
          </a:prstGeom>
        </p:spPr>
        <p:txBody>
          <a:bodyPr wrap="none">
            <a:spAutoFit/>
          </a:bodyPr>
          <a:lstStyle/>
          <a:p>
            <a:pPr>
              <a:lnSpc>
                <a:spcPct val="107000"/>
              </a:lnSpc>
              <a:spcAft>
                <a:spcPts val="800"/>
              </a:spcAft>
            </a:pPr>
            <a:r>
              <a:rPr lang="fi-FI" dirty="0">
                <a:solidFill>
                  <a:schemeClr val="bg1"/>
                </a:solidFill>
                <a:latin typeface="Bahnschrift" panose="020B0502040204020203" pitchFamily="34" charset="0"/>
                <a:ea typeface="Calibri" panose="020F0502020204030204" pitchFamily="34" charset="0"/>
                <a:cs typeface="Times New Roman" panose="02020603050405020304" pitchFamily="18" charset="0"/>
              </a:rPr>
              <a:t>*Tämä nimitys ei vaikuta asemaa koskeviin kantoihin.</a:t>
            </a:r>
            <a:endParaRPr lang="en-150" dirty="0">
              <a:solidFill>
                <a:schemeClr val="bg1"/>
              </a:solidFill>
              <a:latin typeface="Bahnschrift" panose="020B0502040204020203" pitchFamily="34" charset="0"/>
              <a:ea typeface="Calibri" panose="020F0502020204030204" pitchFamily="34" charset="0"/>
              <a:cs typeface="Times New Roman" panose="02020603050405020304" pitchFamily="18" charset="0"/>
            </a:endParaRPr>
          </a:p>
        </p:txBody>
      </p:sp>
      <p:pic>
        <p:nvPicPr>
          <p:cNvPr id="4" name="Illustration">
            <a:extLst>
              <a:ext uri="{FF2B5EF4-FFF2-40B4-BE49-F238E27FC236}">
                <a16:creationId xmlns:a16="http://schemas.microsoft.com/office/drawing/2014/main" id="{E9EA3E80-E13A-DF30-C9E7-274ED0BAA704}"/>
              </a:ext>
            </a:extLst>
          </p:cNvPr>
          <p:cNvPicPr>
            <a:picLocks noChangeAspect="1"/>
          </p:cNvPicPr>
          <p:nvPr/>
        </p:nvPicPr>
        <p:blipFill>
          <a:blip r:embed="rId2">
            <a:extLst>
              <a:ext uri="{28A0092B-C50C-407E-A947-70E740481C1C}">
                <a14:useLocalDpi xmlns:a14="http://schemas.microsoft.com/office/drawing/2010/main" val="0"/>
              </a:ext>
            </a:extLst>
          </a:blip>
          <a:srcRect t="1835" b="1835"/>
          <a:stretch/>
        </p:blipFill>
        <p:spPr>
          <a:xfrm>
            <a:off x="2529700" y="-208726"/>
            <a:ext cx="24369887" cy="13679487"/>
          </a:xfrm>
          <a:prstGeom prst="rect">
            <a:avLst/>
          </a:prstGeom>
        </p:spPr>
      </p:pic>
    </p:spTree>
    <p:extLst>
      <p:ext uri="{BB962C8B-B14F-4D97-AF65-F5344CB8AC3E}">
        <p14:creationId xmlns:p14="http://schemas.microsoft.com/office/powerpoint/2010/main" val="101842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300"/>
                                        <p:tgtEl>
                                          <p:spTgt spid="20"/>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200" fill="hold"/>
                                        <p:tgtEl>
                                          <p:spTgt spid="21"/>
                                        </p:tgtEl>
                                        <p:attrNameLst>
                                          <p:attrName>ppt_x</p:attrName>
                                        </p:attrNameLst>
                                      </p:cBhvr>
                                      <p:tavLst>
                                        <p:tav tm="0">
                                          <p:val>
                                            <p:strVal val="#ppt_x"/>
                                          </p:val>
                                        </p:tav>
                                        <p:tav tm="100000">
                                          <p:val>
                                            <p:strVal val="#ppt_x"/>
                                          </p:val>
                                        </p:tav>
                                      </p:tavLst>
                                    </p:anim>
                                    <p:anim calcmode="lin" valueType="num">
                                      <p:cBhvr additive="base">
                                        <p:cTn id="12" dur="200" fill="hold"/>
                                        <p:tgtEl>
                                          <p:spTgt spid="21"/>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otsikko">
            <a:extLst>
              <a:ext uri="{FF2B5EF4-FFF2-40B4-BE49-F238E27FC236}">
                <a16:creationId xmlns:a16="http://schemas.microsoft.com/office/drawing/2014/main" id="{AFE7F065-5A91-AAE1-2804-FAC47DF43F1C}"/>
              </a:ext>
            </a:extLst>
          </p:cNvPr>
          <p:cNvSpPr>
            <a:spLocks noGrp="1"/>
          </p:cNvSpPr>
          <p:nvPr>
            <p:ph type="ctrTitle" idx="4294967295"/>
          </p:nvPr>
        </p:nvSpPr>
        <p:spPr>
          <a:xfrm>
            <a:off x="0" y="-5243763"/>
            <a:ext cx="18361025" cy="3749675"/>
          </a:xfrm>
          <a:prstGeom prst="rect">
            <a:avLst/>
          </a:prstGeom>
        </p:spPr>
        <p:txBody>
          <a:bodyPr vert="horz" lIns="91440" tIns="45720" rIns="91440" bIns="45720" rtlCol="0" anchor="b">
            <a:normAutofit/>
          </a:bodyPr>
          <a:lstStyle/>
          <a:p>
            <a:r>
              <a:rPr lang="fi-FI" sz="8000" dirty="0"/>
              <a:t>Erikoisteema Brexit: EU:n ja Yhdistyneen kuningaskunnan kauppasopimus</a:t>
            </a:r>
            <a:endParaRPr lang="en-150" sz="8000" dirty="0"/>
          </a:p>
        </p:txBody>
      </p:sp>
      <p:sp>
        <p:nvSpPr>
          <p:cNvPr id="47" name="Otsikko"/>
          <p:cNvSpPr txBox="1">
            <a:spLocks/>
          </p:cNvSpPr>
          <p:nvPr/>
        </p:nvSpPr>
        <p:spPr>
          <a:xfrm>
            <a:off x="547783" y="4059077"/>
            <a:ext cx="9773985" cy="349751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Erikoisteema: </a:t>
            </a:r>
          </a:p>
          <a:p>
            <a:pPr algn="l"/>
            <a:r>
              <a:rPr lang="fi-FI" sz="12000" dirty="0">
                <a:solidFill>
                  <a:schemeClr val="bg1"/>
                </a:solidFill>
                <a:latin typeface="Bahnschrift bold" panose="020B0502040204020203" pitchFamily="34" charset="0"/>
              </a:rPr>
              <a:t>Brexit</a:t>
            </a:r>
          </a:p>
        </p:txBody>
      </p:sp>
      <p:sp>
        <p:nvSpPr>
          <p:cNvPr id="12" name="Ajankohta"/>
          <p:cNvSpPr txBox="1">
            <a:spLocks/>
          </p:cNvSpPr>
          <p:nvPr/>
        </p:nvSpPr>
        <p:spPr>
          <a:xfrm>
            <a:off x="518971" y="8004968"/>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fi-FI" sz="12000" dirty="0">
                <a:solidFill>
                  <a:srgbClr val="243C7C"/>
                </a:solidFill>
                <a:latin typeface="Bahnschrift bold" panose="020B0502040204020203" pitchFamily="34" charset="0"/>
              </a:rPr>
              <a:t>2021</a:t>
            </a:r>
          </a:p>
        </p:txBody>
      </p:sp>
      <p:sp>
        <p:nvSpPr>
          <p:cNvPr id="48" name="Teksti"/>
          <p:cNvSpPr/>
          <p:nvPr/>
        </p:nvSpPr>
        <p:spPr>
          <a:xfrm>
            <a:off x="526461" y="9470991"/>
            <a:ext cx="9773986" cy="1384995"/>
          </a:xfrm>
          <a:prstGeom prst="rect">
            <a:avLst/>
          </a:prstGeom>
        </p:spPr>
        <p:txBody>
          <a:bodyPr wrap="square">
            <a:spAutoFit/>
          </a:bodyPr>
          <a:lstStyle/>
          <a:p>
            <a:r>
              <a:rPr lang="fi-FI" sz="2800" b="1" dirty="0">
                <a:solidFill>
                  <a:schemeClr val="bg1"/>
                </a:solidFill>
                <a:latin typeface="Bahnschrift" panose="020B0502040204020203" pitchFamily="34" charset="0"/>
              </a:rPr>
              <a:t>EU:n ja Yhdistyneen kuningaskunnan kauppa- ja yhteistyösopimusta </a:t>
            </a:r>
            <a:r>
              <a:rPr lang="fi-FI" sz="2800" dirty="0">
                <a:solidFill>
                  <a:schemeClr val="bg1"/>
                </a:solidFill>
                <a:latin typeface="Bahnschrift" panose="020B0502040204020203" pitchFamily="34" charset="0"/>
              </a:rPr>
              <a:t>on sovellettu väliaikaisesti 1.1.2021 alkaen.</a:t>
            </a:r>
            <a:endParaRPr lang="en-150" sz="2800" dirty="0">
              <a:solidFill>
                <a:schemeClr val="bg1"/>
              </a:solidFill>
              <a:latin typeface="Bahnschrift" panose="020B0502040204020203" pitchFamily="34" charset="0"/>
            </a:endParaRPr>
          </a:p>
        </p:txBody>
      </p:sp>
      <p:pic>
        <p:nvPicPr>
          <p:cNvPr id="3" name="Kuva" descr="Euroopan kartta, johon on merkitty Yhdistynyt kuningaskunt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61862" y="4287468"/>
            <a:ext cx="8579302" cy="4825857"/>
          </a:xfrm>
          <a:prstGeom prst="rect">
            <a:avLst/>
          </a:prstGeom>
        </p:spPr>
      </p:pic>
    </p:spTree>
    <p:extLst>
      <p:ext uri="{BB962C8B-B14F-4D97-AF65-F5344CB8AC3E}">
        <p14:creationId xmlns:p14="http://schemas.microsoft.com/office/powerpoint/2010/main" val="2466455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300"/>
                                        <p:tgtEl>
                                          <p:spTgt spid="47"/>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200" fill="hold"/>
                                        <p:tgtEl>
                                          <p:spTgt spid="48"/>
                                        </p:tgtEl>
                                        <p:attrNameLst>
                                          <p:attrName>ppt_x</p:attrName>
                                        </p:attrNameLst>
                                      </p:cBhvr>
                                      <p:tavLst>
                                        <p:tav tm="0">
                                          <p:val>
                                            <p:strVal val="#ppt_x"/>
                                          </p:val>
                                        </p:tav>
                                        <p:tav tm="100000">
                                          <p:val>
                                            <p:strVal val="#ppt_x"/>
                                          </p:val>
                                        </p:tav>
                                      </p:tavLst>
                                    </p:anim>
                                    <p:anim calcmode="lin" valueType="num">
                                      <p:cBhvr additive="base">
                                        <p:cTn id="12" dur="200" fill="hold"/>
                                        <p:tgtEl>
                                          <p:spTgt spid="48"/>
                                        </p:tgtEl>
                                        <p:attrNameLst>
                                          <p:attrName>ppt_y</p:attrName>
                                        </p:attrNameLst>
                                      </p:cBhvr>
                                      <p:tavLst>
                                        <p:tav tm="0">
                                          <p:val>
                                            <p:strVal val="1+#ppt_h/2"/>
                                          </p:val>
                                        </p:tav>
                                        <p:tav tm="100000">
                                          <p:val>
                                            <p:strVal val="#ppt_y"/>
                                          </p:val>
                                        </p:tav>
                                      </p:tavLst>
                                    </p:anim>
                                  </p:childTnLst>
                                </p:cTn>
                              </p:par>
                              <p:par>
                                <p:cTn id="13" presetID="16" presetClass="entr" presetSubtype="21" fill="hold" grpId="0" nodeType="withEffect">
                                  <p:stCondLst>
                                    <p:cond delay="0"/>
                                  </p:stCondLst>
                                  <p:iterate type="lt">
                                    <p:tmPct val="0"/>
                                  </p:iterate>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barn(inVertical)">
                                      <p:cBhvr>
                                        <p:cTn id="15" dur="3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12" grpId="0" build="allAtOnce"/>
      <p:bldP spid="4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otsikko"/>
          <p:cNvSpPr>
            <a:spLocks noGrp="1"/>
          </p:cNvSpPr>
          <p:nvPr>
            <p:ph type="ctrTitle" idx="4294967295"/>
          </p:nvPr>
        </p:nvSpPr>
        <p:spPr>
          <a:xfrm>
            <a:off x="342472" y="-5069511"/>
            <a:ext cx="24117300" cy="3000375"/>
          </a:xfrm>
          <a:prstGeom prst="rect">
            <a:avLst/>
          </a:prstGeom>
        </p:spPr>
        <p:txBody>
          <a:bodyPr>
            <a:noAutofit/>
          </a:bodyPr>
          <a:lstStyle/>
          <a:p>
            <a:pPr algn="l"/>
            <a:r>
              <a:rPr lang="fi-FI" sz="12000" dirty="0">
                <a:solidFill>
                  <a:schemeClr val="bg1"/>
                </a:solidFill>
                <a:latin typeface="Bahnschrift bold" panose="020B0502040204020203" pitchFamily="34" charset="0"/>
              </a:rPr>
              <a:t>Milloin tämä tapahtui?</a:t>
            </a:r>
          </a:p>
        </p:txBody>
      </p:sp>
      <p:sp>
        <p:nvSpPr>
          <p:cNvPr id="8" name="Otsikko">
            <a:extLst>
              <a:ext uri="{FF2B5EF4-FFF2-40B4-BE49-F238E27FC236}">
                <a16:creationId xmlns:a16="http://schemas.microsoft.com/office/drawing/2014/main" id="{6BD6BADB-1F96-E373-C9E5-09FF741ED72E}"/>
              </a:ext>
            </a:extLst>
          </p:cNvPr>
          <p:cNvSpPr txBox="1">
            <a:spLocks/>
          </p:cNvSpPr>
          <p:nvPr/>
        </p:nvSpPr>
        <p:spPr>
          <a:xfrm>
            <a:off x="449070" y="4813818"/>
            <a:ext cx="9014698"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Milloin tämä tapahtui?</a:t>
            </a:r>
          </a:p>
        </p:txBody>
      </p:sp>
      <p:pic>
        <p:nvPicPr>
          <p:cNvPr id="28" name="Toinen piirroskuva, jossa on kaksi ihmistä" descr="Nainen ja mies, jotka vuorotellen esittävät toisilleen kysymyksiä ja vastaavat niihi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130" y="0"/>
            <a:ext cx="24715379" cy="13907386"/>
          </a:xfrm>
          <a:prstGeom prst="rect">
            <a:avLst/>
          </a:prstGeom>
        </p:spPr>
      </p:pic>
      <p:grpSp>
        <p:nvGrpSpPr>
          <p:cNvPr id="51" name="Kysymys 1" descr="Kuusi Euroopan maata päätti perustaa yhteisön, jonka oli määrä hallinnoida yhteisesti niiden hiili- ja teräsvaroja. Näin haluttiin estää kilpavarustelu ja aseelliset konfliktit."/>
          <p:cNvGrpSpPr/>
          <p:nvPr/>
        </p:nvGrpSpPr>
        <p:grpSpPr>
          <a:xfrm>
            <a:off x="-896176" y="-91267"/>
            <a:ext cx="26185292" cy="13792702"/>
            <a:chOff x="834938" y="-240631"/>
            <a:chExt cx="23793694" cy="13792702"/>
          </a:xfrm>
        </p:grpSpPr>
        <p:pic>
          <p:nvPicPr>
            <p:cNvPr id="52"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53" name="text-bubble"/>
            <p:cNvSpPr/>
            <p:nvPr/>
          </p:nvSpPr>
          <p:spPr>
            <a:xfrm>
              <a:off x="15003564" y="2170812"/>
              <a:ext cx="4424276" cy="2456057"/>
            </a:xfrm>
            <a:prstGeom prst="rect">
              <a:avLst/>
            </a:prstGeom>
          </p:spPr>
          <p:txBody>
            <a:bodyPr wrap="square">
              <a:spAutoFit/>
            </a:bodyPr>
            <a:lstStyle/>
            <a:p>
              <a:pPr>
                <a:lnSpc>
                  <a:spcPct val="80000"/>
                </a:lnSpc>
              </a:pPr>
              <a:r>
                <a:rPr lang="fi-FI" sz="3200" dirty="0">
                  <a:latin typeface="Bahnschrift SemiBold Condensed" panose="020B0502040204020203" pitchFamily="34" charset="0"/>
                </a:rPr>
                <a:t>Kuusi Euroopan maata päätti perustaa yhteisön, jonka oli määrä hallinnoida yhteisesti niiden hiili- ja teräsvaroja. Näin haluttiin estää kilpavarustelu ja aseelliset konfliktit.</a:t>
              </a:r>
              <a:endParaRPr lang="en-150" sz="3200" dirty="0">
                <a:latin typeface="Bahnschrift SemiBold Condensed" panose="020B0502040204020203" pitchFamily="34" charset="0"/>
              </a:endParaRPr>
            </a:p>
          </p:txBody>
        </p:sp>
      </p:grpSp>
      <p:grpSp>
        <p:nvGrpSpPr>
          <p:cNvPr id="59" name="Vastaus 1" descr="1952"/>
          <p:cNvGrpSpPr/>
          <p:nvPr/>
        </p:nvGrpSpPr>
        <p:grpSpPr>
          <a:xfrm>
            <a:off x="731478" y="-1856135"/>
            <a:ext cx="23106822" cy="12997588"/>
            <a:chOff x="742361" y="-1845252"/>
            <a:chExt cx="23106822" cy="12997588"/>
          </a:xfrm>
        </p:grpSpPr>
        <p:pic>
          <p:nvPicPr>
            <p:cNvPr id="60"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61" name="text-bubble"/>
            <p:cNvSpPr/>
            <p:nvPr/>
          </p:nvSpPr>
          <p:spPr>
            <a:xfrm>
              <a:off x="15146426" y="5740612"/>
              <a:ext cx="3766069" cy="938719"/>
            </a:xfrm>
            <a:prstGeom prst="rect">
              <a:avLst/>
            </a:prstGeom>
          </p:spPr>
          <p:txBody>
            <a:bodyPr wrap="square">
              <a:spAutoFit/>
            </a:bodyPr>
            <a:lstStyle/>
            <a:p>
              <a:pPr algn="ctr"/>
              <a:r>
                <a:rPr lang="fi-FI" sz="5500" dirty="0">
                  <a:latin typeface="Bahnschrift SemiBold Condensed" panose="020B0502040204020203" pitchFamily="34" charset="0"/>
                </a:rPr>
                <a:t>1952 </a:t>
              </a:r>
              <a:endParaRPr lang="fi-FI" sz="5500" dirty="0">
                <a:latin typeface="Bahnschrift Light SemiCondensed" panose="020B0502040204020203" pitchFamily="34" charset="0"/>
              </a:endParaRPr>
            </a:p>
          </p:txBody>
        </p:sp>
      </p:grpSp>
      <p:grpSp>
        <p:nvGrpSpPr>
          <p:cNvPr id="7" name="Kysymys 2" descr="Hyvän talouskehityksen kausi. Kehitystä edisti se, että yhteisön jäsenmaat poistivat tullit keskinäisestä kaupastaan. Ne sopivat myös elintarviketuotannon yhteisestä hallinnoinnista, jotta ruokaa riittäisi kaikille eurooppalaisille."/>
          <p:cNvGrpSpPr/>
          <p:nvPr/>
        </p:nvGrpSpPr>
        <p:grpSpPr>
          <a:xfrm>
            <a:off x="8903844" y="-3855191"/>
            <a:ext cx="26185292" cy="13792702"/>
            <a:chOff x="8903844" y="-3855191"/>
            <a:chExt cx="26185292" cy="13792702"/>
          </a:xfrm>
        </p:grpSpPr>
        <p:pic>
          <p:nvPicPr>
            <p:cNvPr id="31"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44" name="text-bubble"/>
            <p:cNvSpPr/>
            <p:nvPr/>
          </p:nvSpPr>
          <p:spPr>
            <a:xfrm>
              <a:off x="14607435" y="5082962"/>
              <a:ext cx="4966095" cy="2505301"/>
            </a:xfrm>
            <a:prstGeom prst="rect">
              <a:avLst/>
            </a:prstGeom>
          </p:spPr>
          <p:txBody>
            <a:bodyPr wrap="square">
              <a:spAutoFit/>
            </a:bodyPr>
            <a:lstStyle/>
            <a:p>
              <a:pPr>
                <a:lnSpc>
                  <a:spcPct val="80000"/>
                </a:lnSpc>
              </a:pPr>
              <a:r>
                <a:rPr lang="fi-FI" sz="2800" dirty="0">
                  <a:latin typeface="Bahnschrift SemiBold Condensed" panose="020B0502040204020203" pitchFamily="34" charset="0"/>
                </a:rPr>
                <a:t>Hyvän talouskehityksen kausi. Kehitystä edisti se, että yhteisön jäsenmaat poistivat tullit keskinäisestä kaupastaan. Ne sopivat myös elintarviketuotannon yhteisestä hallinnoinnista, jotta ruokaa riittäisi kaikille eurooppalaisille. </a:t>
              </a:r>
              <a:endParaRPr lang="en-150" sz="2800" dirty="0">
                <a:latin typeface="Bahnschrift Light SemiCondensed" panose="020B0502040204020203" pitchFamily="34" charset="0"/>
              </a:endParaRPr>
            </a:p>
          </p:txBody>
        </p:sp>
      </p:grpSp>
      <p:grpSp>
        <p:nvGrpSpPr>
          <p:cNvPr id="45" name="Vastaus 2" descr="1960-luku"/>
          <p:cNvGrpSpPr/>
          <p:nvPr/>
        </p:nvGrpSpPr>
        <p:grpSpPr>
          <a:xfrm>
            <a:off x="834940" y="400000"/>
            <a:ext cx="23793694" cy="11589906"/>
            <a:chOff x="834938" y="367341"/>
            <a:chExt cx="23793694" cy="11589906"/>
          </a:xfrm>
        </p:grpSpPr>
        <p:pic>
          <p:nvPicPr>
            <p:cNvPr id="4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367341"/>
              <a:ext cx="23793694" cy="11589906"/>
            </a:xfrm>
            <a:prstGeom prst="rect">
              <a:avLst/>
            </a:prstGeom>
          </p:spPr>
        </p:pic>
        <p:sp>
          <p:nvSpPr>
            <p:cNvPr id="47" name="text-bubble"/>
            <p:cNvSpPr/>
            <p:nvPr/>
          </p:nvSpPr>
          <p:spPr>
            <a:xfrm>
              <a:off x="14749354" y="2913093"/>
              <a:ext cx="4866704" cy="830997"/>
            </a:xfrm>
            <a:prstGeom prst="rect">
              <a:avLst/>
            </a:prstGeom>
          </p:spPr>
          <p:txBody>
            <a:bodyPr wrap="square">
              <a:spAutoFit/>
            </a:bodyPr>
            <a:lstStyle/>
            <a:p>
              <a:pPr algn="ctr"/>
              <a:r>
                <a:rPr lang="fi-FI" sz="4800" dirty="0">
                  <a:latin typeface="Bahnschrift SemiBold SemiConden" panose="020B0502040204020203" pitchFamily="34" charset="0"/>
                </a:rPr>
                <a:t>1960-luku </a:t>
              </a:r>
              <a:endParaRPr lang="fi-FI" sz="4800" dirty="0">
                <a:latin typeface="Bahnschrift SemiLight SemiConde" panose="020B0502040204020203" pitchFamily="34" charset="0"/>
              </a:endParaRPr>
            </a:p>
          </p:txBody>
        </p:sp>
      </p:grpSp>
      <p:grpSp>
        <p:nvGrpSpPr>
          <p:cNvPr id="50" name="Kysymys 3" descr="Yhteisö kasvoi, kun mukaan liittyvät ensimmäiset uudet jäsenmaat: Irlanti, Tanska ja Yhdistynyt kuningaskunta."/>
          <p:cNvGrpSpPr/>
          <p:nvPr/>
        </p:nvGrpSpPr>
        <p:grpSpPr>
          <a:xfrm>
            <a:off x="-880936" y="-76027"/>
            <a:ext cx="26185292" cy="13792702"/>
            <a:chOff x="834938" y="-240631"/>
            <a:chExt cx="23793694" cy="13792702"/>
          </a:xfrm>
        </p:grpSpPr>
        <p:pic>
          <p:nvPicPr>
            <p:cNvPr id="54"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55" name="text-bubble"/>
            <p:cNvSpPr/>
            <p:nvPr/>
          </p:nvSpPr>
          <p:spPr>
            <a:xfrm>
              <a:off x="15003225" y="2312356"/>
              <a:ext cx="4424276" cy="1865126"/>
            </a:xfrm>
            <a:prstGeom prst="rect">
              <a:avLst/>
            </a:prstGeom>
          </p:spPr>
          <p:txBody>
            <a:bodyPr wrap="square">
              <a:spAutoFit/>
            </a:bodyPr>
            <a:lstStyle/>
            <a:p>
              <a:pPr>
                <a:lnSpc>
                  <a:spcPct val="80000"/>
                </a:lnSpc>
              </a:pPr>
              <a:r>
                <a:rPr lang="fi-FI" sz="3600" dirty="0">
                  <a:latin typeface="Bahnschrift SemiBold Condensed" panose="020B0502040204020203" pitchFamily="34" charset="0"/>
                </a:rPr>
                <a:t>Yhteisö kasvoi, kun mukaan liittyvät ensimmäiset uudet jäsenmaat: Irlanti, Tanska ja Yhdistynyt kuningaskunta.</a:t>
              </a:r>
            </a:p>
          </p:txBody>
        </p:sp>
      </p:grpSp>
      <p:grpSp>
        <p:nvGrpSpPr>
          <p:cNvPr id="56" name="Vastaus 3" descr="1970-luku"/>
          <p:cNvGrpSpPr/>
          <p:nvPr/>
        </p:nvGrpSpPr>
        <p:grpSpPr>
          <a:xfrm>
            <a:off x="749293" y="-1849471"/>
            <a:ext cx="23106822" cy="12997588"/>
            <a:chOff x="742361" y="-1845252"/>
            <a:chExt cx="23106822" cy="12997588"/>
          </a:xfrm>
        </p:grpSpPr>
        <p:pic>
          <p:nvPicPr>
            <p:cNvPr id="57"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58" name="text-bubble"/>
            <p:cNvSpPr/>
            <p:nvPr/>
          </p:nvSpPr>
          <p:spPr>
            <a:xfrm>
              <a:off x="15146426" y="5707955"/>
              <a:ext cx="3766069" cy="892552"/>
            </a:xfrm>
            <a:prstGeom prst="rect">
              <a:avLst/>
            </a:prstGeom>
          </p:spPr>
          <p:txBody>
            <a:bodyPr wrap="square">
              <a:spAutoFit/>
            </a:bodyPr>
            <a:lstStyle/>
            <a:p>
              <a:pPr algn="ctr"/>
              <a:r>
                <a:rPr lang="fi-FI" sz="5200" dirty="0">
                  <a:latin typeface="Bahnschrift SemiBold Condensed" panose="020B0502040204020203" pitchFamily="34" charset="0"/>
                </a:rPr>
                <a:t>1970-luku</a:t>
              </a:r>
              <a:endParaRPr lang="fi-FI" sz="5200" dirty="0">
                <a:latin typeface="Bahnschrift Light SemiCondensed" panose="020B0502040204020203" pitchFamily="34" charset="0"/>
              </a:endParaRPr>
            </a:p>
          </p:txBody>
        </p:sp>
      </p:grpSp>
      <p:grpSp>
        <p:nvGrpSpPr>
          <p:cNvPr id="62" name="Kysymys 4" descr="Tällä vuosikymmenellä kommunistihallinto romahti useissa Euroopan maissa ja Berliinin muuri murtui Saksassa."/>
          <p:cNvGrpSpPr/>
          <p:nvPr/>
        </p:nvGrpSpPr>
        <p:grpSpPr>
          <a:xfrm>
            <a:off x="8911281" y="-3836603"/>
            <a:ext cx="26185292" cy="13792702"/>
            <a:chOff x="8903844" y="-3855191"/>
            <a:chExt cx="26185292" cy="13792702"/>
          </a:xfrm>
        </p:grpSpPr>
        <p:pic>
          <p:nvPicPr>
            <p:cNvPr id="63"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64" name="text-bubble"/>
            <p:cNvSpPr/>
            <p:nvPr/>
          </p:nvSpPr>
          <p:spPr>
            <a:xfrm>
              <a:off x="14652039" y="5239931"/>
              <a:ext cx="5014392" cy="2308324"/>
            </a:xfrm>
            <a:prstGeom prst="rect">
              <a:avLst/>
            </a:prstGeom>
          </p:spPr>
          <p:txBody>
            <a:bodyPr wrap="square">
              <a:spAutoFit/>
            </a:bodyPr>
            <a:lstStyle/>
            <a:p>
              <a:pPr>
                <a:lnSpc>
                  <a:spcPct val="80000"/>
                </a:lnSpc>
              </a:pPr>
              <a:r>
                <a:rPr lang="fi-FI" sz="3600" dirty="0">
                  <a:latin typeface="Bahnschrift SemiBold Condensed" panose="020B0502040204020203" pitchFamily="34" charset="0"/>
                </a:rPr>
                <a:t>Tällä vuosikymmenellä kommunistihallinto romahti useissa Euroopan maissa ja Berliinin muuri murtui Saksassa. </a:t>
              </a:r>
              <a:endParaRPr lang="en-150" sz="3600" dirty="0">
                <a:latin typeface="Bahnschrift Light SemiCondensed" panose="020B0502040204020203" pitchFamily="34" charset="0"/>
              </a:endParaRPr>
            </a:p>
          </p:txBody>
        </p:sp>
      </p:grpSp>
      <p:grpSp>
        <p:nvGrpSpPr>
          <p:cNvPr id="65" name="Vastaus 4" descr="1980-luku"/>
          <p:cNvGrpSpPr/>
          <p:nvPr/>
        </p:nvGrpSpPr>
        <p:grpSpPr>
          <a:xfrm>
            <a:off x="842377" y="418588"/>
            <a:ext cx="23793694" cy="11589906"/>
            <a:chOff x="834938" y="367341"/>
            <a:chExt cx="23793694" cy="11589906"/>
          </a:xfrm>
        </p:grpSpPr>
        <p:pic>
          <p:nvPicPr>
            <p:cNvPr id="6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367341"/>
              <a:ext cx="23793694" cy="11589906"/>
            </a:xfrm>
            <a:prstGeom prst="rect">
              <a:avLst/>
            </a:prstGeom>
          </p:spPr>
        </p:pic>
        <p:sp>
          <p:nvSpPr>
            <p:cNvPr id="67" name="text-bubble"/>
            <p:cNvSpPr/>
            <p:nvPr/>
          </p:nvSpPr>
          <p:spPr>
            <a:xfrm>
              <a:off x="14749354" y="2913093"/>
              <a:ext cx="4866704" cy="830997"/>
            </a:xfrm>
            <a:prstGeom prst="rect">
              <a:avLst/>
            </a:prstGeom>
          </p:spPr>
          <p:txBody>
            <a:bodyPr wrap="square">
              <a:spAutoFit/>
            </a:bodyPr>
            <a:lstStyle/>
            <a:p>
              <a:pPr algn="ctr"/>
              <a:r>
                <a:rPr lang="fi-FI" sz="4800" dirty="0">
                  <a:latin typeface="Bahnschrift SemiBold SemiConden" panose="020B0502040204020203" pitchFamily="34" charset="0"/>
                </a:rPr>
                <a:t>1980-luku</a:t>
              </a:r>
              <a:endParaRPr lang="fi-FI" sz="4800" dirty="0">
                <a:latin typeface="Bahnschrift SemiLight SemiConde" panose="020B0502040204020203" pitchFamily="34" charset="0"/>
              </a:endParaRPr>
            </a:p>
          </p:txBody>
        </p:sp>
      </p:grpSp>
      <p:grpSp>
        <p:nvGrpSpPr>
          <p:cNvPr id="6" name="Kysymys 5" descr="Näinä vuosina luotiin perusta EU:n kahdelle keskeiselle saavutukselle: ihmisten liikkumisvapaus toteutui Schengenin sopimuksella ja Eurooppaan luotiin sisämarkkinat."/>
          <p:cNvGrpSpPr/>
          <p:nvPr/>
        </p:nvGrpSpPr>
        <p:grpSpPr>
          <a:xfrm>
            <a:off x="-892631" y="-87722"/>
            <a:ext cx="26185292" cy="13792702"/>
            <a:chOff x="-892631" y="-66457"/>
            <a:chExt cx="26185292" cy="13792702"/>
          </a:xfrm>
        </p:grpSpPr>
        <p:pic>
          <p:nvPicPr>
            <p:cNvPr id="29"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631" y="-66457"/>
              <a:ext cx="26185292" cy="13792702"/>
            </a:xfrm>
            <a:prstGeom prst="rect">
              <a:avLst/>
            </a:prstGeom>
          </p:spPr>
        </p:pic>
        <p:sp>
          <p:nvSpPr>
            <p:cNvPr id="37" name="text-bubble"/>
            <p:cNvSpPr/>
            <p:nvPr/>
          </p:nvSpPr>
          <p:spPr>
            <a:xfrm>
              <a:off x="14641930" y="2394845"/>
              <a:ext cx="4938508" cy="2456057"/>
            </a:xfrm>
            <a:prstGeom prst="rect">
              <a:avLst/>
            </a:prstGeom>
          </p:spPr>
          <p:txBody>
            <a:bodyPr wrap="square">
              <a:spAutoFit/>
            </a:bodyPr>
            <a:lstStyle/>
            <a:p>
              <a:pPr>
                <a:lnSpc>
                  <a:spcPct val="80000"/>
                </a:lnSpc>
              </a:pPr>
              <a:r>
                <a:rPr lang="fi-FI" sz="3200" dirty="0">
                  <a:effectLst/>
                  <a:latin typeface="Bahnschrift SemiBold Condensed" panose="020B0502040204020203" pitchFamily="34" charset="0"/>
                  <a:ea typeface="Calibri" panose="020F0502020204030204" pitchFamily="34" charset="0"/>
                  <a:cs typeface="Calibri" panose="020F0502020204030204" pitchFamily="34" charset="0"/>
                </a:rPr>
                <a:t>Näinä vuosina luotiin perusta EU:n kahdelle keskeiselle saavutukselle: ihmisten liikkumisvapaus toteutui Schengenin sopimuksella ja Eurooppaan luotiin sisämarkkinat.</a:t>
              </a:r>
              <a:endParaRPr lang="en-IE" sz="3200" dirty="0">
                <a:effectLst/>
                <a:latin typeface="Bahnschrift SemiBold Condensed" panose="020B0502040204020203" pitchFamily="34" charset="0"/>
                <a:ea typeface="Calibri" panose="020F0502020204030204" pitchFamily="34" charset="0"/>
                <a:cs typeface="Times New Roman" panose="02020603050405020304" pitchFamily="18" charset="0"/>
              </a:endParaRPr>
            </a:p>
          </p:txBody>
        </p:sp>
      </p:grpSp>
      <p:grpSp>
        <p:nvGrpSpPr>
          <p:cNvPr id="38" name="Vastaus 5" descr="1990-luku"/>
          <p:cNvGrpSpPr/>
          <p:nvPr/>
        </p:nvGrpSpPr>
        <p:grpSpPr>
          <a:xfrm>
            <a:off x="741856" y="-1845757"/>
            <a:ext cx="23106822" cy="12997588"/>
            <a:chOff x="742361" y="-1845252"/>
            <a:chExt cx="23106822" cy="12997588"/>
          </a:xfrm>
        </p:grpSpPr>
        <p:pic>
          <p:nvPicPr>
            <p:cNvPr id="39"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40" name="text-bubble"/>
            <p:cNvSpPr/>
            <p:nvPr/>
          </p:nvSpPr>
          <p:spPr>
            <a:xfrm>
              <a:off x="15146426" y="5707955"/>
              <a:ext cx="3766069" cy="892552"/>
            </a:xfrm>
            <a:prstGeom prst="rect">
              <a:avLst/>
            </a:prstGeom>
          </p:spPr>
          <p:txBody>
            <a:bodyPr wrap="square">
              <a:spAutoFit/>
            </a:bodyPr>
            <a:lstStyle/>
            <a:p>
              <a:pPr algn="ctr"/>
              <a:r>
                <a:rPr lang="fi-FI" sz="5200" dirty="0">
                  <a:latin typeface="Bahnschrift SemiBold Condensed" panose="020B0502040204020203" pitchFamily="34" charset="0"/>
                </a:rPr>
                <a:t>1990-luku</a:t>
              </a:r>
              <a:endParaRPr lang="fi-FI" sz="5200" dirty="0">
                <a:latin typeface="Bahnschrift Light SemiCondensed" panose="020B0502040204020203" pitchFamily="34" charset="0"/>
              </a:endParaRPr>
            </a:p>
          </p:txBody>
        </p:sp>
      </p:grpSp>
      <p:grpSp>
        <p:nvGrpSpPr>
          <p:cNvPr id="33" name="Kysymys 6" descr="Monet eurooppalaiset alkoivat maksaa ostoksensa euroilla. EU-maat tiivistivät yhteistyötään rikollisuuden torjunnassa. Finanssikriisi koetteli maailmantaloutta. Lissabonin sopimuksella uudistettiin EU:n toimielimiä ja tehostettiin sen työmenetelmiä."/>
          <p:cNvGrpSpPr/>
          <p:nvPr/>
        </p:nvGrpSpPr>
        <p:grpSpPr>
          <a:xfrm>
            <a:off x="-885371" y="-80462"/>
            <a:ext cx="26185292" cy="13792702"/>
            <a:chOff x="-892631" y="-66457"/>
            <a:chExt cx="26185292" cy="13792702"/>
          </a:xfrm>
        </p:grpSpPr>
        <p:pic>
          <p:nvPicPr>
            <p:cNvPr id="34"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631" y="-66457"/>
              <a:ext cx="26185292" cy="13792702"/>
            </a:xfrm>
            <a:prstGeom prst="rect">
              <a:avLst/>
            </a:prstGeom>
          </p:spPr>
        </p:pic>
        <p:sp>
          <p:nvSpPr>
            <p:cNvPr id="35" name="text-bubble"/>
            <p:cNvSpPr/>
            <p:nvPr/>
          </p:nvSpPr>
          <p:spPr>
            <a:xfrm>
              <a:off x="14600175" y="2297662"/>
              <a:ext cx="5161022" cy="2505301"/>
            </a:xfrm>
            <a:prstGeom prst="rect">
              <a:avLst/>
            </a:prstGeom>
          </p:spPr>
          <p:txBody>
            <a:bodyPr wrap="square">
              <a:spAutoFit/>
            </a:bodyPr>
            <a:lstStyle/>
            <a:p>
              <a:pPr>
                <a:lnSpc>
                  <a:spcPct val="80000"/>
                </a:lnSpc>
              </a:pPr>
              <a:r>
                <a:rPr lang="fi-FI" sz="2800" dirty="0">
                  <a:latin typeface="Bahnschrift SemiBold Condensed" panose="020B0502040204020203" pitchFamily="34" charset="0"/>
                </a:rPr>
                <a:t>Monet eurooppalaiset alkoivat maksaa ostoksensa euroilla. EU-maat tiivistivät yhteistyötään rikollisuuden torjunnassa. Finanssikriisi koetteli maailmantaloutta. Lissabonin sopimuksella uudistettiin EU:n toimielimiä ja tehostettiin sen työmenetelmiä.</a:t>
              </a:r>
              <a:endParaRPr lang="en-150" sz="2800" dirty="0">
                <a:latin typeface="Bahnschrift SemiBold Condensed" panose="020B0502040204020203" pitchFamily="34" charset="0"/>
              </a:endParaRPr>
            </a:p>
          </p:txBody>
        </p:sp>
      </p:grpSp>
      <p:grpSp>
        <p:nvGrpSpPr>
          <p:cNvPr id="36" name="Vastaus 6" descr="2000 – 2010 "/>
          <p:cNvGrpSpPr/>
          <p:nvPr/>
        </p:nvGrpSpPr>
        <p:grpSpPr>
          <a:xfrm>
            <a:off x="734602" y="-1838497"/>
            <a:ext cx="23106822" cy="12997588"/>
            <a:chOff x="742361" y="-1845252"/>
            <a:chExt cx="23106822" cy="12997588"/>
          </a:xfrm>
        </p:grpSpPr>
        <p:pic>
          <p:nvPicPr>
            <p:cNvPr id="41"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42" name="text-bubble"/>
            <p:cNvSpPr/>
            <p:nvPr/>
          </p:nvSpPr>
          <p:spPr>
            <a:xfrm>
              <a:off x="15146426" y="5766011"/>
              <a:ext cx="3766069" cy="892552"/>
            </a:xfrm>
            <a:prstGeom prst="rect">
              <a:avLst/>
            </a:prstGeom>
          </p:spPr>
          <p:txBody>
            <a:bodyPr wrap="square">
              <a:spAutoFit/>
            </a:bodyPr>
            <a:lstStyle/>
            <a:p>
              <a:pPr algn="ctr"/>
              <a:r>
                <a:rPr lang="fi-FI" sz="5200" dirty="0">
                  <a:latin typeface="Bahnschrift SemiBold Condensed" panose="020B0502040204020203" pitchFamily="34" charset="0"/>
                </a:rPr>
                <a:t>2000 – 2010</a:t>
              </a:r>
              <a:endParaRPr lang="fi-FI" sz="5200" dirty="0">
                <a:latin typeface="Bahnschrift Light SemiCondensed" panose="020B0502040204020203" pitchFamily="34" charset="0"/>
              </a:endParaRPr>
            </a:p>
          </p:txBody>
        </p:sp>
      </p:grpSp>
      <p:grpSp>
        <p:nvGrpSpPr>
          <p:cNvPr id="43" name="Kysymys 7" descr="Maailmanlaajuinen finanssikriisi koetteli EU:ta ja yksi jäsenmaa päätti kansanäänestyksen jälkeen erota unionista."/>
          <p:cNvGrpSpPr/>
          <p:nvPr/>
        </p:nvGrpSpPr>
        <p:grpSpPr>
          <a:xfrm>
            <a:off x="8896416" y="-3829166"/>
            <a:ext cx="26185292" cy="13792702"/>
            <a:chOff x="8903844" y="-3855191"/>
            <a:chExt cx="26185292" cy="13792702"/>
          </a:xfrm>
        </p:grpSpPr>
        <p:pic>
          <p:nvPicPr>
            <p:cNvPr id="48"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49" name="text-bubble"/>
            <p:cNvSpPr/>
            <p:nvPr/>
          </p:nvSpPr>
          <p:spPr>
            <a:xfrm>
              <a:off x="14696643" y="5205045"/>
              <a:ext cx="4966095" cy="2308324"/>
            </a:xfrm>
            <a:prstGeom prst="rect">
              <a:avLst/>
            </a:prstGeom>
          </p:spPr>
          <p:txBody>
            <a:bodyPr wrap="square">
              <a:spAutoFit/>
            </a:bodyPr>
            <a:lstStyle/>
            <a:p>
              <a:pPr>
                <a:lnSpc>
                  <a:spcPct val="80000"/>
                </a:lnSpc>
              </a:pPr>
              <a:r>
                <a:rPr lang="fi-FI" sz="3600" dirty="0">
                  <a:latin typeface="Bahnschrift SemiBold Condensed" panose="020B0502040204020203" pitchFamily="34" charset="0"/>
                </a:rPr>
                <a:t>Maailmanlaajuinen finanssikriisi koetteli EU:ta ja yksi jäsenmaa päätti kansanäänestyksen jälkeen erota unionista.</a:t>
              </a:r>
              <a:endParaRPr lang="en-150" sz="3600" dirty="0">
                <a:latin typeface="Bahnschrift Light SemiCondensed" panose="020B0502040204020203" pitchFamily="34" charset="0"/>
              </a:endParaRPr>
            </a:p>
          </p:txBody>
        </p:sp>
      </p:grpSp>
      <p:grpSp>
        <p:nvGrpSpPr>
          <p:cNvPr id="68" name="Vastaus 7" descr="2010-2019"/>
          <p:cNvGrpSpPr/>
          <p:nvPr/>
        </p:nvGrpSpPr>
        <p:grpSpPr>
          <a:xfrm>
            <a:off x="838663" y="426025"/>
            <a:ext cx="23793694" cy="11589906"/>
            <a:chOff x="834938" y="367341"/>
            <a:chExt cx="23793694" cy="11589906"/>
          </a:xfrm>
        </p:grpSpPr>
        <p:pic>
          <p:nvPicPr>
            <p:cNvPr id="69"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367341"/>
              <a:ext cx="23793694" cy="11589906"/>
            </a:xfrm>
            <a:prstGeom prst="rect">
              <a:avLst/>
            </a:prstGeom>
          </p:spPr>
        </p:pic>
        <p:sp>
          <p:nvSpPr>
            <p:cNvPr id="70" name="text-bubble"/>
            <p:cNvSpPr/>
            <p:nvPr/>
          </p:nvSpPr>
          <p:spPr>
            <a:xfrm>
              <a:off x="14749354" y="2913093"/>
              <a:ext cx="4866704" cy="830997"/>
            </a:xfrm>
            <a:prstGeom prst="rect">
              <a:avLst/>
            </a:prstGeom>
          </p:spPr>
          <p:txBody>
            <a:bodyPr wrap="square">
              <a:spAutoFit/>
            </a:bodyPr>
            <a:lstStyle/>
            <a:p>
              <a:pPr algn="ctr"/>
              <a:r>
                <a:rPr lang="fi-FI" sz="4800" dirty="0">
                  <a:latin typeface="Bahnschrift SemiBold SemiConden" panose="020B0502040204020203" pitchFamily="34" charset="0"/>
                </a:rPr>
                <a:t>2010–2019 </a:t>
              </a:r>
              <a:endParaRPr lang="fi-FI" sz="4800" dirty="0">
                <a:latin typeface="Bahnschrift SemiLight SemiConde" panose="020B0502040204020203" pitchFamily="34" charset="0"/>
              </a:endParaRPr>
            </a:p>
          </p:txBody>
        </p:sp>
      </p:grpSp>
      <p:grpSp>
        <p:nvGrpSpPr>
          <p:cNvPr id="71" name="Kysymys 8" descr="EU joutui vastaamaan ennennäkemättömiin haasteisiin, joita aiheuttivat mm. covid-19-pandemia ja Venäjän hyökkäyssota Ukrainassa."/>
          <p:cNvGrpSpPr/>
          <p:nvPr/>
        </p:nvGrpSpPr>
        <p:grpSpPr>
          <a:xfrm>
            <a:off x="-895801" y="-79741"/>
            <a:ext cx="26185292" cy="13792702"/>
            <a:chOff x="834938" y="-240631"/>
            <a:chExt cx="23793694" cy="13792702"/>
          </a:xfrm>
        </p:grpSpPr>
        <p:pic>
          <p:nvPicPr>
            <p:cNvPr id="72"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73" name="text-bubble"/>
            <p:cNvSpPr/>
            <p:nvPr/>
          </p:nvSpPr>
          <p:spPr>
            <a:xfrm>
              <a:off x="14918005" y="2242018"/>
              <a:ext cx="4694398" cy="2308324"/>
            </a:xfrm>
            <a:prstGeom prst="rect">
              <a:avLst/>
            </a:prstGeom>
          </p:spPr>
          <p:txBody>
            <a:bodyPr wrap="square">
              <a:spAutoFit/>
            </a:bodyPr>
            <a:lstStyle/>
            <a:p>
              <a:pPr>
                <a:lnSpc>
                  <a:spcPct val="80000"/>
                </a:lnSpc>
              </a:pPr>
              <a:r>
                <a:rPr lang="fi-FI" sz="3600" dirty="0">
                  <a:latin typeface="Bahnschrift SemiBold Condensed" panose="020B0502040204020203" pitchFamily="34" charset="0"/>
                </a:rPr>
                <a:t>EU joutui vastaamaan ennennäkemättömiin haasteisiin, joita aiheuttivat mm. covid-19-pandemia ja Venäjän hyökkäyssota Ukrainassa.</a:t>
              </a:r>
            </a:p>
          </p:txBody>
        </p:sp>
      </p:grpSp>
      <p:grpSp>
        <p:nvGrpSpPr>
          <p:cNvPr id="74" name="Vastaus 8" descr="Vuodesta 2020 nykypäivään"/>
          <p:cNvGrpSpPr/>
          <p:nvPr/>
        </p:nvGrpSpPr>
        <p:grpSpPr>
          <a:xfrm>
            <a:off x="8911281" y="-3836603"/>
            <a:ext cx="26185292" cy="13792702"/>
            <a:chOff x="8903844" y="-3855191"/>
            <a:chExt cx="26185292" cy="13792702"/>
          </a:xfrm>
        </p:grpSpPr>
        <p:pic>
          <p:nvPicPr>
            <p:cNvPr id="75"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76" name="text-bubble"/>
            <p:cNvSpPr/>
            <p:nvPr/>
          </p:nvSpPr>
          <p:spPr>
            <a:xfrm>
              <a:off x="15381292" y="5801994"/>
              <a:ext cx="4188515" cy="1175706"/>
            </a:xfrm>
            <a:prstGeom prst="rect">
              <a:avLst/>
            </a:prstGeom>
          </p:spPr>
          <p:txBody>
            <a:bodyPr wrap="square">
              <a:spAutoFit/>
            </a:bodyPr>
            <a:lstStyle/>
            <a:p>
              <a:pPr>
                <a:lnSpc>
                  <a:spcPct val="80000"/>
                </a:lnSpc>
              </a:pPr>
              <a:r>
                <a:rPr lang="fi-FI" sz="4400" dirty="0">
                  <a:latin typeface="Bahnschrift SemiBold Condensed" panose="020B0502040204020203" pitchFamily="34" charset="0"/>
                </a:rPr>
                <a:t>Vuodesta 2020 nykypäivään</a:t>
              </a:r>
              <a:endParaRPr lang="fi-FI" sz="4400" dirty="0">
                <a:latin typeface="Bahnschrift Light SemiCondensed" panose="020B0502040204020203" pitchFamily="34" charset="0"/>
              </a:endParaRPr>
            </a:p>
          </p:txBody>
        </p:sp>
      </p:grpSp>
      <p:sp>
        <p:nvSpPr>
          <p:cNvPr id="30" name="footer">
            <a:extLst>
              <a:ext uri="{C183D7F6-B498-43B3-948B-1728B52AA6E4}">
                <adec:decorative xmlns:adec="http://schemas.microsoft.com/office/drawing/2017/decorative" val="1"/>
              </a:ext>
            </a:extLst>
          </p:cNvPr>
          <p:cNvSpPr/>
          <p:nvPr/>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32" name="eu flag">
            <a:extLs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30544335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subTnLst>
                                    <p:set>
                                      <p:cBhvr override="childStyle">
                                        <p:cTn dur="1" fill="hold" display="0" masterRel="nextClick" afterEffect="1"/>
                                        <p:tgtEl>
                                          <p:spTgt spid="51"/>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subTnLst>
                                    <p:set>
                                      <p:cBhvr override="childStyle">
                                        <p:cTn dur="1" fill="hold" display="0" masterRel="nextClick" afterEffect="1"/>
                                        <p:tgtEl>
                                          <p:spTgt spid="59"/>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childTnLst>
                                  <p:subTnLst>
                                    <p:set>
                                      <p:cBhvr override="childStyle">
                                        <p:cTn dur="1" fill="hold" display="0" masterRel="nextClick" afterEffect="1"/>
                                        <p:tgtEl>
                                          <p:spTgt spid="45"/>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subTnLst>
                                    <p:set>
                                      <p:cBhvr override="childStyle">
                                        <p:cTn dur="1" fill="hold" display="0" masterRel="nextClick" afterEffect="1"/>
                                        <p:tgtEl>
                                          <p:spTgt spid="50"/>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subTnLst>
                                    <p:set>
                                      <p:cBhvr override="childStyle">
                                        <p:cTn dur="1" fill="hold" display="0" masterRel="nextClick" afterEffect="1"/>
                                        <p:tgtEl>
                                          <p:spTgt spid="56"/>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500"/>
                                        <p:tgtEl>
                                          <p:spTgt spid="62"/>
                                        </p:tgtEl>
                                      </p:cBhvr>
                                    </p:animEffect>
                                  </p:childTnLst>
                                  <p:subTnLst>
                                    <p:set>
                                      <p:cBhvr override="childStyle">
                                        <p:cTn dur="1" fill="hold" display="0" masterRel="nextClick" afterEffect="1"/>
                                        <p:tgtEl>
                                          <p:spTgt spid="62"/>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subTnLst>
                                    <p:set>
                                      <p:cBhvr override="childStyle">
                                        <p:cTn dur="1" fill="hold" display="0" masterRel="nextClick" afterEffect="1"/>
                                        <p:tgtEl>
                                          <p:spTgt spid="65"/>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subTnLst>
                                    <p:set>
                                      <p:cBhvr override="childStyle">
                                        <p:cTn dur="1" fill="hold" display="0" masterRel="nextClick" afterEffect="1"/>
                                        <p:tgtEl>
                                          <p:spTgt spid="36"/>
                                        </p:tgtEl>
                                        <p:attrNameLst>
                                          <p:attrName>style.visibility</p:attrName>
                                        </p:attrNameLst>
                                      </p:cBhvr>
                                      <p:to>
                                        <p:strVal val="hidden"/>
                                      </p:to>
                                    </p:set>
                                  </p:sub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500"/>
                                        <p:tgtEl>
                                          <p:spTgt spid="43"/>
                                        </p:tgtEl>
                                      </p:cBhvr>
                                    </p:animEffect>
                                  </p:childTnLst>
                                  <p:subTnLst>
                                    <p:set>
                                      <p:cBhvr override="childStyle">
                                        <p:cTn dur="1" fill="hold" display="0" masterRel="nextClick" afterEffect="1"/>
                                        <p:tgtEl>
                                          <p:spTgt spid="43"/>
                                        </p:tgtEl>
                                        <p:attrNameLst>
                                          <p:attrName>style.visibility</p:attrName>
                                        </p:attrNameLst>
                                      </p:cBhvr>
                                      <p:to>
                                        <p:strVal val="hidden"/>
                                      </p:to>
                                    </p:set>
                                  </p:sub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68"/>
                                        </p:tgtEl>
                                        <p:attrNameLst>
                                          <p:attrName>style.visibility</p:attrName>
                                        </p:attrNameLst>
                                      </p:cBhvr>
                                      <p:to>
                                        <p:strVal val="visible"/>
                                      </p:to>
                                    </p:set>
                                    <p:animEffect transition="in" filter="fade">
                                      <p:cBhvr>
                                        <p:cTn id="76" dur="500"/>
                                        <p:tgtEl>
                                          <p:spTgt spid="68"/>
                                        </p:tgtEl>
                                      </p:cBhvr>
                                    </p:animEffect>
                                  </p:childTnLst>
                                  <p:subTnLst>
                                    <p:set>
                                      <p:cBhvr override="childStyle">
                                        <p:cTn dur="1" fill="hold" display="0" masterRel="nextClick" afterEffect="1"/>
                                        <p:tgtEl>
                                          <p:spTgt spid="68"/>
                                        </p:tgtEl>
                                        <p:attrNameLst>
                                          <p:attrName>style.visibility</p:attrName>
                                        </p:attrNameLst>
                                      </p:cBhvr>
                                      <p:to>
                                        <p:strVal val="hidden"/>
                                      </p:to>
                                    </p:set>
                                  </p:sub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500"/>
                                        <p:tgtEl>
                                          <p:spTgt spid="71"/>
                                        </p:tgtEl>
                                      </p:cBhvr>
                                    </p:animEffect>
                                  </p:childTnLst>
                                  <p:subTnLst>
                                    <p:set>
                                      <p:cBhvr override="childStyle">
                                        <p:cTn dur="1" fill="hold" display="0" masterRel="nextClick" afterEffect="1"/>
                                        <p:tgtEl>
                                          <p:spTgt spid="71"/>
                                        </p:tgtEl>
                                        <p:attrNameLst>
                                          <p:attrName>style.visibility</p:attrName>
                                        </p:attrNameLst>
                                      </p:cBhvr>
                                      <p:to>
                                        <p:strVal val="hidden"/>
                                      </p:to>
                                    </p:set>
                                  </p:sub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74"/>
                                        </p:tgtEl>
                                        <p:attrNameLst>
                                          <p:attrName>style.visibility</p:attrName>
                                        </p:attrNameLst>
                                      </p:cBhvr>
                                      <p:to>
                                        <p:strVal val="visible"/>
                                      </p:to>
                                    </p:set>
                                    <p:animEffect transition="in" filter="fade">
                                      <p:cBhvr>
                                        <p:cTn id="86" dur="500"/>
                                        <p:tgtEl>
                                          <p:spTgt spid="74"/>
                                        </p:tgtEl>
                                      </p:cBhvr>
                                    </p:animEffect>
                                  </p:childTnLst>
                                  <p:subTnLst>
                                    <p:set>
                                      <p:cBhvr override="childStyle">
                                        <p:cTn dur="1" fill="hold" display="0" masterRel="nextClick" afterEffect="1"/>
                                        <p:tgtEl>
                                          <p:spTgt spid="7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otsikko">
            <a:extLst>
              <a:ext uri="{FF2B5EF4-FFF2-40B4-BE49-F238E27FC236}">
                <a16:creationId xmlns:a16="http://schemas.microsoft.com/office/drawing/2014/main" id="{01228B98-2AB6-6212-A865-16CDD8DCADB9}"/>
              </a:ext>
            </a:extLst>
          </p:cNvPr>
          <p:cNvSpPr>
            <a:spLocks noGrp="1"/>
          </p:cNvSpPr>
          <p:nvPr>
            <p:ph type="title" idx="4294967295"/>
          </p:nvPr>
        </p:nvSpPr>
        <p:spPr>
          <a:xfrm>
            <a:off x="0" y="-3165475"/>
            <a:ext cx="21112163" cy="2644775"/>
          </a:xfrm>
          <a:prstGeom prst="rect">
            <a:avLst/>
          </a:prstGeom>
        </p:spPr>
        <p:txBody>
          <a:bodyPr/>
          <a:lstStyle/>
          <a:p>
            <a:r>
              <a:rPr lang="fi-FI" dirty="0"/>
              <a:t>Dia, joka sisältää tekijänoikeustiedot</a:t>
            </a:r>
          </a:p>
        </p:txBody>
      </p:sp>
      <p:sp>
        <p:nvSpPr>
          <p:cNvPr id="8" name="Tekijänoikeusilmoitus"/>
          <p:cNvSpPr txBox="1">
            <a:spLocks/>
          </p:cNvSpPr>
          <p:nvPr/>
        </p:nvSpPr>
        <p:spPr>
          <a:xfrm>
            <a:off x="395992" y="11128248"/>
            <a:ext cx="13335248" cy="2163365"/>
          </a:xfrm>
          <a:prstGeom prst="rect">
            <a:avLst/>
          </a:prstGeom>
        </p:spPr>
        <p:txBody>
          <a:bodyPr vert="horz" wrap="square" lIns="91440" tIns="45720" rIns="91440" bIns="45720" rtlCol="0" anchor="b" anchorCtr="0">
            <a:noAutofit/>
          </a:bodyPr>
          <a:lstStyle>
            <a:lvl1pPr marL="0" indent="0" algn="l" defTabSz="914400" rtl="0" eaLnBrk="1" latinLnBrk="0" hangingPunct="1">
              <a:lnSpc>
                <a:spcPct val="100000"/>
              </a:lnSpc>
              <a:spcBef>
                <a:spcPts val="0"/>
              </a:spcBef>
              <a:spcAft>
                <a:spcPts val="1800"/>
              </a:spcAft>
              <a:buClr>
                <a:schemeClr val="tx2"/>
              </a:buClr>
              <a:buFont typeface="Arial" panose="020B0604020202020204" pitchFamily="34" charset="0"/>
              <a:buNone/>
              <a:defRPr sz="1400" kern="1200">
                <a:solidFill>
                  <a:schemeClr val="bg1">
                    <a:lumMod val="50000"/>
                  </a:schemeClr>
                </a:solidFill>
                <a:latin typeface="+mn-lt"/>
                <a:ea typeface="+mn-ea"/>
                <a:cs typeface="+mn-cs"/>
              </a:defRPr>
            </a:lvl1pPr>
            <a:lvl2pPr marL="4572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fi-FI" sz="1600" b="1" i="0" u="none" strike="noStrike" kern="1200" cap="none" spc="0" normalizeH="0" baseline="0" noProof="0" dirty="0">
                <a:ln>
                  <a:noFill/>
                </a:ln>
                <a:solidFill>
                  <a:srgbClr val="FFFFFF">
                    <a:lumMod val="50000"/>
                  </a:srgbClr>
                </a:solidFill>
                <a:effectLst/>
                <a:uLnTx/>
                <a:uFillTx/>
                <a:latin typeface="Arial"/>
                <a:ea typeface="+mn-ea"/>
                <a:cs typeface="+mn-cs"/>
              </a:rPr>
              <a:t>© Euroopan unioni 2023</a:t>
            </a: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fi-FI" sz="1600" i="0" u="none" strike="noStrike" kern="1200" cap="none" spc="0" normalizeH="0" baseline="0" noProof="0" dirty="0">
                <a:ln>
                  <a:noFill/>
                </a:ln>
                <a:solidFill>
                  <a:srgbClr val="FFFFFF">
                    <a:lumMod val="50000"/>
                  </a:srgbClr>
                </a:solidFill>
                <a:effectLst/>
                <a:uLnTx/>
                <a:uFillTx/>
                <a:latin typeface="Arial"/>
                <a:ea typeface="+mn-ea"/>
                <a:cs typeface="+mn-cs"/>
              </a:rPr>
              <a:t>Jollei toisin mainita, tämän esityksen uudelleenkäyttö on sallittua CC BY 4.0 -lisenssin nojalla. Sellaisten osien käyttö tai jäljentäminen, jotka eivät ole EU:n omaisuutta, saattaa edellyttää lupaa suoraan asianomaisilta oikeudenhaltijoilta.</a:t>
            </a: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fi-FI" sz="1600" i="0" u="none" strike="noStrike" kern="1200" cap="none" spc="0" normalizeH="0" baseline="0" noProof="0" dirty="0">
                <a:ln>
                  <a:noFill/>
                </a:ln>
                <a:solidFill>
                  <a:srgbClr val="FFFFFF">
                    <a:lumMod val="50000"/>
                  </a:srgbClr>
                </a:solidFill>
                <a:effectLst/>
                <a:uLnTx/>
                <a:uFillTx/>
                <a:latin typeface="Arial"/>
                <a:ea typeface="+mn-ea"/>
                <a:cs typeface="+mn-cs"/>
              </a:rPr>
              <a:t>Dian 7 kuva, lähde: © Adobe Stock, Jacob Lund</a:t>
            </a:r>
          </a:p>
        </p:txBody>
      </p:sp>
      <p:pic>
        <p:nvPicPr>
          <p:cNvPr id="9" name="Icon">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709" y="11249902"/>
            <a:ext cx="1023496" cy="358097"/>
          </a:xfrm>
          <a:prstGeom prst="rect">
            <a:avLst/>
          </a:prstGeom>
        </p:spPr>
      </p:pic>
      <p:sp>
        <p:nvSpPr>
          <p:cNvPr id="10" name="Rectangle 9">
            <a:extLst>
              <a:ext uri="{C183D7F6-B498-43B3-948B-1728B52AA6E4}">
                <adec:decorative xmlns:adec="http://schemas.microsoft.com/office/drawing/2017/decorative" val="1"/>
              </a:ext>
            </a:extLst>
          </p:cNvPr>
          <p:cNvSpPr/>
          <p:nvPr/>
        </p:nvSpPr>
        <p:spPr>
          <a:xfrm>
            <a:off x="0" y="0"/>
            <a:ext cx="24479250" cy="7442791"/>
          </a:xfrm>
          <a:prstGeom prst="rect">
            <a:avLst/>
          </a:prstGeom>
          <a:solidFill>
            <a:srgbClr val="F3C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p>
        </p:txBody>
      </p:sp>
    </p:spTree>
    <p:extLst>
      <p:ext uri="{BB962C8B-B14F-4D97-AF65-F5344CB8AC3E}">
        <p14:creationId xmlns:p14="http://schemas.microsoft.com/office/powerpoint/2010/main" val="134298628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otsikko"/>
          <p:cNvSpPr>
            <a:spLocks noGrp="1"/>
          </p:cNvSpPr>
          <p:nvPr>
            <p:ph type="ctrTitle" idx="4294967295"/>
          </p:nvPr>
        </p:nvSpPr>
        <p:spPr>
          <a:xfrm>
            <a:off x="0" y="-3970338"/>
            <a:ext cx="22552025" cy="2478088"/>
          </a:xfrm>
          <a:prstGeom prst="rect">
            <a:avLst/>
          </a:prstGeom>
        </p:spPr>
        <p:txBody>
          <a:bodyPr>
            <a:noAutofit/>
          </a:bodyPr>
          <a:lstStyle/>
          <a:p>
            <a:pPr algn="l"/>
            <a:r>
              <a:rPr lang="fi-FI" sz="12000" dirty="0">
                <a:solidFill>
                  <a:schemeClr val="bg1"/>
                </a:solidFill>
                <a:latin typeface="Bahnschrift bold" panose="020B0502040204020203" pitchFamily="34" charset="0"/>
              </a:rPr>
              <a:t>Faktatietoja EU:sta: tietovisa</a:t>
            </a:r>
          </a:p>
        </p:txBody>
      </p:sp>
      <p:sp>
        <p:nvSpPr>
          <p:cNvPr id="7" name="Otsikko">
            <a:extLst>
              <a:ext uri="{FF2B5EF4-FFF2-40B4-BE49-F238E27FC236}">
                <a16:creationId xmlns:a16="http://schemas.microsoft.com/office/drawing/2014/main" id="{FA9CC178-7E19-365E-3287-8F609B1C2B64}"/>
              </a:ext>
            </a:extLst>
          </p:cNvPr>
          <p:cNvSpPr txBox="1">
            <a:spLocks/>
          </p:cNvSpPr>
          <p:nvPr/>
        </p:nvSpPr>
        <p:spPr>
          <a:xfrm>
            <a:off x="503501" y="2221322"/>
            <a:ext cx="11160277" cy="2478638"/>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Tiedätkö?</a:t>
            </a:r>
          </a:p>
        </p:txBody>
      </p:sp>
      <p:sp>
        <p:nvSpPr>
          <p:cNvPr id="3" name="Kysymys 1"/>
          <p:cNvSpPr>
            <a:spLocks noGrp="1"/>
          </p:cNvSpPr>
          <p:nvPr>
            <p:ph type="subTitle" idx="4294967295"/>
          </p:nvPr>
        </p:nvSpPr>
        <p:spPr>
          <a:xfrm>
            <a:off x="655774" y="5278439"/>
            <a:ext cx="10332100" cy="920180"/>
          </a:xfrm>
          <a:prstGeom prst="rect">
            <a:avLst/>
          </a:prstGeom>
        </p:spPr>
        <p:txBody>
          <a:bodyPr>
            <a:noAutofit/>
          </a:bodyPr>
          <a:lstStyle/>
          <a:p>
            <a:pPr marL="0" indent="0">
              <a:lnSpc>
                <a:spcPct val="100000"/>
              </a:lnSpc>
              <a:buNone/>
            </a:pPr>
            <a:r>
              <a:rPr lang="fi-FI" sz="4200" dirty="0">
                <a:solidFill>
                  <a:srgbClr val="243C7C"/>
                </a:solidFill>
                <a:latin typeface="Bahnschrift SemiLight SemiConde" panose="020B0502040204020203" pitchFamily="34" charset="0"/>
              </a:rPr>
              <a:t>Missä EU-maassa asuu eniten alle 15-vuotiaita?</a:t>
            </a:r>
            <a:endParaRPr lang="en-150" sz="4200" dirty="0">
              <a:solidFill>
                <a:srgbClr val="243C7C"/>
              </a:solidFill>
              <a:latin typeface="Bahnschrift SemiLight SemiConde" panose="020B0502040204020203" pitchFamily="34" charset="0"/>
            </a:endParaRPr>
          </a:p>
        </p:txBody>
      </p:sp>
      <p:pic>
        <p:nvPicPr>
          <p:cNvPr id="48" name="Kuva 1" descr="Euroopan unionin kartta, jossa Ranska näkyy korostettuna"/>
          <p:cNvPicPr>
            <a:picLocks noChangeAspect="1"/>
          </p:cNvPicPr>
          <p:nvPr/>
        </p:nvPicPr>
        <p:blipFill rotWithShape="1">
          <a:blip r:embed="rId3">
            <a:extLst>
              <a:ext uri="{28A0092B-C50C-407E-A947-70E740481C1C}">
                <a14:useLocalDpi xmlns:a14="http://schemas.microsoft.com/office/drawing/2010/main" val="0"/>
              </a:ext>
            </a:extLst>
          </a:blip>
          <a:srcRect l="49362"/>
          <a:stretch/>
        </p:blipFill>
        <p:spPr>
          <a:xfrm>
            <a:off x="12299341" y="-262975"/>
            <a:ext cx="12314545" cy="13679488"/>
          </a:xfrm>
          <a:prstGeom prst="rect">
            <a:avLst/>
          </a:prstGeom>
        </p:spPr>
      </p:pic>
      <p:cxnSp>
        <p:nvCxnSpPr>
          <p:cNvPr id="49" name="Elbow Connector fr">
            <a:extLst>
              <a:ext uri="{C183D7F6-B498-43B3-948B-1728B52AA6E4}">
                <adec:decorative xmlns:adec="http://schemas.microsoft.com/office/drawing/2017/decorative" val="1"/>
              </a:ext>
            </a:extLst>
          </p:cNvPr>
          <p:cNvCxnSpPr/>
          <p:nvPr/>
        </p:nvCxnSpPr>
        <p:spPr>
          <a:xfrm rot="10800000">
            <a:off x="12823494" y="7090995"/>
            <a:ext cx="3031958" cy="1094876"/>
          </a:xfrm>
          <a:prstGeom prst="bentConnector3">
            <a:avLst/>
          </a:prstGeom>
          <a:ln w="57150">
            <a:solidFill>
              <a:srgbClr val="E6483C"/>
            </a:solidFill>
          </a:ln>
        </p:spPr>
        <p:style>
          <a:lnRef idx="3">
            <a:schemeClr val="accent2"/>
          </a:lnRef>
          <a:fillRef idx="0">
            <a:schemeClr val="accent2"/>
          </a:fillRef>
          <a:effectRef idx="2">
            <a:schemeClr val="accent2"/>
          </a:effectRef>
          <a:fontRef idx="minor">
            <a:schemeClr val="tx1"/>
          </a:fontRef>
        </p:style>
      </p:cxnSp>
      <p:sp>
        <p:nvSpPr>
          <p:cNvPr id="50" name="Rectangle fr">
            <a:extLst>
              <a:ext uri="{C183D7F6-B498-43B3-948B-1728B52AA6E4}">
                <adec:decorative xmlns:adec="http://schemas.microsoft.com/office/drawing/2017/decorative" val="1"/>
              </a:ext>
            </a:extLst>
          </p:cNvPr>
          <p:cNvSpPr/>
          <p:nvPr/>
        </p:nvSpPr>
        <p:spPr>
          <a:xfrm>
            <a:off x="15783262" y="8102813"/>
            <a:ext cx="192506" cy="192506"/>
          </a:xfrm>
          <a:prstGeom prst="rect">
            <a:avLst/>
          </a:prstGeom>
          <a:solidFill>
            <a:srgbClr val="E6483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51" name="Vastauksen 1 tekstikenttä"/>
          <p:cNvSpPr txBox="1"/>
          <p:nvPr userDrawn="1"/>
        </p:nvSpPr>
        <p:spPr>
          <a:xfrm>
            <a:off x="10371719" y="7087646"/>
            <a:ext cx="3967753" cy="461665"/>
          </a:xfrm>
          <a:prstGeom prst="rect">
            <a:avLst/>
          </a:prstGeom>
          <a:noFill/>
        </p:spPr>
        <p:txBody>
          <a:bodyPr wrap="none" rtlCol="0">
            <a:spAutoFit/>
          </a:bodyPr>
          <a:lstStyle/>
          <a:p>
            <a:r>
              <a:rPr lang="fi-FI" sz="2400" dirty="0">
                <a:solidFill>
                  <a:srgbClr val="243C7C"/>
                </a:solidFill>
                <a:latin typeface="Bahnschrift SemiBold Condensed" panose="020B0502040204020203" pitchFamily="34" charset="0"/>
              </a:rPr>
              <a:t>Ranskassa: 11 991 684 (vuonna 2021). </a:t>
            </a:r>
            <a:endParaRPr lang="en-150" sz="2400" dirty="0">
              <a:solidFill>
                <a:srgbClr val="243C7C"/>
              </a:solidFill>
              <a:latin typeface="Bahnschrift SemiBold Condensed" panose="020B0502040204020203" pitchFamily="34" charset="0"/>
            </a:endParaRPr>
          </a:p>
        </p:txBody>
      </p:sp>
      <p:sp>
        <p:nvSpPr>
          <p:cNvPr id="25" name="Kysymys 2"/>
          <p:cNvSpPr txBox="1">
            <a:spLocks/>
          </p:cNvSpPr>
          <p:nvPr/>
        </p:nvSpPr>
        <p:spPr>
          <a:xfrm>
            <a:off x="655774" y="6176739"/>
            <a:ext cx="9647678" cy="920181"/>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fi-FI" sz="4200" dirty="0">
                <a:solidFill>
                  <a:srgbClr val="243C7C"/>
                </a:solidFill>
                <a:latin typeface="Bahnschrift SemiLight SemiConde" panose="020B0502040204020203" pitchFamily="34" charset="0"/>
              </a:rPr>
              <a:t>Missä EU-maassa ulkomaalaisten osuus väestöstä on suurin?</a:t>
            </a:r>
            <a:endParaRPr lang="en-150" sz="4200" dirty="0">
              <a:solidFill>
                <a:srgbClr val="243C7C"/>
              </a:solidFill>
              <a:latin typeface="Bahnschrift SemiLight SemiConde" panose="020B0502040204020203" pitchFamily="34" charset="0"/>
            </a:endParaRPr>
          </a:p>
        </p:txBody>
      </p:sp>
      <p:pic>
        <p:nvPicPr>
          <p:cNvPr id="53" name="Kuva 2" descr="Euroopan unionin kartta, jossa Luxemburg näkyy korostettuna"/>
          <p:cNvPicPr>
            <a:picLocks noChangeAspect="1"/>
          </p:cNvPicPr>
          <p:nvPr/>
        </p:nvPicPr>
        <p:blipFill rotWithShape="1">
          <a:blip r:embed="rId4">
            <a:extLst>
              <a:ext uri="{28A0092B-C50C-407E-A947-70E740481C1C}">
                <a14:useLocalDpi xmlns:a14="http://schemas.microsoft.com/office/drawing/2010/main" val="0"/>
              </a:ext>
            </a:extLst>
          </a:blip>
          <a:srcRect l="47012"/>
          <a:stretch/>
        </p:blipFill>
        <p:spPr>
          <a:xfrm>
            <a:off x="11732045" y="-250583"/>
            <a:ext cx="12859896" cy="13651596"/>
          </a:xfrm>
          <a:prstGeom prst="rect">
            <a:avLst/>
          </a:prstGeom>
        </p:spPr>
      </p:pic>
      <p:cxnSp>
        <p:nvCxnSpPr>
          <p:cNvPr id="54" name="Elbow Connector lux">
            <a:extLst>
              <a:ext uri="{C183D7F6-B498-43B3-948B-1728B52AA6E4}">
                <adec:decorative xmlns:adec="http://schemas.microsoft.com/office/drawing/2017/decorative" val="1"/>
              </a:ext>
            </a:extLst>
          </p:cNvPr>
          <p:cNvCxnSpPr/>
          <p:nvPr/>
        </p:nvCxnSpPr>
        <p:spPr>
          <a:xfrm rot="10800000">
            <a:off x="15336253" y="6096307"/>
            <a:ext cx="1607281" cy="1053655"/>
          </a:xfrm>
          <a:prstGeom prst="bentConnector3">
            <a:avLst/>
          </a:prstGeom>
          <a:ln w="57150">
            <a:solidFill>
              <a:srgbClr val="E6483C"/>
            </a:solidFill>
          </a:ln>
        </p:spPr>
        <p:style>
          <a:lnRef idx="3">
            <a:schemeClr val="accent2"/>
          </a:lnRef>
          <a:fillRef idx="0">
            <a:schemeClr val="accent2"/>
          </a:fillRef>
          <a:effectRef idx="2">
            <a:schemeClr val="accent2"/>
          </a:effectRef>
          <a:fontRef idx="minor">
            <a:schemeClr val="tx1"/>
          </a:fontRef>
        </p:style>
      </p:cxnSp>
      <p:sp>
        <p:nvSpPr>
          <p:cNvPr id="55" name="Rectangle lux">
            <a:extLst>
              <a:ext uri="{C183D7F6-B498-43B3-948B-1728B52AA6E4}">
                <adec:decorative xmlns:adec="http://schemas.microsoft.com/office/drawing/2017/decorative" val="1"/>
              </a:ext>
            </a:extLst>
          </p:cNvPr>
          <p:cNvSpPr/>
          <p:nvPr/>
        </p:nvSpPr>
        <p:spPr>
          <a:xfrm>
            <a:off x="16951556" y="7065163"/>
            <a:ext cx="192506" cy="192506"/>
          </a:xfrm>
          <a:prstGeom prst="rect">
            <a:avLst/>
          </a:prstGeom>
          <a:solidFill>
            <a:srgbClr val="E6483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56" name="Vastauksen 2 tekstikenttä"/>
          <p:cNvSpPr txBox="1"/>
          <p:nvPr/>
        </p:nvSpPr>
        <p:spPr>
          <a:xfrm>
            <a:off x="12239625" y="6143525"/>
            <a:ext cx="3959738" cy="461665"/>
          </a:xfrm>
          <a:prstGeom prst="rect">
            <a:avLst/>
          </a:prstGeom>
          <a:noFill/>
        </p:spPr>
        <p:txBody>
          <a:bodyPr wrap="none" rtlCol="0">
            <a:spAutoFit/>
          </a:bodyPr>
          <a:lstStyle/>
          <a:p>
            <a:r>
              <a:rPr lang="fi-FI" sz="2400" dirty="0">
                <a:solidFill>
                  <a:srgbClr val="243C7C"/>
                </a:solidFill>
                <a:latin typeface="Bahnschrift SemiBold Condensed" panose="020B0502040204020203" pitchFamily="34" charset="0"/>
              </a:rPr>
              <a:t>Luxemburgissa: 47 % (vuonna 2022). </a:t>
            </a:r>
          </a:p>
        </p:txBody>
      </p:sp>
      <p:sp>
        <p:nvSpPr>
          <p:cNvPr id="33" name="Kysymys 3"/>
          <p:cNvSpPr txBox="1">
            <a:spLocks/>
          </p:cNvSpPr>
          <p:nvPr/>
        </p:nvSpPr>
        <p:spPr>
          <a:xfrm>
            <a:off x="655773" y="7679514"/>
            <a:ext cx="9988189" cy="854646"/>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fi-FI" sz="4200" dirty="0">
                <a:solidFill>
                  <a:srgbClr val="243C7C"/>
                </a:solidFill>
                <a:latin typeface="Bahnschrift SemiLight SemiConde" panose="020B0502040204020203" pitchFamily="34" charset="0"/>
              </a:rPr>
              <a:t>Missä maassa on vahvin luottamus EU:hun?</a:t>
            </a:r>
            <a:endParaRPr lang="en-150" sz="4200" dirty="0">
              <a:solidFill>
                <a:srgbClr val="243C7C"/>
              </a:solidFill>
              <a:latin typeface="Bahnschrift SemiLight SemiConde" panose="020B0502040204020203" pitchFamily="34" charset="0"/>
            </a:endParaRPr>
          </a:p>
        </p:txBody>
      </p:sp>
      <p:pic>
        <p:nvPicPr>
          <p:cNvPr id="58" name="Kuva 3" descr="Euroopan unionin kartta, jossa Malta näkyy korostettuna"/>
          <p:cNvPicPr>
            <a:picLocks noChangeAspect="1"/>
          </p:cNvPicPr>
          <p:nvPr/>
        </p:nvPicPr>
        <p:blipFill rotWithShape="1">
          <a:blip r:embed="rId5">
            <a:extLst>
              <a:ext uri="{28A0092B-C50C-407E-A947-70E740481C1C}">
                <a14:useLocalDpi xmlns:a14="http://schemas.microsoft.com/office/drawing/2010/main" val="0"/>
              </a:ext>
            </a:extLst>
          </a:blip>
          <a:srcRect l="42534"/>
          <a:stretch/>
        </p:blipFill>
        <p:spPr>
          <a:xfrm>
            <a:off x="10636789" y="-255753"/>
            <a:ext cx="13967436" cy="13671873"/>
          </a:xfrm>
          <a:prstGeom prst="rect">
            <a:avLst/>
          </a:prstGeom>
          <a:noFill/>
        </p:spPr>
      </p:pic>
      <p:sp>
        <p:nvSpPr>
          <p:cNvPr id="60" name="Rectangle malt">
            <a:extLst>
              <a:ext uri="{C183D7F6-B498-43B3-948B-1728B52AA6E4}">
                <adec:decorative xmlns:adec="http://schemas.microsoft.com/office/drawing/2017/decorative" val="1"/>
              </a:ext>
            </a:extLst>
          </p:cNvPr>
          <p:cNvSpPr/>
          <p:nvPr/>
        </p:nvSpPr>
        <p:spPr>
          <a:xfrm>
            <a:off x="18920722" y="11826263"/>
            <a:ext cx="192506" cy="175005"/>
          </a:xfrm>
          <a:prstGeom prst="rect">
            <a:avLst/>
          </a:prstGeom>
          <a:solidFill>
            <a:srgbClr val="E6483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61" name="Vastauksen 3 tekstikenttä"/>
          <p:cNvSpPr txBox="1"/>
          <p:nvPr/>
        </p:nvSpPr>
        <p:spPr>
          <a:xfrm>
            <a:off x="14599921" y="10934595"/>
            <a:ext cx="3496912" cy="1200329"/>
          </a:xfrm>
          <a:prstGeom prst="rect">
            <a:avLst/>
          </a:prstGeom>
          <a:noFill/>
        </p:spPr>
        <p:txBody>
          <a:bodyPr wrap="square" rtlCol="0">
            <a:spAutoFit/>
          </a:bodyPr>
          <a:lstStyle/>
          <a:p>
            <a:pPr algn="r"/>
            <a:r>
              <a:rPr lang="fi-FI" sz="2400" dirty="0">
                <a:solidFill>
                  <a:srgbClr val="243C7C"/>
                </a:solidFill>
                <a:latin typeface="Bahnschrift SemiBold Condensed" panose="020B0502040204020203" pitchFamily="34" charset="0"/>
              </a:rPr>
              <a:t>Luottamus on vahvin Maltalla (71 % väestöstä) ja heikoin Ranskassa (34 % väestöstä)</a:t>
            </a:r>
            <a:endParaRPr lang="en-150" sz="2400" dirty="0">
              <a:solidFill>
                <a:srgbClr val="243C7C"/>
              </a:solidFill>
              <a:latin typeface="Bahnschrift SemiBold Condensed" panose="020B0502040204020203" pitchFamily="34" charset="0"/>
            </a:endParaRPr>
          </a:p>
        </p:txBody>
      </p:sp>
      <p:sp>
        <p:nvSpPr>
          <p:cNvPr id="39" name="Kysymys 4"/>
          <p:cNvSpPr txBox="1">
            <a:spLocks/>
          </p:cNvSpPr>
          <p:nvPr/>
        </p:nvSpPr>
        <p:spPr>
          <a:xfrm>
            <a:off x="655774" y="8533913"/>
            <a:ext cx="11932465" cy="854646"/>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fi-FI" sz="4200" dirty="0">
                <a:solidFill>
                  <a:srgbClr val="243C7C"/>
                </a:solidFill>
                <a:latin typeface="Bahnschrift SemiLight SemiConde" panose="020B0502040204020203" pitchFamily="34" charset="0"/>
              </a:rPr>
              <a:t>Kuinka suuri osuus EU:n väestöstä asuu maaseutualueilla?</a:t>
            </a:r>
            <a:endParaRPr lang="en-150" sz="4200" dirty="0">
              <a:solidFill>
                <a:srgbClr val="243C7C"/>
              </a:solidFill>
              <a:latin typeface="Bahnschrift SemiLight SemiConde" panose="020B0502040204020203" pitchFamily="34" charset="0"/>
            </a:endParaRPr>
          </a:p>
        </p:txBody>
      </p:sp>
      <p:cxnSp>
        <p:nvCxnSpPr>
          <p:cNvPr id="59" name="Elbow Connector Malta">
            <a:extLst>
              <a:ext uri="{C183D7F6-B498-43B3-948B-1728B52AA6E4}">
                <adec:decorative xmlns:adec="http://schemas.microsoft.com/office/drawing/2017/decorative" val="1"/>
              </a:ext>
            </a:extLst>
          </p:cNvPr>
          <p:cNvCxnSpPr/>
          <p:nvPr/>
        </p:nvCxnSpPr>
        <p:spPr>
          <a:xfrm rot="10800000">
            <a:off x="17313441" y="10947349"/>
            <a:ext cx="1607281" cy="957868"/>
          </a:xfrm>
          <a:prstGeom prst="bentConnector3">
            <a:avLst/>
          </a:prstGeom>
          <a:ln w="57150">
            <a:solidFill>
              <a:srgbClr val="E6483C"/>
            </a:solidFill>
          </a:ln>
        </p:spPr>
        <p:style>
          <a:lnRef idx="3">
            <a:schemeClr val="accent2"/>
          </a:lnRef>
          <a:fillRef idx="0">
            <a:schemeClr val="accent2"/>
          </a:fillRef>
          <a:effectRef idx="2">
            <a:schemeClr val="accent2"/>
          </a:effectRef>
          <a:fontRef idx="minor">
            <a:schemeClr val="tx1"/>
          </a:fontRef>
        </p:style>
      </p:cxnSp>
      <p:sp>
        <p:nvSpPr>
          <p:cNvPr id="63" name="Vastauksen 4 tekstikenttä"/>
          <p:cNvSpPr txBox="1"/>
          <p:nvPr/>
        </p:nvSpPr>
        <p:spPr>
          <a:xfrm>
            <a:off x="12815472" y="1781041"/>
            <a:ext cx="5015327" cy="830997"/>
          </a:xfrm>
          <a:prstGeom prst="rect">
            <a:avLst/>
          </a:prstGeom>
          <a:noFill/>
        </p:spPr>
        <p:txBody>
          <a:bodyPr wrap="square" rtlCol="0">
            <a:spAutoFit/>
          </a:bodyPr>
          <a:lstStyle/>
          <a:p>
            <a:r>
              <a:rPr lang="fi-FI" sz="2400" dirty="0">
                <a:solidFill>
                  <a:srgbClr val="243C7C"/>
                </a:solidFill>
                <a:latin typeface="Bahnschrift SemiBold Condensed" panose="020B0502040204020203" pitchFamily="34" charset="0"/>
              </a:rPr>
              <a:t>25,2 % (vuonna 2021). 38,9 % väestöstä asui kaupungeissa ja 35,9 % muissa taajamissa </a:t>
            </a:r>
            <a:endParaRPr lang="en-150" sz="2400" dirty="0">
              <a:solidFill>
                <a:srgbClr val="243C7C"/>
              </a:solidFill>
              <a:latin typeface="Bahnschrift SemiBold Condensed" panose="020B0502040204020203" pitchFamily="34" charset="0"/>
            </a:endParaRPr>
          </a:p>
        </p:txBody>
      </p:sp>
      <p:sp>
        <p:nvSpPr>
          <p:cNvPr id="44" name="Kysymys 5"/>
          <p:cNvSpPr txBox="1">
            <a:spLocks/>
          </p:cNvSpPr>
          <p:nvPr/>
        </p:nvSpPr>
        <p:spPr>
          <a:xfrm>
            <a:off x="655774" y="9972755"/>
            <a:ext cx="10964559" cy="1438519"/>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fi-FI" sz="4200" dirty="0">
                <a:solidFill>
                  <a:srgbClr val="243C7C"/>
                </a:solidFill>
                <a:latin typeface="Bahnschrift SemiLight SemiConde" panose="020B0502040204020203" pitchFamily="34" charset="0"/>
              </a:rPr>
              <a:t>Kuinka suuri osuus EU:n väestöstä osaa useampaa kuin yhtä kieltä?</a:t>
            </a:r>
            <a:endParaRPr lang="en-150" sz="4200" dirty="0">
              <a:solidFill>
                <a:srgbClr val="243C7C"/>
              </a:solidFill>
              <a:latin typeface="Bahnschrift SemiLight SemiConde" panose="020B0502040204020203" pitchFamily="34" charset="0"/>
            </a:endParaRPr>
          </a:p>
        </p:txBody>
      </p:sp>
      <p:sp>
        <p:nvSpPr>
          <p:cNvPr id="66" name="Vastauksen 5 tekstikenttä"/>
          <p:cNvSpPr txBox="1"/>
          <p:nvPr/>
        </p:nvSpPr>
        <p:spPr>
          <a:xfrm>
            <a:off x="12815473" y="2655331"/>
            <a:ext cx="3328432" cy="461665"/>
          </a:xfrm>
          <a:prstGeom prst="rect">
            <a:avLst/>
          </a:prstGeom>
          <a:noFill/>
        </p:spPr>
        <p:txBody>
          <a:bodyPr wrap="square" rtlCol="0">
            <a:spAutoFit/>
          </a:bodyPr>
          <a:lstStyle/>
          <a:p>
            <a:r>
              <a:rPr lang="fi-FI" sz="2400" dirty="0">
                <a:solidFill>
                  <a:srgbClr val="243C7C"/>
                </a:solidFill>
                <a:latin typeface="Bahnschrift SemiBold Condensed" panose="020B0502040204020203" pitchFamily="34" charset="0"/>
              </a:rPr>
              <a:t>64,6 % vuonna 2016. </a:t>
            </a:r>
          </a:p>
        </p:txBody>
      </p:sp>
      <p:sp>
        <p:nvSpPr>
          <p:cNvPr id="67" name="Rectangle 5">
            <a:extLst>
              <a:ext uri="{C183D7F6-B498-43B3-948B-1728B52AA6E4}">
                <adec:decorative xmlns:adec="http://schemas.microsoft.com/office/drawing/2017/decorative" val="1"/>
              </a:ext>
            </a:extLst>
          </p:cNvPr>
          <p:cNvSpPr/>
          <p:nvPr/>
        </p:nvSpPr>
        <p:spPr>
          <a:xfrm>
            <a:off x="12571822" y="2819983"/>
            <a:ext cx="192506" cy="175005"/>
          </a:xfrm>
          <a:prstGeom prst="rect">
            <a:avLst/>
          </a:prstGeom>
          <a:solidFill>
            <a:srgbClr val="243C7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64" name="Rectangle 4">
            <a:extLst>
              <a:ext uri="{C183D7F6-B498-43B3-948B-1728B52AA6E4}">
                <adec:decorative xmlns:adec="http://schemas.microsoft.com/office/drawing/2017/decorative" val="1"/>
              </a:ext>
            </a:extLst>
          </p:cNvPr>
          <p:cNvSpPr/>
          <p:nvPr/>
        </p:nvSpPr>
        <p:spPr>
          <a:xfrm>
            <a:off x="12571822" y="1945693"/>
            <a:ext cx="192506" cy="175005"/>
          </a:xfrm>
          <a:prstGeom prst="rect">
            <a:avLst/>
          </a:prstGeom>
          <a:solidFill>
            <a:srgbClr val="243C7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Tree>
    <p:extLst>
      <p:ext uri="{BB962C8B-B14F-4D97-AF65-F5344CB8AC3E}">
        <p14:creationId xmlns:p14="http://schemas.microsoft.com/office/powerpoint/2010/main" val="32588994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
                                        <p:tgtEl>
                                          <p:spTgt spid="7"/>
                                        </p:tgtEl>
                                      </p:cBhvr>
                                    </p:animEffect>
                                  </p:childTnLst>
                                </p:cTn>
                              </p:par>
                            </p:childTnLst>
                          </p:cTn>
                        </p:par>
                        <p:par>
                          <p:cTn id="8" fill="hold">
                            <p:stCondLst>
                              <p:cond delay="300"/>
                            </p:stCondLst>
                            <p:childTnLst>
                              <p:par>
                                <p:cTn id="9" presetID="47"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300"/>
                                        <p:tgtEl>
                                          <p:spTgt spid="3"/>
                                        </p:tgtEl>
                                      </p:cBhvr>
                                    </p:animEffect>
                                    <p:anim calcmode="lin" valueType="num">
                                      <p:cBhvr>
                                        <p:cTn id="12" dur="300" fill="hold"/>
                                        <p:tgtEl>
                                          <p:spTgt spid="3"/>
                                        </p:tgtEl>
                                        <p:attrNameLst>
                                          <p:attrName>ppt_x</p:attrName>
                                        </p:attrNameLst>
                                      </p:cBhvr>
                                      <p:tavLst>
                                        <p:tav tm="0">
                                          <p:val>
                                            <p:strVal val="#ppt_x"/>
                                          </p:val>
                                        </p:tav>
                                        <p:tav tm="100000">
                                          <p:val>
                                            <p:strVal val="#ppt_x"/>
                                          </p:val>
                                        </p:tav>
                                      </p:tavLst>
                                    </p:anim>
                                    <p:anim calcmode="lin" valueType="num">
                                      <p:cBhvr>
                                        <p:cTn id="13" dur="3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repeatCount="2000" fill="hold" nodeType="clickEffect">
                                  <p:stCondLst>
                                    <p:cond delay="500"/>
                                  </p:stCondLst>
                                  <p:childTnLst>
                                    <p:set>
                                      <p:cBhvr>
                                        <p:cTn id="17" dur="1" fill="hold">
                                          <p:stCondLst>
                                            <p:cond delay="0"/>
                                          </p:stCondLst>
                                        </p:cTn>
                                        <p:tgtEl>
                                          <p:spTgt spid="48"/>
                                        </p:tgtEl>
                                        <p:attrNameLst>
                                          <p:attrName>style.visibility</p:attrName>
                                        </p:attrNameLst>
                                      </p:cBhvr>
                                      <p:to>
                                        <p:strVal val="visible"/>
                                      </p:to>
                                    </p:set>
                                    <p:animEffect transition="in" filter="wipe(left)">
                                      <p:cBhvr>
                                        <p:cTn id="18" dur="200"/>
                                        <p:tgtEl>
                                          <p:spTgt spid="48"/>
                                        </p:tgtEl>
                                      </p:cBhvr>
                                    </p:animEffect>
                                  </p:childTnLst>
                                </p:cTn>
                              </p:par>
                              <p:par>
                                <p:cTn id="19" presetID="22" presetClass="entr" presetSubtype="4" fill="hold" grpId="0" nodeType="withEffect">
                                  <p:stCondLst>
                                    <p:cond delay="500"/>
                                  </p:stCondLst>
                                  <p:childTnLst>
                                    <p:set>
                                      <p:cBhvr>
                                        <p:cTn id="20" dur="1" fill="hold">
                                          <p:stCondLst>
                                            <p:cond delay="0"/>
                                          </p:stCondLst>
                                        </p:cTn>
                                        <p:tgtEl>
                                          <p:spTgt spid="50"/>
                                        </p:tgtEl>
                                        <p:attrNameLst>
                                          <p:attrName>style.visibility</p:attrName>
                                        </p:attrNameLst>
                                      </p:cBhvr>
                                      <p:to>
                                        <p:strVal val="visible"/>
                                      </p:to>
                                    </p:set>
                                    <p:animEffect transition="in" filter="wipe(down)">
                                      <p:cBhvr>
                                        <p:cTn id="21" dur="500"/>
                                        <p:tgtEl>
                                          <p:spTgt spid="50"/>
                                        </p:tgtEl>
                                      </p:cBhvr>
                                    </p:animEffect>
                                  </p:childTnLst>
                                </p:cTn>
                              </p:par>
                              <p:par>
                                <p:cTn id="22" presetID="22" presetClass="entr" presetSubtype="4" fill="hold" nodeType="withEffect">
                                  <p:stCondLst>
                                    <p:cond delay="500"/>
                                  </p:stCondLst>
                                  <p:childTnLst>
                                    <p:set>
                                      <p:cBhvr>
                                        <p:cTn id="23" dur="1" fill="hold">
                                          <p:stCondLst>
                                            <p:cond delay="0"/>
                                          </p:stCondLst>
                                        </p:cTn>
                                        <p:tgtEl>
                                          <p:spTgt spid="49"/>
                                        </p:tgtEl>
                                        <p:attrNameLst>
                                          <p:attrName>style.visibility</p:attrName>
                                        </p:attrNameLst>
                                      </p:cBhvr>
                                      <p:to>
                                        <p:strVal val="visible"/>
                                      </p:to>
                                    </p:set>
                                    <p:animEffect transition="in" filter="wipe(down)">
                                      <p:cBhvr>
                                        <p:cTn id="24" dur="500"/>
                                        <p:tgtEl>
                                          <p:spTgt spid="49"/>
                                        </p:tgtEl>
                                      </p:cBhvr>
                                    </p:animEffect>
                                  </p:childTnLst>
                                </p:cTn>
                              </p:par>
                            </p:childTnLst>
                          </p:cTn>
                        </p:par>
                        <p:par>
                          <p:cTn id="25" fill="hold">
                            <p:stCondLst>
                              <p:cond delay="1000"/>
                            </p:stCondLst>
                            <p:childTnLst>
                              <p:par>
                                <p:cTn id="26" presetID="22" presetClass="entr" presetSubtype="8" repeatCount="2000"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left)">
                                      <p:cBhvr>
                                        <p:cTn id="28" dur="200"/>
                                        <p:tgtEl>
                                          <p:spTgt spid="51"/>
                                        </p:tgtEl>
                                      </p:cBhvr>
                                    </p:animEffect>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300"/>
                                        <p:tgtEl>
                                          <p:spTgt spid="25"/>
                                        </p:tgtEl>
                                      </p:cBhvr>
                                    </p:animEffect>
                                    <p:anim calcmode="lin" valueType="num">
                                      <p:cBhvr>
                                        <p:cTn id="34" dur="300" fill="hold"/>
                                        <p:tgtEl>
                                          <p:spTgt spid="25"/>
                                        </p:tgtEl>
                                        <p:attrNameLst>
                                          <p:attrName>ppt_x</p:attrName>
                                        </p:attrNameLst>
                                      </p:cBhvr>
                                      <p:tavLst>
                                        <p:tav tm="0">
                                          <p:val>
                                            <p:strVal val="#ppt_x"/>
                                          </p:val>
                                        </p:tav>
                                        <p:tav tm="100000">
                                          <p:val>
                                            <p:strVal val="#ppt_x"/>
                                          </p:val>
                                        </p:tav>
                                      </p:tavLst>
                                    </p:anim>
                                    <p:anim calcmode="lin" valueType="num">
                                      <p:cBhvr>
                                        <p:cTn id="35" dur="3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repeatCount="2000" fill="hold" nodeType="clickEffect">
                                  <p:stCondLst>
                                    <p:cond delay="50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200"/>
                                        <p:tgtEl>
                                          <p:spTgt spid="53"/>
                                        </p:tgtEl>
                                      </p:cBhvr>
                                    </p:animEffect>
                                  </p:childTnLst>
                                </p:cTn>
                              </p:par>
                              <p:par>
                                <p:cTn id="41" presetID="22" presetClass="entr" presetSubtype="4" fill="hold" grpId="0" nodeType="withEffect">
                                  <p:stCondLst>
                                    <p:cond delay="500"/>
                                  </p:stCondLst>
                                  <p:childTnLst>
                                    <p:set>
                                      <p:cBhvr>
                                        <p:cTn id="42" dur="1" fill="hold">
                                          <p:stCondLst>
                                            <p:cond delay="0"/>
                                          </p:stCondLst>
                                        </p:cTn>
                                        <p:tgtEl>
                                          <p:spTgt spid="55"/>
                                        </p:tgtEl>
                                        <p:attrNameLst>
                                          <p:attrName>style.visibility</p:attrName>
                                        </p:attrNameLst>
                                      </p:cBhvr>
                                      <p:to>
                                        <p:strVal val="visible"/>
                                      </p:to>
                                    </p:set>
                                    <p:animEffect transition="in" filter="wipe(down)">
                                      <p:cBhvr>
                                        <p:cTn id="43" dur="500"/>
                                        <p:tgtEl>
                                          <p:spTgt spid="55"/>
                                        </p:tgtEl>
                                      </p:cBhvr>
                                    </p:animEffect>
                                  </p:childTnLst>
                                </p:cTn>
                              </p:par>
                              <p:par>
                                <p:cTn id="44" presetID="22" presetClass="entr" presetSubtype="4" fill="hold" nodeType="withEffect">
                                  <p:stCondLst>
                                    <p:cond delay="500"/>
                                  </p:stCondLst>
                                  <p:childTnLst>
                                    <p:set>
                                      <p:cBhvr>
                                        <p:cTn id="45" dur="1" fill="hold">
                                          <p:stCondLst>
                                            <p:cond delay="0"/>
                                          </p:stCondLst>
                                        </p:cTn>
                                        <p:tgtEl>
                                          <p:spTgt spid="54"/>
                                        </p:tgtEl>
                                        <p:attrNameLst>
                                          <p:attrName>style.visibility</p:attrName>
                                        </p:attrNameLst>
                                      </p:cBhvr>
                                      <p:to>
                                        <p:strVal val="visible"/>
                                      </p:to>
                                    </p:set>
                                    <p:animEffect transition="in" filter="wipe(down)">
                                      <p:cBhvr>
                                        <p:cTn id="46" dur="500"/>
                                        <p:tgtEl>
                                          <p:spTgt spid="54"/>
                                        </p:tgtEl>
                                      </p:cBhvr>
                                    </p:animEffect>
                                  </p:childTnLst>
                                </p:cTn>
                              </p:par>
                            </p:childTnLst>
                          </p:cTn>
                        </p:par>
                        <p:par>
                          <p:cTn id="47" fill="hold">
                            <p:stCondLst>
                              <p:cond delay="1000"/>
                            </p:stCondLst>
                            <p:childTnLst>
                              <p:par>
                                <p:cTn id="48" presetID="22" presetClass="entr" presetSubtype="8" repeatCount="2000"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wipe(left)">
                                      <p:cBhvr>
                                        <p:cTn id="50" dur="200"/>
                                        <p:tgtEl>
                                          <p:spTgt spid="56"/>
                                        </p:tgtEl>
                                      </p:cBhvr>
                                    </p:animEffect>
                                  </p:childTnLst>
                                </p:cTn>
                              </p:par>
                            </p:childTnLst>
                          </p:cTn>
                        </p:par>
                      </p:childTnLst>
                    </p:cTn>
                  </p:par>
                  <p:par>
                    <p:cTn id="51" fill="hold">
                      <p:stCondLst>
                        <p:cond delay="indefinite"/>
                      </p:stCondLst>
                      <p:childTnLst>
                        <p:par>
                          <p:cTn id="52" fill="hold">
                            <p:stCondLst>
                              <p:cond delay="0"/>
                            </p:stCondLst>
                            <p:childTnLst>
                              <p:par>
                                <p:cTn id="53" presetID="47" presetClass="entr" presetSubtype="0" fill="hold" grpId="0" nodeType="click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300"/>
                                        <p:tgtEl>
                                          <p:spTgt spid="33"/>
                                        </p:tgtEl>
                                      </p:cBhvr>
                                    </p:animEffect>
                                    <p:anim calcmode="lin" valueType="num">
                                      <p:cBhvr>
                                        <p:cTn id="56" dur="300" fill="hold"/>
                                        <p:tgtEl>
                                          <p:spTgt spid="33"/>
                                        </p:tgtEl>
                                        <p:attrNameLst>
                                          <p:attrName>ppt_x</p:attrName>
                                        </p:attrNameLst>
                                      </p:cBhvr>
                                      <p:tavLst>
                                        <p:tav tm="0">
                                          <p:val>
                                            <p:strVal val="#ppt_x"/>
                                          </p:val>
                                        </p:tav>
                                        <p:tav tm="100000">
                                          <p:val>
                                            <p:strVal val="#ppt_x"/>
                                          </p:val>
                                        </p:tav>
                                      </p:tavLst>
                                    </p:anim>
                                    <p:anim calcmode="lin" valueType="num">
                                      <p:cBhvr>
                                        <p:cTn id="57" dur="3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8" repeatCount="2000" fill="hold" nodeType="clickEffect">
                                  <p:stCondLst>
                                    <p:cond delay="500"/>
                                  </p:stCondLst>
                                  <p:childTnLst>
                                    <p:set>
                                      <p:cBhvr>
                                        <p:cTn id="61" dur="1" fill="hold">
                                          <p:stCondLst>
                                            <p:cond delay="0"/>
                                          </p:stCondLst>
                                        </p:cTn>
                                        <p:tgtEl>
                                          <p:spTgt spid="58"/>
                                        </p:tgtEl>
                                        <p:attrNameLst>
                                          <p:attrName>style.visibility</p:attrName>
                                        </p:attrNameLst>
                                      </p:cBhvr>
                                      <p:to>
                                        <p:strVal val="visible"/>
                                      </p:to>
                                    </p:set>
                                    <p:animEffect transition="in" filter="wipe(left)">
                                      <p:cBhvr>
                                        <p:cTn id="62" dur="200"/>
                                        <p:tgtEl>
                                          <p:spTgt spid="58"/>
                                        </p:tgtEl>
                                      </p:cBhvr>
                                    </p:animEffect>
                                  </p:childTnLst>
                                </p:cTn>
                              </p:par>
                              <p:par>
                                <p:cTn id="63" presetID="22" presetClass="entr" presetSubtype="4" fill="hold" grpId="0" nodeType="withEffect">
                                  <p:stCondLst>
                                    <p:cond delay="500"/>
                                  </p:stCondLst>
                                  <p:childTnLst>
                                    <p:set>
                                      <p:cBhvr>
                                        <p:cTn id="64" dur="1" fill="hold">
                                          <p:stCondLst>
                                            <p:cond delay="0"/>
                                          </p:stCondLst>
                                        </p:cTn>
                                        <p:tgtEl>
                                          <p:spTgt spid="60"/>
                                        </p:tgtEl>
                                        <p:attrNameLst>
                                          <p:attrName>style.visibility</p:attrName>
                                        </p:attrNameLst>
                                      </p:cBhvr>
                                      <p:to>
                                        <p:strVal val="visible"/>
                                      </p:to>
                                    </p:set>
                                    <p:animEffect transition="in" filter="wipe(down)">
                                      <p:cBhvr>
                                        <p:cTn id="65" dur="500"/>
                                        <p:tgtEl>
                                          <p:spTgt spid="60"/>
                                        </p:tgtEl>
                                      </p:cBhvr>
                                    </p:animEffect>
                                  </p:childTnLst>
                                </p:cTn>
                              </p:par>
                              <p:par>
                                <p:cTn id="66" presetID="22" presetClass="entr" presetSubtype="4" fill="hold" nodeType="withEffect">
                                  <p:stCondLst>
                                    <p:cond delay="500"/>
                                  </p:stCondLst>
                                  <p:childTnLst>
                                    <p:set>
                                      <p:cBhvr>
                                        <p:cTn id="67" dur="1" fill="hold">
                                          <p:stCondLst>
                                            <p:cond delay="0"/>
                                          </p:stCondLst>
                                        </p:cTn>
                                        <p:tgtEl>
                                          <p:spTgt spid="59"/>
                                        </p:tgtEl>
                                        <p:attrNameLst>
                                          <p:attrName>style.visibility</p:attrName>
                                        </p:attrNameLst>
                                      </p:cBhvr>
                                      <p:to>
                                        <p:strVal val="visible"/>
                                      </p:to>
                                    </p:set>
                                    <p:animEffect transition="in" filter="wipe(down)">
                                      <p:cBhvr>
                                        <p:cTn id="68" dur="500"/>
                                        <p:tgtEl>
                                          <p:spTgt spid="59"/>
                                        </p:tgtEl>
                                      </p:cBhvr>
                                    </p:animEffect>
                                  </p:childTnLst>
                                </p:cTn>
                              </p:par>
                            </p:childTnLst>
                          </p:cTn>
                        </p:par>
                        <p:par>
                          <p:cTn id="69" fill="hold">
                            <p:stCondLst>
                              <p:cond delay="1000"/>
                            </p:stCondLst>
                            <p:childTnLst>
                              <p:par>
                                <p:cTn id="70" presetID="22" presetClass="entr" presetSubtype="8" repeatCount="2000" fill="hold" grpId="0" nodeType="after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wipe(left)">
                                      <p:cBhvr>
                                        <p:cTn id="72" dur="200"/>
                                        <p:tgtEl>
                                          <p:spTgt spid="61"/>
                                        </p:tgtEl>
                                      </p:cBhvr>
                                    </p:animEffect>
                                  </p:childTnLst>
                                </p:cTn>
                              </p:par>
                            </p:childTnLst>
                          </p:cTn>
                        </p:par>
                      </p:childTnLst>
                    </p:cTn>
                  </p:par>
                  <p:par>
                    <p:cTn id="73" fill="hold">
                      <p:stCondLst>
                        <p:cond delay="indefinite"/>
                      </p:stCondLst>
                      <p:childTnLst>
                        <p:par>
                          <p:cTn id="74" fill="hold">
                            <p:stCondLst>
                              <p:cond delay="0"/>
                            </p:stCondLst>
                            <p:childTnLst>
                              <p:par>
                                <p:cTn id="75" presetID="47" presetClass="entr" presetSubtype="0" fill="hold" grpId="0" nodeType="click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300"/>
                                        <p:tgtEl>
                                          <p:spTgt spid="39"/>
                                        </p:tgtEl>
                                      </p:cBhvr>
                                    </p:animEffect>
                                    <p:anim calcmode="lin" valueType="num">
                                      <p:cBhvr>
                                        <p:cTn id="78" dur="300" fill="hold"/>
                                        <p:tgtEl>
                                          <p:spTgt spid="39"/>
                                        </p:tgtEl>
                                        <p:attrNameLst>
                                          <p:attrName>ppt_x</p:attrName>
                                        </p:attrNameLst>
                                      </p:cBhvr>
                                      <p:tavLst>
                                        <p:tav tm="0">
                                          <p:val>
                                            <p:strVal val="#ppt_x"/>
                                          </p:val>
                                        </p:tav>
                                        <p:tav tm="100000">
                                          <p:val>
                                            <p:strVal val="#ppt_x"/>
                                          </p:val>
                                        </p:tav>
                                      </p:tavLst>
                                    </p:anim>
                                    <p:anim calcmode="lin" valueType="num">
                                      <p:cBhvr>
                                        <p:cTn id="79" dur="3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2" presetClass="entr" presetSubtype="8" repeatCount="2000" fill="hold" grpId="0" nodeType="click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wipe(left)">
                                      <p:cBhvr>
                                        <p:cTn id="84" dur="200"/>
                                        <p:tgtEl>
                                          <p:spTgt spid="63"/>
                                        </p:tgtEl>
                                      </p:cBhvr>
                                    </p:animEffect>
                                  </p:childTnLst>
                                </p:cTn>
                              </p:par>
                              <p:par>
                                <p:cTn id="85" presetID="22" presetClass="entr" presetSubtype="8" repeatCount="2000" fill="hold" grpId="0" nodeType="withEffect">
                                  <p:stCondLst>
                                    <p:cond delay="0"/>
                                  </p:stCondLst>
                                  <p:childTnLst>
                                    <p:set>
                                      <p:cBhvr>
                                        <p:cTn id="86" dur="1" fill="hold">
                                          <p:stCondLst>
                                            <p:cond delay="0"/>
                                          </p:stCondLst>
                                        </p:cTn>
                                        <p:tgtEl>
                                          <p:spTgt spid="64"/>
                                        </p:tgtEl>
                                        <p:attrNameLst>
                                          <p:attrName>style.visibility</p:attrName>
                                        </p:attrNameLst>
                                      </p:cBhvr>
                                      <p:to>
                                        <p:strVal val="visible"/>
                                      </p:to>
                                    </p:set>
                                    <p:animEffect transition="in" filter="wipe(left)">
                                      <p:cBhvr>
                                        <p:cTn id="87" dur="200"/>
                                        <p:tgtEl>
                                          <p:spTgt spid="64"/>
                                        </p:tgtEl>
                                      </p:cBhvr>
                                    </p:animEffect>
                                  </p:childTnLst>
                                </p:cTn>
                              </p:par>
                            </p:childTnLst>
                          </p:cTn>
                        </p:par>
                      </p:childTnLst>
                    </p:cTn>
                  </p:par>
                  <p:par>
                    <p:cTn id="88" fill="hold">
                      <p:stCondLst>
                        <p:cond delay="indefinite"/>
                      </p:stCondLst>
                      <p:childTnLst>
                        <p:par>
                          <p:cTn id="89" fill="hold">
                            <p:stCondLst>
                              <p:cond delay="0"/>
                            </p:stCondLst>
                            <p:childTnLst>
                              <p:par>
                                <p:cTn id="90" presetID="47" presetClass="entr" presetSubtype="0" fill="hold" grpId="0" nodeType="click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fade">
                                      <p:cBhvr>
                                        <p:cTn id="92" dur="300"/>
                                        <p:tgtEl>
                                          <p:spTgt spid="44"/>
                                        </p:tgtEl>
                                      </p:cBhvr>
                                    </p:animEffect>
                                    <p:anim calcmode="lin" valueType="num">
                                      <p:cBhvr>
                                        <p:cTn id="93" dur="300" fill="hold"/>
                                        <p:tgtEl>
                                          <p:spTgt spid="44"/>
                                        </p:tgtEl>
                                        <p:attrNameLst>
                                          <p:attrName>ppt_x</p:attrName>
                                        </p:attrNameLst>
                                      </p:cBhvr>
                                      <p:tavLst>
                                        <p:tav tm="0">
                                          <p:val>
                                            <p:strVal val="#ppt_x"/>
                                          </p:val>
                                        </p:tav>
                                        <p:tav tm="100000">
                                          <p:val>
                                            <p:strVal val="#ppt_x"/>
                                          </p:val>
                                        </p:tav>
                                      </p:tavLst>
                                    </p:anim>
                                    <p:anim calcmode="lin" valueType="num">
                                      <p:cBhvr>
                                        <p:cTn id="94" dur="3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2" presetClass="entr" presetSubtype="8" repeatCount="2000" fill="hold" grpId="0" nodeType="clickEffect">
                                  <p:stCondLst>
                                    <p:cond delay="0"/>
                                  </p:stCondLst>
                                  <p:childTnLst>
                                    <p:set>
                                      <p:cBhvr>
                                        <p:cTn id="98" dur="1" fill="hold">
                                          <p:stCondLst>
                                            <p:cond delay="0"/>
                                          </p:stCondLst>
                                        </p:cTn>
                                        <p:tgtEl>
                                          <p:spTgt spid="66"/>
                                        </p:tgtEl>
                                        <p:attrNameLst>
                                          <p:attrName>style.visibility</p:attrName>
                                        </p:attrNameLst>
                                      </p:cBhvr>
                                      <p:to>
                                        <p:strVal val="visible"/>
                                      </p:to>
                                    </p:set>
                                    <p:animEffect transition="in" filter="wipe(left)">
                                      <p:cBhvr>
                                        <p:cTn id="99" dur="200"/>
                                        <p:tgtEl>
                                          <p:spTgt spid="66"/>
                                        </p:tgtEl>
                                      </p:cBhvr>
                                    </p:animEffect>
                                  </p:childTnLst>
                                </p:cTn>
                              </p:par>
                              <p:par>
                                <p:cTn id="100" presetID="22" presetClass="entr" presetSubtype="8" repeatCount="2000" fill="hold" grpId="0" nodeType="withEffect">
                                  <p:stCondLst>
                                    <p:cond delay="0"/>
                                  </p:stCondLst>
                                  <p:childTnLst>
                                    <p:set>
                                      <p:cBhvr>
                                        <p:cTn id="101" dur="1" fill="hold">
                                          <p:stCondLst>
                                            <p:cond delay="0"/>
                                          </p:stCondLst>
                                        </p:cTn>
                                        <p:tgtEl>
                                          <p:spTgt spid="67"/>
                                        </p:tgtEl>
                                        <p:attrNameLst>
                                          <p:attrName>style.visibility</p:attrName>
                                        </p:attrNameLst>
                                      </p:cBhvr>
                                      <p:to>
                                        <p:strVal val="visible"/>
                                      </p:to>
                                    </p:set>
                                    <p:animEffect transition="in" filter="wipe(left)">
                                      <p:cBhvr>
                                        <p:cTn id="102" dur="2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50" grpId="0" animBg="1"/>
      <p:bldP spid="51" grpId="0"/>
      <p:bldP spid="25" grpId="0"/>
      <p:bldP spid="55" grpId="0" animBg="1"/>
      <p:bldP spid="56" grpId="0"/>
      <p:bldP spid="33" grpId="0"/>
      <p:bldP spid="60" grpId="0" animBg="1"/>
      <p:bldP spid="61" grpId="0"/>
      <p:bldP spid="39" grpId="0"/>
      <p:bldP spid="63" grpId="0"/>
      <p:bldP spid="44" grpId="0"/>
      <p:bldP spid="66" grpId="0"/>
      <p:bldP spid="67" grpId="0" animBg="1"/>
      <p:bldP spid="6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otsikko"/>
          <p:cNvSpPr>
            <a:spLocks noGrp="1"/>
          </p:cNvSpPr>
          <p:nvPr>
            <p:ph type="ctrTitle" idx="4294967295"/>
          </p:nvPr>
        </p:nvSpPr>
        <p:spPr>
          <a:xfrm>
            <a:off x="0" y="-4254500"/>
            <a:ext cx="24479250" cy="3000375"/>
          </a:xfrm>
          <a:prstGeom prst="rect">
            <a:avLst/>
          </a:prstGeom>
        </p:spPr>
        <p:txBody>
          <a:bodyPr>
            <a:noAutofit/>
          </a:bodyPr>
          <a:lstStyle/>
          <a:p>
            <a:pPr algn="l"/>
            <a:r>
              <a:rPr lang="fi-FI" sz="12000" dirty="0">
                <a:solidFill>
                  <a:schemeClr val="bg1"/>
                </a:solidFill>
                <a:latin typeface="Bahnschrift bold" panose="020B0502040204020203" pitchFamily="34" charset="0"/>
              </a:rPr>
              <a:t>EU:n 24 virallista kieltä</a:t>
            </a:r>
            <a:endParaRPr lang="en-150" sz="12000" dirty="0">
              <a:solidFill>
                <a:schemeClr val="bg1"/>
              </a:solidFill>
              <a:latin typeface="Bahnschrift bold" panose="020B0502040204020203" pitchFamily="34" charset="0"/>
            </a:endParaRPr>
          </a:p>
        </p:txBody>
      </p:sp>
      <p:sp>
        <p:nvSpPr>
          <p:cNvPr id="3" name="Otsikko">
            <a:extLst>
              <a:ext uri="{FF2B5EF4-FFF2-40B4-BE49-F238E27FC236}">
                <a16:creationId xmlns:a16="http://schemas.microsoft.com/office/drawing/2014/main" id="{CDD08A4A-60C1-6263-E77D-FF5722E78795}"/>
              </a:ext>
            </a:extLst>
          </p:cNvPr>
          <p:cNvSpPr txBox="1">
            <a:spLocks/>
          </p:cNvSpPr>
          <p:nvPr/>
        </p:nvSpPr>
        <p:spPr>
          <a:xfrm>
            <a:off x="470841" y="3970028"/>
            <a:ext cx="8792857" cy="3906983"/>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Kansojen yhteisö</a:t>
            </a:r>
          </a:p>
        </p:txBody>
      </p:sp>
      <p:sp>
        <p:nvSpPr>
          <p:cNvPr id="8" name="Alaotsikko"/>
          <p:cNvSpPr/>
          <p:nvPr/>
        </p:nvSpPr>
        <p:spPr>
          <a:xfrm>
            <a:off x="449070" y="8168122"/>
            <a:ext cx="8277835" cy="1200329"/>
          </a:xfrm>
          <a:prstGeom prst="rect">
            <a:avLst/>
          </a:prstGeom>
        </p:spPr>
        <p:txBody>
          <a:bodyPr wrap="square">
            <a:spAutoFit/>
          </a:bodyPr>
          <a:lstStyle/>
          <a:p>
            <a:r>
              <a:rPr lang="fi-FI" sz="7200" dirty="0">
                <a:solidFill>
                  <a:srgbClr val="243C7C"/>
                </a:solidFill>
                <a:latin typeface="Bahnschrift bold" panose="020B0502040204020203" pitchFamily="34" charset="0"/>
              </a:rPr>
              <a:t>24 </a:t>
            </a:r>
            <a:r>
              <a:rPr lang="fi-FI" sz="7200" dirty="0">
                <a:solidFill>
                  <a:srgbClr val="243C7C"/>
                </a:solidFill>
                <a:latin typeface="Bahnschrift" panose="020B0502040204020203" pitchFamily="34" charset="0"/>
              </a:rPr>
              <a:t>virallista kieltä</a:t>
            </a:r>
          </a:p>
        </p:txBody>
      </p:sp>
      <p:sp>
        <p:nvSpPr>
          <p:cNvPr id="9" name="Linkki"/>
          <p:cNvSpPr/>
          <p:nvPr/>
        </p:nvSpPr>
        <p:spPr>
          <a:xfrm>
            <a:off x="449070" y="11563168"/>
            <a:ext cx="4972836" cy="369332"/>
          </a:xfrm>
          <a:prstGeom prst="rect">
            <a:avLst/>
          </a:prstGeom>
        </p:spPr>
        <p:txBody>
          <a:bodyPr wrap="none">
            <a:spAutoFit/>
          </a:bodyPr>
          <a:lstStyle/>
          <a:p>
            <a:r>
              <a:rPr lang="fi-FI" u="sng" dirty="0">
                <a:solidFill>
                  <a:srgbClr val="243C7C"/>
                </a:solidFill>
                <a:latin typeface="Bahnschrift SemiBold" panose="020B0502040204020203" pitchFamily="34" charset="0"/>
              </a:rPr>
              <a:t>Tietoa ja ääninäytteitä EU:n virallisista kielistä</a:t>
            </a:r>
            <a:endParaRPr lang="en-150" u="sng" dirty="0">
              <a:solidFill>
                <a:srgbClr val="243C7C"/>
              </a:solidFill>
              <a:latin typeface="Bahnschrift SemiBold" panose="020B0502040204020203" pitchFamily="34" charset="0"/>
            </a:endParaRPr>
          </a:p>
        </p:txBody>
      </p:sp>
      <p:pic>
        <p:nvPicPr>
          <p:cNvPr id="4" name="Piirroskuva, jossa on kaksi ihmistä:" descr="vasemmalla nuori nainen ja oikealla nuorukainen, jotka vuorotellen esittävät toisilleen kysymyksiä EU:n kielistä ja vastaavat niihin. Seuraavat kysymykset ja vastaukset ilmestyvät puhekupliin:"/>
          <p:cNvPicPr>
            <a:picLocks noChangeAspect="1"/>
          </p:cNvPicPr>
          <p:nvPr/>
        </p:nvPicPr>
        <p:blipFill rotWithShape="1">
          <a:blip r:embed="rId3" cstate="print">
            <a:extLst>
              <a:ext uri="{28A0092B-C50C-407E-A947-70E740481C1C}">
                <a14:useLocalDpi xmlns:a14="http://schemas.microsoft.com/office/drawing/2010/main" val="0"/>
              </a:ext>
            </a:extLst>
          </a:blip>
          <a:srcRect l="22508"/>
          <a:stretch/>
        </p:blipFill>
        <p:spPr>
          <a:xfrm>
            <a:off x="5510670" y="0"/>
            <a:ext cx="18968579" cy="13679980"/>
          </a:xfrm>
          <a:prstGeom prst="rect">
            <a:avLst/>
          </a:prstGeom>
        </p:spPr>
      </p:pic>
      <p:grpSp>
        <p:nvGrpSpPr>
          <p:cNvPr id="20" name="Kysymys 1" descr="Osaako nimetä vähintään 5 EU:n virallista kieltä äidinkielesi lisäksi?"/>
          <p:cNvGrpSpPr/>
          <p:nvPr/>
        </p:nvGrpSpPr>
        <p:grpSpPr>
          <a:xfrm>
            <a:off x="834938" y="-240631"/>
            <a:ext cx="23793694" cy="13792702"/>
            <a:chOff x="834938" y="-240631"/>
            <a:chExt cx="23793694" cy="13792702"/>
          </a:xfrm>
        </p:grpSpPr>
        <p:pic>
          <p:nvPicPr>
            <p:cNvPr id="17" name="bubble"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19" name="speech-bubble"/>
            <p:cNvSpPr/>
            <p:nvPr/>
          </p:nvSpPr>
          <p:spPr>
            <a:xfrm>
              <a:off x="15141304" y="2041684"/>
              <a:ext cx="4403358" cy="2616101"/>
            </a:xfrm>
            <a:prstGeom prst="rect">
              <a:avLst/>
            </a:prstGeom>
          </p:spPr>
          <p:txBody>
            <a:bodyPr wrap="square">
              <a:spAutoFit/>
            </a:bodyPr>
            <a:lstStyle/>
            <a:p>
              <a:r>
                <a:rPr lang="fi-FI" sz="4100" dirty="0">
                  <a:latin typeface="Bahnschrift SemiBold SemiConden" panose="020B0502040204020203" pitchFamily="34" charset="0"/>
                </a:rPr>
                <a:t>Osaako nimetä vähintään 5 EU:n virallista kieltä äidinkielesi lisäksi? </a:t>
              </a:r>
              <a:endParaRPr lang="en-150" sz="4100" dirty="0">
                <a:latin typeface="Bahnschrift SemiBold SemiConden" panose="020B0502040204020203" pitchFamily="34" charset="0"/>
              </a:endParaRPr>
            </a:p>
          </p:txBody>
        </p:sp>
      </p:grpSp>
      <p:grpSp>
        <p:nvGrpSpPr>
          <p:cNvPr id="31" name="Vastaus 1" descr="kroaatti, latvia, liettua, malta, portugali"/>
          <p:cNvGrpSpPr/>
          <p:nvPr/>
        </p:nvGrpSpPr>
        <p:grpSpPr>
          <a:xfrm>
            <a:off x="742361" y="-49110"/>
            <a:ext cx="23106822" cy="12997588"/>
            <a:chOff x="742361" y="-49110"/>
            <a:chExt cx="23106822" cy="12997588"/>
          </a:xfrm>
        </p:grpSpPr>
        <p:pic>
          <p:nvPicPr>
            <p:cNvPr id="22" name="bubble"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49110"/>
              <a:ext cx="23106822" cy="12997588"/>
            </a:xfrm>
            <a:prstGeom prst="rect">
              <a:avLst/>
            </a:prstGeom>
          </p:spPr>
        </p:pic>
        <p:sp>
          <p:nvSpPr>
            <p:cNvPr id="29" name="speech-bubble"/>
            <p:cNvSpPr/>
            <p:nvPr/>
          </p:nvSpPr>
          <p:spPr>
            <a:xfrm>
              <a:off x="15357682" y="7046243"/>
              <a:ext cx="3766069" cy="1985159"/>
            </a:xfrm>
            <a:prstGeom prst="rect">
              <a:avLst/>
            </a:prstGeom>
          </p:spPr>
          <p:txBody>
            <a:bodyPr wrap="square">
              <a:spAutoFit/>
            </a:bodyPr>
            <a:lstStyle/>
            <a:p>
              <a:r>
                <a:rPr lang="fi-FI" sz="4100" dirty="0">
                  <a:latin typeface="Bahnschrift SemiBold Condensed" panose="020B0502040204020203" pitchFamily="34" charset="0"/>
                </a:rPr>
                <a:t>kroaatti, latvia, liettua, malta, portugali</a:t>
              </a:r>
              <a:endParaRPr lang="en-150" sz="4100" dirty="0">
                <a:latin typeface="Bahnschrift SemiBold Condensed" panose="020B0502040204020203" pitchFamily="34" charset="0"/>
              </a:endParaRPr>
            </a:p>
          </p:txBody>
        </p:sp>
      </p:grpSp>
      <p:grpSp>
        <p:nvGrpSpPr>
          <p:cNvPr id="48" name="Kysymys 2" descr="Mitkä kolme kirjaimistoa ovat virallisesti käytössä EU:ssa?"/>
          <p:cNvGrpSpPr/>
          <p:nvPr/>
        </p:nvGrpSpPr>
        <p:grpSpPr>
          <a:xfrm>
            <a:off x="746173" y="-45109"/>
            <a:ext cx="23106822" cy="12997588"/>
            <a:chOff x="742361" y="-17026"/>
            <a:chExt cx="23106822" cy="12997588"/>
          </a:xfrm>
        </p:grpSpPr>
        <p:pic>
          <p:nvPicPr>
            <p:cNvPr id="49" name="bubble"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7026"/>
              <a:ext cx="23106822" cy="12997588"/>
            </a:xfrm>
            <a:prstGeom prst="rect">
              <a:avLst/>
            </a:prstGeom>
          </p:spPr>
        </p:pic>
        <p:sp>
          <p:nvSpPr>
            <p:cNvPr id="50" name="text-bubble"/>
            <p:cNvSpPr/>
            <p:nvPr/>
          </p:nvSpPr>
          <p:spPr>
            <a:xfrm>
              <a:off x="14770705" y="7138034"/>
              <a:ext cx="4817037" cy="1985159"/>
            </a:xfrm>
            <a:prstGeom prst="rect">
              <a:avLst/>
            </a:prstGeom>
          </p:spPr>
          <p:txBody>
            <a:bodyPr wrap="square">
              <a:spAutoFit/>
            </a:bodyPr>
            <a:lstStyle/>
            <a:p>
              <a:r>
                <a:rPr lang="fi-FI" sz="4100" dirty="0">
                  <a:latin typeface="Bahnschrift SemiBold Condensed" panose="020B0502040204020203" pitchFamily="34" charset="0"/>
                </a:rPr>
                <a:t>Mitkä kolme kirjaimistoa ovat virallisesti käytössä EU:ssa?</a:t>
              </a:r>
              <a:endParaRPr lang="en-150" sz="4100" dirty="0">
                <a:latin typeface="Bahnschrift SemiBold Condensed" panose="020B0502040204020203" pitchFamily="34" charset="0"/>
              </a:endParaRPr>
            </a:p>
          </p:txBody>
        </p:sp>
      </p:grpSp>
      <p:grpSp>
        <p:nvGrpSpPr>
          <p:cNvPr id="43" name="Vastaus 2" descr="latinalainen, kyrillinen ja kreikkalainen kirjaimisto."/>
          <p:cNvGrpSpPr/>
          <p:nvPr/>
        </p:nvGrpSpPr>
        <p:grpSpPr>
          <a:xfrm>
            <a:off x="872026" y="-240631"/>
            <a:ext cx="23756606" cy="13920119"/>
            <a:chOff x="2486526" y="128337"/>
            <a:chExt cx="21483747" cy="12453674"/>
          </a:xfrm>
        </p:grpSpPr>
        <p:pic>
          <p:nvPicPr>
            <p:cNvPr id="55" name="bubble"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6526" y="128337"/>
              <a:ext cx="21483747" cy="12453674"/>
            </a:xfrm>
            <a:prstGeom prst="rect">
              <a:avLst/>
            </a:prstGeom>
          </p:spPr>
        </p:pic>
        <p:sp>
          <p:nvSpPr>
            <p:cNvPr id="56" name="speech-bubble"/>
            <p:cNvSpPr/>
            <p:nvPr/>
          </p:nvSpPr>
          <p:spPr>
            <a:xfrm>
              <a:off x="15429582" y="2208589"/>
              <a:ext cx="3760766" cy="2340502"/>
            </a:xfrm>
            <a:prstGeom prst="rect">
              <a:avLst/>
            </a:prstGeom>
          </p:spPr>
          <p:txBody>
            <a:bodyPr wrap="square">
              <a:spAutoFit/>
            </a:bodyPr>
            <a:lstStyle/>
            <a:p>
              <a:r>
                <a:rPr lang="fi-FI" sz="4100" dirty="0">
                  <a:latin typeface="Bahnschrift SemiBold SemiConden" panose="020B0502040204020203" pitchFamily="34" charset="0"/>
                </a:rPr>
                <a:t>latinalainen, kyrillinen ja kreikkalainen kirjaimisto.</a:t>
              </a:r>
              <a:endParaRPr lang="en-150" sz="4100" dirty="0">
                <a:latin typeface="Bahnschrift SemiBold SemiConden" panose="020B0502040204020203" pitchFamily="34" charset="0"/>
              </a:endParaRPr>
            </a:p>
          </p:txBody>
        </p:sp>
      </p:grpSp>
      <p:sp>
        <p:nvSpPr>
          <p:cNvPr id="21" name="Footer">
            <a:extLst>
              <a:ext uri="{C183D7F6-B498-43B3-948B-1728B52AA6E4}">
                <adec:decorative xmlns:adec="http://schemas.microsoft.com/office/drawing/2017/decorative" val="1"/>
              </a:ext>
            </a:extLst>
          </p:cNvPr>
          <p:cNvSpPr/>
          <p:nvPr/>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23" name="eu flag">
            <a:extLs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6699327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
                                        <p:tgtEl>
                                          <p:spTgt spid="3"/>
                                        </p:tgtEl>
                                      </p:cBhvr>
                                    </p:animEffect>
                                  </p:childTnLst>
                                </p:cTn>
                              </p:par>
                            </p:childTnLst>
                          </p:cTn>
                        </p:par>
                        <p:par>
                          <p:cTn id="8" fill="hold">
                            <p:stCondLst>
                              <p:cond delay="300"/>
                            </p:stCondLst>
                            <p:childTnLst>
                              <p:par>
                                <p:cTn id="9" presetID="47"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300"/>
                                        <p:tgtEl>
                                          <p:spTgt spid="8"/>
                                        </p:tgtEl>
                                      </p:cBhvr>
                                    </p:animEffect>
                                    <p:anim calcmode="lin" valueType="num">
                                      <p:cBhvr>
                                        <p:cTn id="12" dur="300" fill="hold"/>
                                        <p:tgtEl>
                                          <p:spTgt spid="8"/>
                                        </p:tgtEl>
                                        <p:attrNameLst>
                                          <p:attrName>ppt_x</p:attrName>
                                        </p:attrNameLst>
                                      </p:cBhvr>
                                      <p:tavLst>
                                        <p:tav tm="0">
                                          <p:val>
                                            <p:strVal val="#ppt_x"/>
                                          </p:val>
                                        </p:tav>
                                        <p:tav tm="100000">
                                          <p:val>
                                            <p:strVal val="#ppt_x"/>
                                          </p:val>
                                        </p:tav>
                                      </p:tavLst>
                                    </p:anim>
                                    <p:anim calcmode="lin" valueType="num">
                                      <p:cBhvr>
                                        <p:cTn id="13" dur="3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6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300"/>
                                        <p:tgtEl>
                                          <p:spTgt spid="9"/>
                                        </p:tgtEl>
                                      </p:cBhvr>
                                    </p:animEffect>
                                  </p:childTnLst>
                                </p:cTn>
                              </p:par>
                            </p:childTnLst>
                          </p:cTn>
                        </p:par>
                        <p:par>
                          <p:cTn id="18" fill="hold">
                            <p:stCondLst>
                              <p:cond delay="900"/>
                            </p:stCondLst>
                            <p:childTnLst>
                              <p:par>
                                <p:cTn id="19" presetID="10" presetClass="entr" presetSubtype="0" fill="hold" nodeType="afterEffect">
                                  <p:stCondLst>
                                    <p:cond delay="0"/>
                                  </p:stCondLst>
                                  <p:iterate type="lt">
                                    <p:tmPct val="0"/>
                                  </p:iterate>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26" presetClass="emph" presetSubtype="0" fill="hold" nodeType="withEffect">
                                  <p:stCondLst>
                                    <p:cond delay="0"/>
                                  </p:stCondLst>
                                  <p:iterate type="lt">
                                    <p:tmPct val="0"/>
                                  </p:iterate>
                                  <p:childTnLst>
                                    <p:animEffect transition="out" filter="fade">
                                      <p:cBhvr>
                                        <p:cTn id="23" dur="500" tmFilter="0, 0; .2, .5; .8, .5; 1, 0"/>
                                        <p:tgtEl>
                                          <p:spTgt spid="23"/>
                                        </p:tgtEl>
                                      </p:cBhvr>
                                    </p:animEffect>
                                    <p:animScale>
                                      <p:cBhvr>
                                        <p:cTn id="24" dur="250" autoRev="1" fill="hold"/>
                                        <p:tgtEl>
                                          <p:spTgt spid="23"/>
                                        </p:tgtEl>
                                      </p:cBhvr>
                                      <p:by x="105000" y="105000"/>
                                    </p:animScale>
                                  </p:childTnLst>
                                </p:cTn>
                              </p:par>
                            </p:childTnLst>
                          </p:cTn>
                        </p:par>
                        <p:par>
                          <p:cTn id="25" fill="hold">
                            <p:stCondLst>
                              <p:cond delay="1400"/>
                            </p:stCondLst>
                            <p:childTnLst>
                              <p:par>
                                <p:cTn id="26" presetID="10"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dvAuto="1000"/>
      <p:bldP spid="9" grpId="0"/>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otsikko"/>
          <p:cNvSpPr>
            <a:spLocks noGrp="1"/>
          </p:cNvSpPr>
          <p:nvPr>
            <p:ph type="ctrTitle" idx="4294967295"/>
          </p:nvPr>
        </p:nvSpPr>
        <p:spPr>
          <a:xfrm>
            <a:off x="0" y="-3937000"/>
            <a:ext cx="24479250" cy="1752600"/>
          </a:xfrm>
          <a:prstGeom prst="rect">
            <a:avLst/>
          </a:prstGeom>
        </p:spPr>
        <p:txBody>
          <a:bodyPr>
            <a:noAutofit/>
          </a:bodyPr>
          <a:lstStyle/>
          <a:p>
            <a:pPr algn="l"/>
            <a:r>
              <a:rPr lang="fi-FI" sz="12000" dirty="0">
                <a:solidFill>
                  <a:schemeClr val="bg1"/>
                </a:solidFill>
                <a:latin typeface="Bahnschrift bold" panose="020B0502040204020203" pitchFamily="34" charset="0"/>
              </a:rPr>
              <a:t>EU:n perustajia ja kehittäjiä</a:t>
            </a:r>
            <a:endParaRPr lang="en-150" sz="12000" dirty="0">
              <a:solidFill>
                <a:schemeClr val="bg1"/>
              </a:solidFill>
              <a:latin typeface="Bahnschrift bold" panose="020B0502040204020203" pitchFamily="34" charset="0"/>
            </a:endParaRPr>
          </a:p>
        </p:txBody>
      </p:sp>
      <p:sp>
        <p:nvSpPr>
          <p:cNvPr id="17" name="Slide category">
            <a:extLst>
              <a:ext uri="{C183D7F6-B498-43B3-948B-1728B52AA6E4}">
                <adec:decorative xmlns:adec="http://schemas.microsoft.com/office/drawing/2017/decorative" val="1"/>
              </a:ext>
            </a:extLst>
          </p:cNvPr>
          <p:cNvSpPr txBox="1"/>
          <p:nvPr/>
        </p:nvSpPr>
        <p:spPr>
          <a:xfrm>
            <a:off x="719848" y="1907671"/>
            <a:ext cx="5175115" cy="707886"/>
          </a:xfrm>
          <a:prstGeom prst="rect">
            <a:avLst/>
          </a:prstGeom>
          <a:noFill/>
        </p:spPr>
        <p:txBody>
          <a:bodyPr wrap="square" rtlCol="0">
            <a:spAutoFit/>
          </a:bodyPr>
          <a:lstStyle/>
          <a:p>
            <a:r>
              <a:rPr lang="fi-FI" sz="4000" dirty="0">
                <a:solidFill>
                  <a:srgbClr val="F3CA57"/>
                </a:solidFill>
                <a:latin typeface="Bahnschrift Condensed" panose="020B0502040204020203" pitchFamily="34" charset="0"/>
              </a:rPr>
              <a:t>Perustajat ja kehittäjät</a:t>
            </a:r>
          </a:p>
        </p:txBody>
      </p:sp>
      <p:pic>
        <p:nvPicPr>
          <p:cNvPr id="13" name="Kuva 1" descr="Simone Veil, joka istuu mikrofonien takana ja katsoo hieman sivusuuntaa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7942" y="-1"/>
            <a:ext cx="12611308" cy="13757791"/>
          </a:xfrm>
          <a:prstGeom prst="rect">
            <a:avLst/>
          </a:prstGeom>
        </p:spPr>
      </p:pic>
      <p:sp>
        <p:nvSpPr>
          <p:cNvPr id="10" name="Otsikko 1 Veil">
            <a:extLst>
              <a:ext uri="{FF2B5EF4-FFF2-40B4-BE49-F238E27FC236}">
                <a16:creationId xmlns:a16="http://schemas.microsoft.com/office/drawing/2014/main" id="{0E59E337-3F73-937E-AA4F-6990C424CB6E}"/>
              </a:ext>
            </a:extLst>
          </p:cNvPr>
          <p:cNvSpPr txBox="1">
            <a:spLocks/>
          </p:cNvSpPr>
          <p:nvPr/>
        </p:nvSpPr>
        <p:spPr>
          <a:xfrm>
            <a:off x="535010" y="5202800"/>
            <a:ext cx="9644246" cy="1751644"/>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Simone Veil</a:t>
            </a:r>
          </a:p>
        </p:txBody>
      </p:sp>
      <p:sp>
        <p:nvSpPr>
          <p:cNvPr id="9" name="Teksti 1 Veil"/>
          <p:cNvSpPr/>
          <p:nvPr/>
        </p:nvSpPr>
        <p:spPr>
          <a:xfrm>
            <a:off x="658427" y="7491855"/>
            <a:ext cx="8517547" cy="1569660"/>
          </a:xfrm>
          <a:prstGeom prst="rect">
            <a:avLst/>
          </a:prstGeom>
          <a:solidFill>
            <a:srgbClr val="17559E"/>
          </a:solidFill>
        </p:spPr>
        <p:txBody>
          <a:bodyPr wrap="square">
            <a:spAutoFit/>
          </a:bodyPr>
          <a:lstStyle/>
          <a:p>
            <a:r>
              <a:rPr lang="fi-FI" sz="3200" dirty="0">
                <a:solidFill>
                  <a:srgbClr val="F3CA57"/>
                </a:solidFill>
                <a:latin typeface="Bahnschrift SemiBold" panose="020B0502040204020203" pitchFamily="34" charset="0"/>
              </a:rPr>
              <a:t>Entinen keskitysleirivanki ja ensimmäinen nainen Euroopan parlamentin puhemiehen tehtävässä</a:t>
            </a:r>
            <a:endParaRPr lang="en-150" sz="3200" dirty="0">
              <a:solidFill>
                <a:srgbClr val="F3CA57"/>
              </a:solidFill>
              <a:latin typeface="Bahnschrift SemiBold" panose="020B0502040204020203" pitchFamily="34" charset="0"/>
            </a:endParaRPr>
          </a:p>
        </p:txBody>
      </p:sp>
      <p:pic>
        <p:nvPicPr>
          <p:cNvPr id="14" name="Kuva 2" descr="Jean Monnet’n muotokuva, jossa hän katsoo hieman sivusuuntaa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7139" y="-11785"/>
            <a:ext cx="12622111" cy="13769576"/>
          </a:xfrm>
          <a:prstGeom prst="rect">
            <a:avLst/>
          </a:prstGeom>
        </p:spPr>
      </p:pic>
      <p:sp>
        <p:nvSpPr>
          <p:cNvPr id="4" name="Otsikko 2 Monnet"/>
          <p:cNvSpPr txBox="1">
            <a:spLocks/>
          </p:cNvSpPr>
          <p:nvPr/>
        </p:nvSpPr>
        <p:spPr>
          <a:xfrm>
            <a:off x="725853" y="5087306"/>
            <a:ext cx="9336615" cy="1751644"/>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Jean Monnet</a:t>
            </a:r>
          </a:p>
        </p:txBody>
      </p:sp>
      <p:sp>
        <p:nvSpPr>
          <p:cNvPr id="3" name="Teksti 2 Monnet"/>
          <p:cNvSpPr/>
          <p:nvPr/>
        </p:nvSpPr>
        <p:spPr>
          <a:xfrm>
            <a:off x="725853" y="7055879"/>
            <a:ext cx="8517547" cy="584775"/>
          </a:xfrm>
          <a:prstGeom prst="rect">
            <a:avLst/>
          </a:prstGeom>
          <a:solidFill>
            <a:srgbClr val="17559E"/>
          </a:solidFill>
        </p:spPr>
        <p:txBody>
          <a:bodyPr wrap="square">
            <a:spAutoFit/>
          </a:bodyPr>
          <a:lstStyle/>
          <a:p>
            <a:r>
              <a:rPr lang="fi-FI" sz="3200" dirty="0">
                <a:solidFill>
                  <a:srgbClr val="F3CA57"/>
                </a:solidFill>
                <a:latin typeface="Bahnschrift SemiBold" panose="020B0502040204020203" pitchFamily="34" charset="0"/>
              </a:rPr>
              <a:t>Yhdistävä voima EU:n perustamisen taustalla </a:t>
            </a:r>
            <a:endParaRPr lang="en-150" sz="3200" dirty="0">
              <a:solidFill>
                <a:srgbClr val="F3CA57"/>
              </a:solidFill>
              <a:latin typeface="Bahnschrift SemiBold" panose="020B0502040204020203" pitchFamily="34" charset="0"/>
            </a:endParaRPr>
          </a:p>
        </p:txBody>
      </p:sp>
      <p:pic>
        <p:nvPicPr>
          <p:cNvPr id="11" name="Kuva 3" descr="Ursula Hirschmannin lähikuva, jossa hän katsoo suoraan kameraa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62752" y="-29309"/>
            <a:ext cx="12616498" cy="13763453"/>
          </a:xfrm>
          <a:prstGeom prst="rect">
            <a:avLst/>
          </a:prstGeom>
        </p:spPr>
      </p:pic>
      <p:sp>
        <p:nvSpPr>
          <p:cNvPr id="6" name="Otsikko 3 Hirschmann"/>
          <p:cNvSpPr txBox="1">
            <a:spLocks/>
          </p:cNvSpPr>
          <p:nvPr/>
        </p:nvSpPr>
        <p:spPr>
          <a:xfrm>
            <a:off x="502353" y="4735281"/>
            <a:ext cx="9336615" cy="3264187"/>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Ursula</a:t>
            </a:r>
          </a:p>
          <a:p>
            <a:pPr algn="l"/>
            <a:r>
              <a:rPr lang="fi-FI" sz="12000" dirty="0">
                <a:solidFill>
                  <a:schemeClr val="bg1"/>
                </a:solidFill>
                <a:latin typeface="Bahnschrift bold" panose="020B0502040204020203" pitchFamily="34" charset="0"/>
              </a:rPr>
              <a:t>Hirschmann</a:t>
            </a:r>
          </a:p>
        </p:txBody>
      </p:sp>
      <p:sp>
        <p:nvSpPr>
          <p:cNvPr id="5" name="Teksti 3 Hirschmann"/>
          <p:cNvSpPr/>
          <p:nvPr/>
        </p:nvSpPr>
        <p:spPr>
          <a:xfrm>
            <a:off x="647542" y="7904962"/>
            <a:ext cx="8517547" cy="1077218"/>
          </a:xfrm>
          <a:prstGeom prst="rect">
            <a:avLst/>
          </a:prstGeom>
          <a:solidFill>
            <a:srgbClr val="17559E"/>
          </a:solidFill>
        </p:spPr>
        <p:txBody>
          <a:bodyPr wrap="square">
            <a:spAutoFit/>
          </a:bodyPr>
          <a:lstStyle/>
          <a:p>
            <a:r>
              <a:rPr lang="fi-FI" sz="3200" dirty="0">
                <a:solidFill>
                  <a:srgbClr val="F3CA57"/>
                </a:solidFill>
                <a:latin typeface="Bahnschrift SemiBold" panose="020B0502040204020203" pitchFamily="34" charset="0"/>
              </a:rPr>
              <a:t>Fasismin vastustaja ja eurooppalaisen federalismin puolestapuhuja </a:t>
            </a:r>
            <a:endParaRPr lang="en-150" sz="3200" dirty="0">
              <a:solidFill>
                <a:srgbClr val="F3CA57"/>
              </a:solidFill>
              <a:latin typeface="Bahnschrift SemiBold" panose="020B0502040204020203" pitchFamily="34" charset="0"/>
            </a:endParaRPr>
          </a:p>
        </p:txBody>
      </p:sp>
      <p:pic>
        <p:nvPicPr>
          <p:cNvPr id="12" name="Kuva 4" descr="Robert Schuman istuu pöydän ääressä, pitää käsissään paperiarkkia ja katsoo suoraan kameraan."/>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46989" y="-24507"/>
            <a:ext cx="12611306" cy="13757789"/>
          </a:xfrm>
          <a:prstGeom prst="rect">
            <a:avLst/>
          </a:prstGeom>
        </p:spPr>
      </p:pic>
      <p:sp>
        <p:nvSpPr>
          <p:cNvPr id="7" name="Otsikko 4 Schuman"/>
          <p:cNvSpPr txBox="1">
            <a:spLocks/>
          </p:cNvSpPr>
          <p:nvPr/>
        </p:nvSpPr>
        <p:spPr>
          <a:xfrm>
            <a:off x="697097" y="4474031"/>
            <a:ext cx="9336615" cy="3383930"/>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Robert</a:t>
            </a:r>
          </a:p>
          <a:p>
            <a:pPr algn="l"/>
            <a:r>
              <a:rPr lang="fi-FI" sz="12000" dirty="0">
                <a:solidFill>
                  <a:schemeClr val="bg1"/>
                </a:solidFill>
                <a:latin typeface="Bahnschrift bold" panose="020B0502040204020203" pitchFamily="34" charset="0"/>
              </a:rPr>
              <a:t>Schuman</a:t>
            </a:r>
          </a:p>
        </p:txBody>
      </p:sp>
      <p:sp>
        <p:nvSpPr>
          <p:cNvPr id="8" name="Teksti 4 Schuman"/>
          <p:cNvSpPr/>
          <p:nvPr/>
        </p:nvSpPr>
        <p:spPr>
          <a:xfrm>
            <a:off x="697097" y="7950543"/>
            <a:ext cx="8517547" cy="584775"/>
          </a:xfrm>
          <a:prstGeom prst="rect">
            <a:avLst/>
          </a:prstGeom>
          <a:solidFill>
            <a:srgbClr val="17559E"/>
          </a:solidFill>
        </p:spPr>
        <p:txBody>
          <a:bodyPr wrap="square">
            <a:spAutoFit/>
          </a:bodyPr>
          <a:lstStyle/>
          <a:p>
            <a:r>
              <a:rPr lang="en-150" sz="3200" dirty="0">
                <a:solidFill>
                  <a:srgbClr val="F3CA57"/>
                </a:solidFill>
                <a:latin typeface="Bahnschrift SemiBold" panose="020B0502040204020203" pitchFamily="34" charset="0"/>
              </a:rPr>
              <a:t>Euroopan yhdentymisen arkkitehti </a:t>
            </a:r>
          </a:p>
        </p:txBody>
      </p:sp>
      <p:sp>
        <p:nvSpPr>
          <p:cNvPr id="15" name="Alatunniste">
            <a:extLst>
              <a:ext uri="{C183D7F6-B498-43B3-948B-1728B52AA6E4}">
                <adec:decorative xmlns:adec="http://schemas.microsoft.com/office/drawing/2017/decorative" val="1"/>
              </a:ext>
            </a:extLst>
          </p:cNvPr>
          <p:cNvSpPr/>
          <p:nvPr/>
        </p:nvSpPr>
        <p:spPr>
          <a:xfrm>
            <a:off x="0" y="12530327"/>
            <a:ext cx="24521262" cy="122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16" name="EU:n lippu">
            <a:extLs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4789568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iterate type="lt">
                                    <p:tmPct val="0"/>
                                  </p:iterate>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26" presetClass="emph" presetSubtype="0" fill="hold" nodeType="withEffect">
                                  <p:stCondLst>
                                    <p:cond delay="0"/>
                                  </p:stCondLst>
                                  <p:iterate type="lt">
                                    <p:tmPct val="0"/>
                                  </p:iterate>
                                  <p:childTnLst>
                                    <p:animEffect transition="out" filter="fade">
                                      <p:cBhvr>
                                        <p:cTn id="17" dur="500" tmFilter="0, 0; .2, .5; .8, .5; 1, 0"/>
                                        <p:tgtEl>
                                          <p:spTgt spid="16"/>
                                        </p:tgtEl>
                                      </p:cBhvr>
                                    </p:animEffect>
                                    <p:animScale>
                                      <p:cBhvr>
                                        <p:cTn id="18" dur="250" autoRev="1" fill="hold"/>
                                        <p:tgtEl>
                                          <p:spTgt spid="16"/>
                                        </p:tgtEl>
                                      </p:cBhvr>
                                      <p:by x="105000" y="105000"/>
                                    </p:animScale>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300"/>
                                        <p:tgtEl>
                                          <p:spTgt spid="10"/>
                                        </p:tgtEl>
                                      </p:cBhvr>
                                    </p:animEffect>
                                  </p:childTnLst>
                                </p:cTn>
                              </p:par>
                            </p:childTnLst>
                          </p:cTn>
                        </p:par>
                        <p:par>
                          <p:cTn id="27" fill="hold">
                            <p:stCondLst>
                              <p:cond delay="2300"/>
                            </p:stCondLst>
                            <p:childTnLst>
                              <p:par>
                                <p:cTn id="28" presetID="47"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00"/>
                                        <p:tgtEl>
                                          <p:spTgt spid="9"/>
                                        </p:tgtEl>
                                      </p:cBhvr>
                                    </p:animEffect>
                                    <p:anim calcmode="lin" valueType="num">
                                      <p:cBhvr>
                                        <p:cTn id="31" dur="200" fill="hold"/>
                                        <p:tgtEl>
                                          <p:spTgt spid="9"/>
                                        </p:tgtEl>
                                        <p:attrNameLst>
                                          <p:attrName>ppt_x</p:attrName>
                                        </p:attrNameLst>
                                      </p:cBhvr>
                                      <p:tavLst>
                                        <p:tav tm="0">
                                          <p:val>
                                            <p:strVal val="#ppt_x"/>
                                          </p:val>
                                        </p:tav>
                                        <p:tav tm="100000">
                                          <p:val>
                                            <p:strVal val="#ppt_x"/>
                                          </p:val>
                                        </p:tav>
                                      </p:tavLst>
                                    </p:anim>
                                    <p:anim calcmode="lin" valueType="num">
                                      <p:cBhvr>
                                        <p:cTn id="32" dur="2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par>
                          <p:cTn id="38" fill="hold">
                            <p:stCondLst>
                              <p:cond delay="500"/>
                            </p:stCondLst>
                            <p:childTnLst>
                              <p:par>
                                <p:cTn id="39" presetID="42" presetClass="exit" presetSubtype="0" fill="hold" grpId="1" nodeType="afterEffect">
                                  <p:stCondLst>
                                    <p:cond delay="0"/>
                                  </p:stCondLst>
                                  <p:childTnLst>
                                    <p:animEffect transition="out" filter="fade">
                                      <p:cBhvr>
                                        <p:cTn id="40" dur="100"/>
                                        <p:tgtEl>
                                          <p:spTgt spid="9"/>
                                        </p:tgtEl>
                                      </p:cBhvr>
                                    </p:animEffect>
                                    <p:anim calcmode="lin" valueType="num">
                                      <p:cBhvr>
                                        <p:cTn id="41" dur="100"/>
                                        <p:tgtEl>
                                          <p:spTgt spid="9"/>
                                        </p:tgtEl>
                                        <p:attrNameLst>
                                          <p:attrName>ppt_x</p:attrName>
                                        </p:attrNameLst>
                                      </p:cBhvr>
                                      <p:tavLst>
                                        <p:tav tm="0">
                                          <p:val>
                                            <p:strVal val="ppt_x"/>
                                          </p:val>
                                        </p:tav>
                                        <p:tav tm="100000">
                                          <p:val>
                                            <p:strVal val="ppt_x"/>
                                          </p:val>
                                        </p:tav>
                                      </p:tavLst>
                                    </p:anim>
                                    <p:anim calcmode="lin" valueType="num">
                                      <p:cBhvr>
                                        <p:cTn id="42" dur="100"/>
                                        <p:tgtEl>
                                          <p:spTgt spid="9"/>
                                        </p:tgtEl>
                                        <p:attrNameLst>
                                          <p:attrName>ppt_y</p:attrName>
                                        </p:attrNameLst>
                                      </p:cBhvr>
                                      <p:tavLst>
                                        <p:tav tm="0">
                                          <p:val>
                                            <p:strVal val="ppt_y"/>
                                          </p:val>
                                        </p:tav>
                                        <p:tav tm="100000">
                                          <p:val>
                                            <p:strVal val="ppt_y+.1"/>
                                          </p:val>
                                        </p:tav>
                                      </p:tavLst>
                                    </p:anim>
                                    <p:set>
                                      <p:cBhvr>
                                        <p:cTn id="43" dur="1" fill="hold">
                                          <p:stCondLst>
                                            <p:cond delay="99"/>
                                          </p:stCondLst>
                                        </p:cTn>
                                        <p:tgtEl>
                                          <p:spTgt spid="9"/>
                                        </p:tgtEl>
                                        <p:attrNameLst>
                                          <p:attrName>style.visibility</p:attrName>
                                        </p:attrNameLst>
                                      </p:cBhvr>
                                      <p:to>
                                        <p:strVal val="hidden"/>
                                      </p:to>
                                    </p:set>
                                  </p:childTnLst>
                                </p:cTn>
                              </p:par>
                            </p:childTnLst>
                          </p:cTn>
                        </p:par>
                        <p:par>
                          <p:cTn id="44" fill="hold">
                            <p:stCondLst>
                              <p:cond delay="600"/>
                            </p:stCondLst>
                            <p:childTnLst>
                              <p:par>
                                <p:cTn id="45" presetID="10" presetClass="exit" presetSubtype="0" fill="hold" grpId="1" nodeType="afterEffect">
                                  <p:stCondLst>
                                    <p:cond delay="0"/>
                                  </p:stCondLst>
                                  <p:childTnLst>
                                    <p:animEffect transition="out" filter="fade">
                                      <p:cBhvr>
                                        <p:cTn id="46" dur="100"/>
                                        <p:tgtEl>
                                          <p:spTgt spid="10"/>
                                        </p:tgtEl>
                                      </p:cBhvr>
                                    </p:animEffect>
                                    <p:set>
                                      <p:cBhvr>
                                        <p:cTn id="47" dur="1" fill="hold">
                                          <p:stCondLst>
                                            <p:cond delay="99"/>
                                          </p:stCondLst>
                                        </p:cTn>
                                        <p:tgtEl>
                                          <p:spTgt spid="10"/>
                                        </p:tgtEl>
                                        <p:attrNameLst>
                                          <p:attrName>style.visibility</p:attrName>
                                        </p:attrNameLst>
                                      </p:cBhvr>
                                      <p:to>
                                        <p:strVal val="hidden"/>
                                      </p:to>
                                    </p:set>
                                  </p:childTnLst>
                                </p:cTn>
                              </p:par>
                            </p:childTnLst>
                          </p:cTn>
                        </p:par>
                        <p:par>
                          <p:cTn id="48" fill="hold">
                            <p:stCondLst>
                              <p:cond delay="700"/>
                            </p:stCondLst>
                            <p:childTnLst>
                              <p:par>
                                <p:cTn id="49" presetID="10" presetClass="entr" presetSubtype="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300"/>
                                        <p:tgtEl>
                                          <p:spTgt spid="14"/>
                                        </p:tgtEl>
                                      </p:cBhvr>
                                    </p:animEffec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300"/>
                                        <p:tgtEl>
                                          <p:spTgt spid="4"/>
                                        </p:tgtEl>
                                      </p:cBhvr>
                                    </p:animEffect>
                                  </p:childTnLst>
                                </p:cTn>
                              </p:par>
                            </p:childTnLst>
                          </p:cTn>
                        </p:par>
                        <p:par>
                          <p:cTn id="56" fill="hold">
                            <p:stCondLst>
                              <p:cond delay="1300"/>
                            </p:stCondLst>
                            <p:childTnLst>
                              <p:par>
                                <p:cTn id="57" presetID="47" presetClass="entr" presetSubtype="0"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200"/>
                                        <p:tgtEl>
                                          <p:spTgt spid="3"/>
                                        </p:tgtEl>
                                      </p:cBhvr>
                                    </p:animEffect>
                                    <p:anim calcmode="lin" valueType="num">
                                      <p:cBhvr>
                                        <p:cTn id="60" dur="200" fill="hold"/>
                                        <p:tgtEl>
                                          <p:spTgt spid="3"/>
                                        </p:tgtEl>
                                        <p:attrNameLst>
                                          <p:attrName>ppt_x</p:attrName>
                                        </p:attrNameLst>
                                      </p:cBhvr>
                                      <p:tavLst>
                                        <p:tav tm="0">
                                          <p:val>
                                            <p:strVal val="#ppt_x"/>
                                          </p:val>
                                        </p:tav>
                                        <p:tav tm="100000">
                                          <p:val>
                                            <p:strVal val="#ppt_x"/>
                                          </p:val>
                                        </p:tav>
                                      </p:tavLst>
                                    </p:anim>
                                    <p:anim calcmode="lin" valueType="num">
                                      <p:cBhvr>
                                        <p:cTn id="61" dur="2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nodeType="clickEffect">
                                  <p:stCondLst>
                                    <p:cond delay="0"/>
                                  </p:stCondLst>
                                  <p:childTnLst>
                                    <p:animEffect transition="out" filter="fade">
                                      <p:cBhvr>
                                        <p:cTn id="65" dur="200"/>
                                        <p:tgtEl>
                                          <p:spTgt spid="14"/>
                                        </p:tgtEl>
                                      </p:cBhvr>
                                    </p:animEffect>
                                    <p:set>
                                      <p:cBhvr>
                                        <p:cTn id="66" dur="1" fill="hold">
                                          <p:stCondLst>
                                            <p:cond delay="199"/>
                                          </p:stCondLst>
                                        </p:cTn>
                                        <p:tgtEl>
                                          <p:spTgt spid="14"/>
                                        </p:tgtEl>
                                        <p:attrNameLst>
                                          <p:attrName>style.visibility</p:attrName>
                                        </p:attrNameLst>
                                      </p:cBhvr>
                                      <p:to>
                                        <p:strVal val="hidden"/>
                                      </p:to>
                                    </p:set>
                                  </p:childTnLst>
                                </p:cTn>
                              </p:par>
                            </p:childTnLst>
                          </p:cTn>
                        </p:par>
                        <p:par>
                          <p:cTn id="67" fill="hold">
                            <p:stCondLst>
                              <p:cond delay="200"/>
                            </p:stCondLst>
                            <p:childTnLst>
                              <p:par>
                                <p:cTn id="68" presetID="42" presetClass="exit" presetSubtype="0" fill="hold" grpId="1" nodeType="afterEffect">
                                  <p:stCondLst>
                                    <p:cond delay="0"/>
                                  </p:stCondLst>
                                  <p:childTnLst>
                                    <p:animEffect transition="out" filter="fade">
                                      <p:cBhvr>
                                        <p:cTn id="69" dur="100"/>
                                        <p:tgtEl>
                                          <p:spTgt spid="3"/>
                                        </p:tgtEl>
                                      </p:cBhvr>
                                    </p:animEffect>
                                    <p:anim calcmode="lin" valueType="num">
                                      <p:cBhvr>
                                        <p:cTn id="70" dur="100"/>
                                        <p:tgtEl>
                                          <p:spTgt spid="3"/>
                                        </p:tgtEl>
                                        <p:attrNameLst>
                                          <p:attrName>ppt_x</p:attrName>
                                        </p:attrNameLst>
                                      </p:cBhvr>
                                      <p:tavLst>
                                        <p:tav tm="0">
                                          <p:val>
                                            <p:strVal val="ppt_x"/>
                                          </p:val>
                                        </p:tav>
                                        <p:tav tm="100000">
                                          <p:val>
                                            <p:strVal val="ppt_x"/>
                                          </p:val>
                                        </p:tav>
                                      </p:tavLst>
                                    </p:anim>
                                    <p:anim calcmode="lin" valueType="num">
                                      <p:cBhvr>
                                        <p:cTn id="71" dur="100"/>
                                        <p:tgtEl>
                                          <p:spTgt spid="3"/>
                                        </p:tgtEl>
                                        <p:attrNameLst>
                                          <p:attrName>ppt_y</p:attrName>
                                        </p:attrNameLst>
                                      </p:cBhvr>
                                      <p:tavLst>
                                        <p:tav tm="0">
                                          <p:val>
                                            <p:strVal val="ppt_y"/>
                                          </p:val>
                                        </p:tav>
                                        <p:tav tm="100000">
                                          <p:val>
                                            <p:strVal val="ppt_y+.1"/>
                                          </p:val>
                                        </p:tav>
                                      </p:tavLst>
                                    </p:anim>
                                    <p:set>
                                      <p:cBhvr>
                                        <p:cTn id="72" dur="1" fill="hold">
                                          <p:stCondLst>
                                            <p:cond delay="99"/>
                                          </p:stCondLst>
                                        </p:cTn>
                                        <p:tgtEl>
                                          <p:spTgt spid="3"/>
                                        </p:tgtEl>
                                        <p:attrNameLst>
                                          <p:attrName>style.visibility</p:attrName>
                                        </p:attrNameLst>
                                      </p:cBhvr>
                                      <p:to>
                                        <p:strVal val="hidden"/>
                                      </p:to>
                                    </p:set>
                                  </p:childTnLst>
                                </p:cTn>
                              </p:par>
                            </p:childTnLst>
                          </p:cTn>
                        </p:par>
                        <p:par>
                          <p:cTn id="73" fill="hold">
                            <p:stCondLst>
                              <p:cond delay="300"/>
                            </p:stCondLst>
                            <p:childTnLst>
                              <p:par>
                                <p:cTn id="74" presetID="10" presetClass="exit" presetSubtype="0" fill="hold" grpId="1" nodeType="afterEffect">
                                  <p:stCondLst>
                                    <p:cond delay="0"/>
                                  </p:stCondLst>
                                  <p:childTnLst>
                                    <p:animEffect transition="out" filter="fade">
                                      <p:cBhvr>
                                        <p:cTn id="75" dur="100"/>
                                        <p:tgtEl>
                                          <p:spTgt spid="4"/>
                                        </p:tgtEl>
                                      </p:cBhvr>
                                    </p:animEffect>
                                    <p:set>
                                      <p:cBhvr>
                                        <p:cTn id="76" dur="1" fill="hold">
                                          <p:stCondLst>
                                            <p:cond delay="99"/>
                                          </p:stCondLst>
                                        </p:cTn>
                                        <p:tgtEl>
                                          <p:spTgt spid="4"/>
                                        </p:tgtEl>
                                        <p:attrNameLst>
                                          <p:attrName>style.visibility</p:attrName>
                                        </p:attrNameLst>
                                      </p:cBhvr>
                                      <p:to>
                                        <p:strVal val="hidden"/>
                                      </p:to>
                                    </p:set>
                                  </p:childTnLst>
                                </p:cTn>
                              </p:par>
                            </p:childTnLst>
                          </p:cTn>
                        </p:par>
                        <p:par>
                          <p:cTn id="77" fill="hold">
                            <p:stCondLst>
                              <p:cond delay="400"/>
                            </p:stCondLst>
                            <p:childTnLst>
                              <p:par>
                                <p:cTn id="78" presetID="10" presetClass="entr" presetSubtype="0" fill="hold" nodeType="after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fade">
                                      <p:cBhvr>
                                        <p:cTn id="80" dur="300"/>
                                        <p:tgtEl>
                                          <p:spTgt spid="11"/>
                                        </p:tgtEl>
                                      </p:cBhvr>
                                    </p:animEffect>
                                  </p:childTnLst>
                                </p:cTn>
                              </p:par>
                            </p:childTnLst>
                          </p:cTn>
                        </p:par>
                        <p:par>
                          <p:cTn id="81" fill="hold">
                            <p:stCondLst>
                              <p:cond delay="700"/>
                            </p:stCondLst>
                            <p:childTnLst>
                              <p:par>
                                <p:cTn id="82" presetID="10" presetClass="entr" presetSubtype="0" fill="hold" grpId="0" nodeType="after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fade">
                                      <p:cBhvr>
                                        <p:cTn id="84" dur="300"/>
                                        <p:tgtEl>
                                          <p:spTgt spid="6"/>
                                        </p:tgtEl>
                                      </p:cBhvr>
                                    </p:animEffect>
                                  </p:childTnLst>
                                </p:cTn>
                              </p:par>
                            </p:childTnLst>
                          </p:cTn>
                        </p:par>
                        <p:par>
                          <p:cTn id="85" fill="hold">
                            <p:stCondLst>
                              <p:cond delay="1000"/>
                            </p:stCondLst>
                            <p:childTnLst>
                              <p:par>
                                <p:cTn id="86" presetID="47" presetClass="entr" presetSubtype="0" fill="hold" grpId="0" nodeType="after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fade">
                                      <p:cBhvr>
                                        <p:cTn id="88" dur="200"/>
                                        <p:tgtEl>
                                          <p:spTgt spid="5"/>
                                        </p:tgtEl>
                                      </p:cBhvr>
                                    </p:animEffect>
                                    <p:anim calcmode="lin" valueType="num">
                                      <p:cBhvr>
                                        <p:cTn id="89" dur="200" fill="hold"/>
                                        <p:tgtEl>
                                          <p:spTgt spid="5"/>
                                        </p:tgtEl>
                                        <p:attrNameLst>
                                          <p:attrName>ppt_x</p:attrName>
                                        </p:attrNameLst>
                                      </p:cBhvr>
                                      <p:tavLst>
                                        <p:tav tm="0">
                                          <p:val>
                                            <p:strVal val="#ppt_x"/>
                                          </p:val>
                                        </p:tav>
                                        <p:tav tm="100000">
                                          <p:val>
                                            <p:strVal val="#ppt_x"/>
                                          </p:val>
                                        </p:tav>
                                      </p:tavLst>
                                    </p:anim>
                                    <p:anim calcmode="lin" valueType="num">
                                      <p:cBhvr>
                                        <p:cTn id="90" dur="2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nodeType="clickEffect">
                                  <p:stCondLst>
                                    <p:cond delay="0"/>
                                  </p:stCondLst>
                                  <p:childTnLst>
                                    <p:animEffect transition="out" filter="fade">
                                      <p:cBhvr>
                                        <p:cTn id="94" dur="200"/>
                                        <p:tgtEl>
                                          <p:spTgt spid="11"/>
                                        </p:tgtEl>
                                      </p:cBhvr>
                                    </p:animEffect>
                                    <p:set>
                                      <p:cBhvr>
                                        <p:cTn id="95" dur="1" fill="hold">
                                          <p:stCondLst>
                                            <p:cond delay="199"/>
                                          </p:stCondLst>
                                        </p:cTn>
                                        <p:tgtEl>
                                          <p:spTgt spid="11"/>
                                        </p:tgtEl>
                                        <p:attrNameLst>
                                          <p:attrName>style.visibility</p:attrName>
                                        </p:attrNameLst>
                                      </p:cBhvr>
                                      <p:to>
                                        <p:strVal val="hidden"/>
                                      </p:to>
                                    </p:set>
                                  </p:childTnLst>
                                </p:cTn>
                              </p:par>
                            </p:childTnLst>
                          </p:cTn>
                        </p:par>
                        <p:par>
                          <p:cTn id="96" fill="hold">
                            <p:stCondLst>
                              <p:cond delay="200"/>
                            </p:stCondLst>
                            <p:childTnLst>
                              <p:par>
                                <p:cTn id="97" presetID="42" presetClass="exit" presetSubtype="0" fill="hold" grpId="1" nodeType="afterEffect">
                                  <p:stCondLst>
                                    <p:cond delay="0"/>
                                  </p:stCondLst>
                                  <p:childTnLst>
                                    <p:animEffect transition="out" filter="fade">
                                      <p:cBhvr>
                                        <p:cTn id="98" dur="100"/>
                                        <p:tgtEl>
                                          <p:spTgt spid="5"/>
                                        </p:tgtEl>
                                      </p:cBhvr>
                                    </p:animEffect>
                                    <p:anim calcmode="lin" valueType="num">
                                      <p:cBhvr>
                                        <p:cTn id="99" dur="100"/>
                                        <p:tgtEl>
                                          <p:spTgt spid="5"/>
                                        </p:tgtEl>
                                        <p:attrNameLst>
                                          <p:attrName>ppt_x</p:attrName>
                                        </p:attrNameLst>
                                      </p:cBhvr>
                                      <p:tavLst>
                                        <p:tav tm="0">
                                          <p:val>
                                            <p:strVal val="ppt_x"/>
                                          </p:val>
                                        </p:tav>
                                        <p:tav tm="100000">
                                          <p:val>
                                            <p:strVal val="ppt_x"/>
                                          </p:val>
                                        </p:tav>
                                      </p:tavLst>
                                    </p:anim>
                                    <p:anim calcmode="lin" valueType="num">
                                      <p:cBhvr>
                                        <p:cTn id="100" dur="100"/>
                                        <p:tgtEl>
                                          <p:spTgt spid="5"/>
                                        </p:tgtEl>
                                        <p:attrNameLst>
                                          <p:attrName>ppt_y</p:attrName>
                                        </p:attrNameLst>
                                      </p:cBhvr>
                                      <p:tavLst>
                                        <p:tav tm="0">
                                          <p:val>
                                            <p:strVal val="ppt_y"/>
                                          </p:val>
                                        </p:tav>
                                        <p:tav tm="100000">
                                          <p:val>
                                            <p:strVal val="ppt_y+.1"/>
                                          </p:val>
                                        </p:tav>
                                      </p:tavLst>
                                    </p:anim>
                                    <p:set>
                                      <p:cBhvr>
                                        <p:cTn id="101" dur="1" fill="hold">
                                          <p:stCondLst>
                                            <p:cond delay="99"/>
                                          </p:stCondLst>
                                        </p:cTn>
                                        <p:tgtEl>
                                          <p:spTgt spid="5"/>
                                        </p:tgtEl>
                                        <p:attrNameLst>
                                          <p:attrName>style.visibility</p:attrName>
                                        </p:attrNameLst>
                                      </p:cBhvr>
                                      <p:to>
                                        <p:strVal val="hidden"/>
                                      </p:to>
                                    </p:set>
                                  </p:childTnLst>
                                </p:cTn>
                              </p:par>
                            </p:childTnLst>
                          </p:cTn>
                        </p:par>
                        <p:par>
                          <p:cTn id="102" fill="hold">
                            <p:stCondLst>
                              <p:cond delay="300"/>
                            </p:stCondLst>
                            <p:childTnLst>
                              <p:par>
                                <p:cTn id="103" presetID="10" presetClass="exit" presetSubtype="0" fill="hold" grpId="1" nodeType="afterEffect">
                                  <p:stCondLst>
                                    <p:cond delay="0"/>
                                  </p:stCondLst>
                                  <p:childTnLst>
                                    <p:animEffect transition="out" filter="fade">
                                      <p:cBhvr>
                                        <p:cTn id="104" dur="100"/>
                                        <p:tgtEl>
                                          <p:spTgt spid="6"/>
                                        </p:tgtEl>
                                      </p:cBhvr>
                                    </p:animEffect>
                                    <p:set>
                                      <p:cBhvr>
                                        <p:cTn id="105" dur="1" fill="hold">
                                          <p:stCondLst>
                                            <p:cond delay="99"/>
                                          </p:stCondLst>
                                        </p:cTn>
                                        <p:tgtEl>
                                          <p:spTgt spid="6"/>
                                        </p:tgtEl>
                                        <p:attrNameLst>
                                          <p:attrName>style.visibility</p:attrName>
                                        </p:attrNameLst>
                                      </p:cBhvr>
                                      <p:to>
                                        <p:strVal val="hidden"/>
                                      </p:to>
                                    </p:set>
                                  </p:childTnLst>
                                </p:cTn>
                              </p:par>
                            </p:childTnLst>
                          </p:cTn>
                        </p:par>
                        <p:par>
                          <p:cTn id="106" fill="hold">
                            <p:stCondLst>
                              <p:cond delay="400"/>
                            </p:stCondLst>
                            <p:childTnLst>
                              <p:par>
                                <p:cTn id="107" presetID="10" presetClass="entr" presetSubtype="0" fill="hold" nodeType="afterEffect">
                                  <p:stCondLst>
                                    <p:cond delay="0"/>
                                  </p:stCondLst>
                                  <p:childTnLst>
                                    <p:set>
                                      <p:cBhvr>
                                        <p:cTn id="108" dur="1" fill="hold">
                                          <p:stCondLst>
                                            <p:cond delay="0"/>
                                          </p:stCondLst>
                                        </p:cTn>
                                        <p:tgtEl>
                                          <p:spTgt spid="12"/>
                                        </p:tgtEl>
                                        <p:attrNameLst>
                                          <p:attrName>style.visibility</p:attrName>
                                        </p:attrNameLst>
                                      </p:cBhvr>
                                      <p:to>
                                        <p:strVal val="visible"/>
                                      </p:to>
                                    </p:set>
                                    <p:animEffect transition="in" filter="fade">
                                      <p:cBhvr>
                                        <p:cTn id="109" dur="300"/>
                                        <p:tgtEl>
                                          <p:spTgt spid="12"/>
                                        </p:tgtEl>
                                      </p:cBhvr>
                                    </p:animEffect>
                                  </p:childTnLst>
                                </p:cTn>
                              </p:par>
                            </p:childTnLst>
                          </p:cTn>
                        </p:par>
                        <p:par>
                          <p:cTn id="110" fill="hold">
                            <p:stCondLst>
                              <p:cond delay="700"/>
                            </p:stCondLst>
                            <p:childTnLst>
                              <p:par>
                                <p:cTn id="111" presetID="10" presetClass="entr" presetSubtype="0" fill="hold" grpId="0" nodeType="afterEffect">
                                  <p:stCondLst>
                                    <p:cond delay="0"/>
                                  </p:stCondLst>
                                  <p:childTnLst>
                                    <p:set>
                                      <p:cBhvr>
                                        <p:cTn id="112" dur="1" fill="hold">
                                          <p:stCondLst>
                                            <p:cond delay="0"/>
                                          </p:stCondLst>
                                        </p:cTn>
                                        <p:tgtEl>
                                          <p:spTgt spid="7"/>
                                        </p:tgtEl>
                                        <p:attrNameLst>
                                          <p:attrName>style.visibility</p:attrName>
                                        </p:attrNameLst>
                                      </p:cBhvr>
                                      <p:to>
                                        <p:strVal val="visible"/>
                                      </p:to>
                                    </p:set>
                                    <p:animEffect transition="in" filter="fade">
                                      <p:cBhvr>
                                        <p:cTn id="113" dur="200"/>
                                        <p:tgtEl>
                                          <p:spTgt spid="7"/>
                                        </p:tgtEl>
                                      </p:cBhvr>
                                    </p:animEffect>
                                  </p:childTnLst>
                                </p:cTn>
                              </p:par>
                            </p:childTnLst>
                          </p:cTn>
                        </p:par>
                        <p:par>
                          <p:cTn id="114" fill="hold">
                            <p:stCondLst>
                              <p:cond delay="900"/>
                            </p:stCondLst>
                            <p:childTnLst>
                              <p:par>
                                <p:cTn id="115" presetID="47" presetClass="entr" presetSubtype="0" fill="hold" grpId="0" nodeType="afterEffect">
                                  <p:stCondLst>
                                    <p:cond delay="0"/>
                                  </p:stCondLst>
                                  <p:childTnLst>
                                    <p:set>
                                      <p:cBhvr>
                                        <p:cTn id="116" dur="1" fill="hold">
                                          <p:stCondLst>
                                            <p:cond delay="0"/>
                                          </p:stCondLst>
                                        </p:cTn>
                                        <p:tgtEl>
                                          <p:spTgt spid="8"/>
                                        </p:tgtEl>
                                        <p:attrNameLst>
                                          <p:attrName>style.visibility</p:attrName>
                                        </p:attrNameLst>
                                      </p:cBhvr>
                                      <p:to>
                                        <p:strVal val="visible"/>
                                      </p:to>
                                    </p:set>
                                    <p:animEffect transition="in" filter="fade">
                                      <p:cBhvr>
                                        <p:cTn id="117" dur="200"/>
                                        <p:tgtEl>
                                          <p:spTgt spid="8"/>
                                        </p:tgtEl>
                                      </p:cBhvr>
                                    </p:animEffect>
                                    <p:anim calcmode="lin" valueType="num">
                                      <p:cBhvr>
                                        <p:cTn id="118" dur="200" fill="hold"/>
                                        <p:tgtEl>
                                          <p:spTgt spid="8"/>
                                        </p:tgtEl>
                                        <p:attrNameLst>
                                          <p:attrName>ppt_x</p:attrName>
                                        </p:attrNameLst>
                                      </p:cBhvr>
                                      <p:tavLst>
                                        <p:tav tm="0">
                                          <p:val>
                                            <p:strVal val="#ppt_x"/>
                                          </p:val>
                                        </p:tav>
                                        <p:tav tm="100000">
                                          <p:val>
                                            <p:strVal val="#ppt_x"/>
                                          </p:val>
                                        </p:tav>
                                      </p:tavLst>
                                    </p:anim>
                                    <p:anim calcmode="lin" valueType="num">
                                      <p:cBhvr>
                                        <p:cTn id="119" dur="2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0" grpId="0" animBg="1"/>
      <p:bldP spid="10" grpId="1" animBg="1"/>
      <p:bldP spid="10" grpId="2" animBg="1"/>
      <p:bldP spid="10" grpId="3" animBg="1"/>
      <p:bldP spid="9" grpId="0" animBg="1"/>
      <p:bldP spid="9" grpId="1" animBg="1"/>
      <p:bldP spid="9" grpId="2" animBg="1"/>
      <p:bldP spid="9" grpId="3" animBg="1"/>
      <p:bldP spid="4" grpId="0" animBg="1"/>
      <p:bldP spid="4" grpId="1" animBg="1"/>
      <p:bldP spid="4" grpId="2" animBg="1"/>
      <p:bldP spid="4" grpId="3" animBg="1"/>
      <p:bldP spid="3" grpId="0" animBg="1"/>
      <p:bldP spid="3" grpId="1" animBg="1"/>
      <p:bldP spid="3" grpId="2" animBg="1"/>
      <p:bldP spid="3" grpId="3" animBg="1"/>
      <p:bldP spid="6" grpId="0" animBg="1"/>
      <p:bldP spid="6" grpId="1" animBg="1"/>
      <p:bldP spid="6" grpId="2" animBg="1"/>
      <p:bldP spid="6" grpId="3" animBg="1"/>
      <p:bldP spid="5" grpId="0" animBg="1"/>
      <p:bldP spid="5" grpId="1" animBg="1"/>
      <p:bldP spid="5" grpId="2" animBg="1"/>
      <p:bldP spid="5" grpId="3" animBg="1"/>
      <p:bldP spid="7" grpId="0" animBg="1"/>
      <p:bldP spid="7" grpId="1" animBg="1"/>
      <p:bldP spid="8" grpId="0" animBg="1"/>
      <p:bldP spid="8" grpId="1" animBg="1"/>
      <p:bldP spid="15" grpId="0" animBg="1"/>
      <p:bldP spid="1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otsikko"/>
          <p:cNvSpPr>
            <a:spLocks noGrp="1"/>
          </p:cNvSpPr>
          <p:nvPr>
            <p:ph type="ctrTitle" idx="4294967295"/>
          </p:nvPr>
        </p:nvSpPr>
        <p:spPr>
          <a:xfrm>
            <a:off x="0" y="-5486400"/>
            <a:ext cx="24479250" cy="4302125"/>
          </a:xfrm>
          <a:prstGeom prst="rect">
            <a:avLst/>
          </a:prstGeom>
        </p:spPr>
        <p:txBody>
          <a:bodyPr>
            <a:noAutofit/>
          </a:bodyPr>
          <a:lstStyle/>
          <a:p>
            <a:pPr algn="l"/>
            <a:r>
              <a:rPr lang="fi-FI" sz="12000" dirty="0">
                <a:solidFill>
                  <a:schemeClr val="bg1"/>
                </a:solidFill>
                <a:latin typeface="Bahnschrift bold" panose="020B0502040204020203" pitchFamily="34" charset="0"/>
              </a:rPr>
              <a:t>Miten hyvin tunnet EU:n symbolit -tietovisa</a:t>
            </a:r>
            <a:endParaRPr lang="en-150" sz="12000" dirty="0">
              <a:solidFill>
                <a:schemeClr val="bg1"/>
              </a:solidFill>
              <a:latin typeface="Bahnschrift bold" panose="020B0502040204020203" pitchFamily="34" charset="0"/>
            </a:endParaRPr>
          </a:p>
        </p:txBody>
      </p:sp>
      <p:sp>
        <p:nvSpPr>
          <p:cNvPr id="6" name="Title">
            <a:extLst>
              <a:ext uri="{FF2B5EF4-FFF2-40B4-BE49-F238E27FC236}">
                <a16:creationId xmlns:a16="http://schemas.microsoft.com/office/drawing/2014/main" id="{E764870F-65B2-2A31-B1B1-2F50D5BBA6FC}"/>
              </a:ext>
            </a:extLst>
          </p:cNvPr>
          <p:cNvSpPr txBox="1">
            <a:spLocks/>
          </p:cNvSpPr>
          <p:nvPr/>
        </p:nvSpPr>
        <p:spPr>
          <a:xfrm>
            <a:off x="438185" y="4877859"/>
            <a:ext cx="8502922" cy="4864018"/>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Miten hyvin tunnet EU:n symbolit?</a:t>
            </a:r>
            <a:endParaRPr lang="en-150" sz="12000" dirty="0">
              <a:solidFill>
                <a:schemeClr val="bg1"/>
              </a:solidFill>
              <a:latin typeface="Bahnschrift bold" panose="020B0502040204020203" pitchFamily="34" charset="0"/>
            </a:endParaRPr>
          </a:p>
        </p:txBody>
      </p:sp>
      <p:pic>
        <p:nvPicPr>
          <p:cNvPr id="3" name="Toinen piirroskuva, jossa on kaksi ihmistä" descr="Nainen ja mies, jotka vuorotellen esittävät toisilleen kysymyksiä ja vastaavat niihi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130" y="0"/>
            <a:ext cx="24715379" cy="13907386"/>
          </a:xfrm>
          <a:prstGeom prst="rect">
            <a:avLst/>
          </a:prstGeom>
        </p:spPr>
      </p:pic>
      <p:grpSp>
        <p:nvGrpSpPr>
          <p:cNvPr id="20" name="Kysymys 1" descr="Mikä on EU:n tunnussävelmän nimi?"/>
          <p:cNvGrpSpPr/>
          <p:nvPr/>
        </p:nvGrpSpPr>
        <p:grpSpPr>
          <a:xfrm>
            <a:off x="834938" y="-240631"/>
            <a:ext cx="23793694" cy="13792702"/>
            <a:chOff x="834938" y="-240631"/>
            <a:chExt cx="23793694" cy="13792702"/>
          </a:xfrm>
        </p:grpSpPr>
        <p:pic>
          <p:nvPicPr>
            <p:cNvPr id="17"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19" name="text-bubble"/>
            <p:cNvSpPr/>
            <p:nvPr/>
          </p:nvSpPr>
          <p:spPr>
            <a:xfrm>
              <a:off x="15304523" y="2279370"/>
              <a:ext cx="3760766" cy="1985159"/>
            </a:xfrm>
            <a:prstGeom prst="rect">
              <a:avLst/>
            </a:prstGeom>
          </p:spPr>
          <p:txBody>
            <a:bodyPr wrap="square">
              <a:spAutoFit/>
            </a:bodyPr>
            <a:lstStyle/>
            <a:p>
              <a:r>
                <a:rPr lang="fi-FI" sz="4100" dirty="0">
                  <a:latin typeface="Bahnschrift SemiBold SemiConden" panose="020B0502040204020203" pitchFamily="34" charset="0"/>
                </a:rPr>
                <a:t>Mikä on EU:n tunnussävelmän nimi?</a:t>
              </a:r>
              <a:endParaRPr lang="en-150" sz="4100" dirty="0">
                <a:latin typeface="Bahnschrift SemiBold SemiConden" panose="020B0502040204020203" pitchFamily="34" charset="0"/>
              </a:endParaRPr>
            </a:p>
          </p:txBody>
        </p:sp>
      </p:grpSp>
      <p:grpSp>
        <p:nvGrpSpPr>
          <p:cNvPr id="31" name="Vastaus 1" descr="Oodi ilolle"/>
          <p:cNvGrpSpPr/>
          <p:nvPr/>
        </p:nvGrpSpPr>
        <p:grpSpPr>
          <a:xfrm>
            <a:off x="742361" y="-1845252"/>
            <a:ext cx="23106822" cy="12997588"/>
            <a:chOff x="742361" y="-1845252"/>
            <a:chExt cx="23106822" cy="12997588"/>
          </a:xfrm>
        </p:grpSpPr>
        <p:pic>
          <p:nvPicPr>
            <p:cNvPr id="22"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29" name="text-bubble"/>
            <p:cNvSpPr/>
            <p:nvPr/>
          </p:nvSpPr>
          <p:spPr>
            <a:xfrm>
              <a:off x="15179083" y="5707955"/>
              <a:ext cx="3766069" cy="861774"/>
            </a:xfrm>
            <a:prstGeom prst="rect">
              <a:avLst/>
            </a:prstGeom>
          </p:spPr>
          <p:txBody>
            <a:bodyPr wrap="square">
              <a:spAutoFit/>
            </a:bodyPr>
            <a:lstStyle/>
            <a:p>
              <a:pPr algn="ctr"/>
              <a:r>
                <a:rPr lang="fi-FI" sz="5000" dirty="0">
                  <a:latin typeface="Bahnschrift SemiBold Condensed" panose="020B0502040204020203" pitchFamily="34" charset="0"/>
                </a:rPr>
                <a:t>Oodi ilolle</a:t>
              </a:r>
            </a:p>
          </p:txBody>
        </p:sp>
      </p:grpSp>
      <p:grpSp>
        <p:nvGrpSpPr>
          <p:cNvPr id="27" name="Kysymys 2" descr="Montako tähteä on EU:n lipussa?"/>
          <p:cNvGrpSpPr/>
          <p:nvPr/>
        </p:nvGrpSpPr>
        <p:grpSpPr>
          <a:xfrm>
            <a:off x="731476" y="-1856137"/>
            <a:ext cx="23106822" cy="12997588"/>
            <a:chOff x="742361" y="-1845252"/>
            <a:chExt cx="23106822" cy="12997588"/>
          </a:xfrm>
        </p:grpSpPr>
        <p:pic>
          <p:nvPicPr>
            <p:cNvPr id="28"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30" name="text-bubble"/>
            <p:cNvSpPr/>
            <p:nvPr/>
          </p:nvSpPr>
          <p:spPr>
            <a:xfrm>
              <a:off x="15157312" y="5505651"/>
              <a:ext cx="3766069" cy="1384995"/>
            </a:xfrm>
            <a:prstGeom prst="rect">
              <a:avLst/>
            </a:prstGeom>
          </p:spPr>
          <p:txBody>
            <a:bodyPr wrap="square">
              <a:spAutoFit/>
            </a:bodyPr>
            <a:lstStyle/>
            <a:p>
              <a:r>
                <a:rPr lang="fi-FI" sz="4200" dirty="0">
                  <a:latin typeface="Bahnschrift SemiBold Condensed" panose="020B0502040204020203" pitchFamily="34" charset="0"/>
                </a:rPr>
                <a:t>Montako tähteä on EU:n lipussa?</a:t>
              </a:r>
              <a:endParaRPr lang="en-150" sz="4200" dirty="0">
                <a:latin typeface="Bahnschrift SemiBold Condensed" panose="020B0502040204020203" pitchFamily="34" charset="0"/>
              </a:endParaRPr>
            </a:p>
          </p:txBody>
        </p:sp>
      </p:grpSp>
      <p:grpSp>
        <p:nvGrpSpPr>
          <p:cNvPr id="32" name="Vastaus 2" descr="12 tähteä"/>
          <p:cNvGrpSpPr/>
          <p:nvPr/>
        </p:nvGrpSpPr>
        <p:grpSpPr>
          <a:xfrm>
            <a:off x="856710" y="-218859"/>
            <a:ext cx="23793694" cy="13792702"/>
            <a:chOff x="834938" y="-240631"/>
            <a:chExt cx="23793694" cy="13792702"/>
          </a:xfrm>
        </p:grpSpPr>
        <p:pic>
          <p:nvPicPr>
            <p:cNvPr id="33"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34" name="text-bubble"/>
            <p:cNvSpPr/>
            <p:nvPr/>
          </p:nvSpPr>
          <p:spPr>
            <a:xfrm>
              <a:off x="15206552" y="2834539"/>
              <a:ext cx="3760766" cy="877163"/>
            </a:xfrm>
            <a:prstGeom prst="rect">
              <a:avLst/>
            </a:prstGeom>
          </p:spPr>
          <p:txBody>
            <a:bodyPr wrap="square">
              <a:spAutoFit/>
            </a:bodyPr>
            <a:lstStyle/>
            <a:p>
              <a:pPr algn="ctr"/>
              <a:r>
                <a:rPr lang="fi-FI" sz="5100" dirty="0">
                  <a:latin typeface="Bahnschrift SemiBold SemiConden" panose="020B0502040204020203" pitchFamily="34" charset="0"/>
                </a:rPr>
                <a:t>12 tähteä</a:t>
              </a:r>
            </a:p>
          </p:txBody>
        </p:sp>
      </p:grpSp>
      <p:grpSp>
        <p:nvGrpSpPr>
          <p:cNvPr id="35" name="Kysymys 3" descr="Milloin vietetään Eurooppa-päivää? Kyseessä on merkittävän julistuksen vuosipäivä."/>
          <p:cNvGrpSpPr/>
          <p:nvPr/>
        </p:nvGrpSpPr>
        <p:grpSpPr>
          <a:xfrm>
            <a:off x="845825" y="-229744"/>
            <a:ext cx="23793694" cy="13792702"/>
            <a:chOff x="834938" y="-240631"/>
            <a:chExt cx="23793694" cy="13792702"/>
          </a:xfrm>
        </p:grpSpPr>
        <p:pic>
          <p:nvPicPr>
            <p:cNvPr id="3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37" name="text-bubble"/>
            <p:cNvSpPr/>
            <p:nvPr/>
          </p:nvSpPr>
          <p:spPr>
            <a:xfrm>
              <a:off x="14818855" y="2134349"/>
              <a:ext cx="4866704" cy="2369880"/>
            </a:xfrm>
            <a:prstGeom prst="rect">
              <a:avLst/>
            </a:prstGeom>
          </p:spPr>
          <p:txBody>
            <a:bodyPr wrap="square">
              <a:spAutoFit/>
            </a:bodyPr>
            <a:lstStyle/>
            <a:p>
              <a:r>
                <a:rPr lang="fi-FI" sz="3700" dirty="0">
                  <a:latin typeface="Bahnschrift SemiBold SemiConden" panose="020B0502040204020203" pitchFamily="34" charset="0"/>
                </a:rPr>
                <a:t>Milloin vietetään Eurooppa-päivää? Kyseessä on merkittävän julistuksen vuosipäivä.</a:t>
              </a:r>
              <a:endParaRPr lang="en-150" sz="3700" dirty="0">
                <a:latin typeface="Bahnschrift SemiBold SemiConden" panose="020B0502040204020203" pitchFamily="34" charset="0"/>
              </a:endParaRPr>
            </a:p>
          </p:txBody>
        </p:sp>
      </p:grpSp>
      <p:grpSp>
        <p:nvGrpSpPr>
          <p:cNvPr id="38" name="Vastaus 3" descr="9. toukokuuta&#10;Eurooppa-päivä"/>
          <p:cNvGrpSpPr/>
          <p:nvPr/>
        </p:nvGrpSpPr>
        <p:grpSpPr>
          <a:xfrm>
            <a:off x="720591" y="-1867022"/>
            <a:ext cx="23106822" cy="12997588"/>
            <a:chOff x="742361" y="-1845252"/>
            <a:chExt cx="23106822" cy="12997588"/>
          </a:xfrm>
        </p:grpSpPr>
        <p:pic>
          <p:nvPicPr>
            <p:cNvPr id="39"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40" name="text-bubble"/>
            <p:cNvSpPr/>
            <p:nvPr/>
          </p:nvSpPr>
          <p:spPr>
            <a:xfrm>
              <a:off x="14805685" y="5418722"/>
              <a:ext cx="4491091" cy="1692771"/>
            </a:xfrm>
            <a:prstGeom prst="rect">
              <a:avLst/>
            </a:prstGeom>
          </p:spPr>
          <p:txBody>
            <a:bodyPr wrap="square">
              <a:spAutoFit/>
            </a:bodyPr>
            <a:lstStyle/>
            <a:p>
              <a:pPr algn="ctr"/>
              <a:r>
                <a:rPr lang="fi-FI" sz="5200" dirty="0">
                  <a:latin typeface="Bahnschrift SemiBold Condensed" panose="020B0502040204020203" pitchFamily="34" charset="0"/>
                </a:rPr>
                <a:t>9. toukokuuta</a:t>
              </a:r>
            </a:p>
            <a:p>
              <a:pPr algn="ctr"/>
              <a:r>
                <a:rPr lang="fi-FI" sz="5200" dirty="0">
                  <a:latin typeface="Bahnschrift Light SemiCondensed" panose="020B0502040204020203" pitchFamily="34" charset="0"/>
                </a:rPr>
                <a:t>Eurooppa-päivä</a:t>
              </a:r>
            </a:p>
          </p:txBody>
        </p:sp>
      </p:grpSp>
      <p:grpSp>
        <p:nvGrpSpPr>
          <p:cNvPr id="41" name="Kysymys 4" descr="Mikä on EU:n tunnuslause, jossa kiteytyy Euroopan yhdentymisen perusidea?"/>
          <p:cNvGrpSpPr/>
          <p:nvPr/>
        </p:nvGrpSpPr>
        <p:grpSpPr>
          <a:xfrm>
            <a:off x="742363" y="-1812593"/>
            <a:ext cx="23106822" cy="12997588"/>
            <a:chOff x="742361" y="-1845252"/>
            <a:chExt cx="23106822" cy="12997588"/>
          </a:xfrm>
        </p:grpSpPr>
        <p:pic>
          <p:nvPicPr>
            <p:cNvPr id="42"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44" name="text-bubble"/>
            <p:cNvSpPr/>
            <p:nvPr/>
          </p:nvSpPr>
          <p:spPr>
            <a:xfrm>
              <a:off x="14936922" y="5358776"/>
              <a:ext cx="4491091" cy="1754326"/>
            </a:xfrm>
            <a:prstGeom prst="rect">
              <a:avLst/>
            </a:prstGeom>
          </p:spPr>
          <p:txBody>
            <a:bodyPr wrap="square">
              <a:spAutoFit/>
            </a:bodyPr>
            <a:lstStyle/>
            <a:p>
              <a:r>
                <a:rPr lang="fi-FI" sz="3600" dirty="0">
                  <a:latin typeface="Bahnschrift SemiBold Condensed" panose="020B0502040204020203" pitchFamily="34" charset="0"/>
                </a:rPr>
                <a:t>Mikä on EU:n tunnuslause, jossa kiteytyy Euroopan yhdentymisen perusidea?</a:t>
              </a:r>
              <a:endParaRPr lang="en-150" sz="3600" dirty="0">
                <a:latin typeface="Bahnschrift Light SemiCondensed" panose="020B0502040204020203" pitchFamily="34" charset="0"/>
              </a:endParaRPr>
            </a:p>
          </p:txBody>
        </p:sp>
      </p:grpSp>
      <p:grpSp>
        <p:nvGrpSpPr>
          <p:cNvPr id="45" name="Vastaus 4" descr="Moninaisuudessaan yhtenäinen&#10;EU:n tunnuslause"/>
          <p:cNvGrpSpPr/>
          <p:nvPr/>
        </p:nvGrpSpPr>
        <p:grpSpPr>
          <a:xfrm>
            <a:off x="834940" y="-240629"/>
            <a:ext cx="23793694" cy="13792702"/>
            <a:chOff x="834938" y="-240631"/>
            <a:chExt cx="23793694" cy="13792702"/>
          </a:xfrm>
        </p:grpSpPr>
        <p:pic>
          <p:nvPicPr>
            <p:cNvPr id="4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47" name="text-bubble"/>
            <p:cNvSpPr/>
            <p:nvPr/>
          </p:nvSpPr>
          <p:spPr>
            <a:xfrm>
              <a:off x="14783913" y="2136453"/>
              <a:ext cx="4866704" cy="2308324"/>
            </a:xfrm>
            <a:prstGeom prst="rect">
              <a:avLst/>
            </a:prstGeom>
          </p:spPr>
          <p:txBody>
            <a:bodyPr wrap="square">
              <a:spAutoFit/>
            </a:bodyPr>
            <a:lstStyle/>
            <a:p>
              <a:pPr algn="ctr"/>
              <a:r>
                <a:rPr lang="fi-FI" sz="4800" dirty="0">
                  <a:latin typeface="Bahnschrift SemiBold SemiConden" panose="020B0502040204020203" pitchFamily="34" charset="0"/>
                </a:rPr>
                <a:t>Moninaisuudessaan yhtenäinen</a:t>
              </a:r>
            </a:p>
            <a:p>
              <a:pPr algn="ctr"/>
              <a:r>
                <a:rPr lang="fi-FI" sz="4800" dirty="0">
                  <a:latin typeface="Bahnschrift Light SemiCondensed" panose="020B0502040204020203" pitchFamily="34" charset="0"/>
                </a:rPr>
                <a:t>EU:n tunnuslause</a:t>
              </a:r>
            </a:p>
          </p:txBody>
        </p:sp>
      </p:grpSp>
      <p:grpSp>
        <p:nvGrpSpPr>
          <p:cNvPr id="51" name="Kysymys 5" descr="Mikä maksuväline helpottaa asiointia, kun matkustat EU-maasta toiseen?"/>
          <p:cNvGrpSpPr/>
          <p:nvPr/>
        </p:nvGrpSpPr>
        <p:grpSpPr>
          <a:xfrm>
            <a:off x="856712" y="-218857"/>
            <a:ext cx="23793694" cy="13792702"/>
            <a:chOff x="834938" y="-240631"/>
            <a:chExt cx="23793694" cy="13792702"/>
          </a:xfrm>
        </p:grpSpPr>
        <p:pic>
          <p:nvPicPr>
            <p:cNvPr id="52"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53" name="text-bubble"/>
            <p:cNvSpPr/>
            <p:nvPr/>
          </p:nvSpPr>
          <p:spPr>
            <a:xfrm>
              <a:off x="15080828" y="2085678"/>
              <a:ext cx="4424276" cy="2554545"/>
            </a:xfrm>
            <a:prstGeom prst="rect">
              <a:avLst/>
            </a:prstGeom>
          </p:spPr>
          <p:txBody>
            <a:bodyPr wrap="square">
              <a:spAutoFit/>
            </a:bodyPr>
            <a:lstStyle/>
            <a:p>
              <a:r>
                <a:rPr lang="fi-FI" sz="4000" dirty="0">
                  <a:latin typeface="Bahnschrift SemiBold SemiConden" panose="020B0502040204020203" pitchFamily="34" charset="0"/>
                </a:rPr>
                <a:t>Mikä maksuväline helpottaa asiointia, kun matkustat EU-maasta toiseen?</a:t>
              </a:r>
              <a:endParaRPr lang="en-150" sz="4000" dirty="0">
                <a:latin typeface="Bahnschrift SemiLight SemiConde" panose="020B0502040204020203" pitchFamily="34" charset="0"/>
              </a:endParaRPr>
            </a:p>
          </p:txBody>
        </p:sp>
      </p:grpSp>
      <p:grpSp>
        <p:nvGrpSpPr>
          <p:cNvPr id="59" name="Vastaus 5" descr="Euro"/>
          <p:cNvGrpSpPr/>
          <p:nvPr/>
        </p:nvGrpSpPr>
        <p:grpSpPr>
          <a:xfrm>
            <a:off x="731478" y="-1856135"/>
            <a:ext cx="23106822" cy="12997588"/>
            <a:chOff x="742361" y="-1845252"/>
            <a:chExt cx="23106822" cy="12997588"/>
          </a:xfrm>
        </p:grpSpPr>
        <p:pic>
          <p:nvPicPr>
            <p:cNvPr id="60"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61" name="text bubble"/>
            <p:cNvSpPr/>
            <p:nvPr/>
          </p:nvSpPr>
          <p:spPr>
            <a:xfrm>
              <a:off x="15146426" y="5801369"/>
              <a:ext cx="3766069" cy="877163"/>
            </a:xfrm>
            <a:prstGeom prst="rect">
              <a:avLst/>
            </a:prstGeom>
          </p:spPr>
          <p:txBody>
            <a:bodyPr wrap="square">
              <a:spAutoFit/>
            </a:bodyPr>
            <a:lstStyle/>
            <a:p>
              <a:pPr algn="ctr"/>
              <a:r>
                <a:rPr lang="fi-FI" sz="5100" dirty="0">
                  <a:latin typeface="Bahnschrift SemiBold Condensed" panose="020B0502040204020203" pitchFamily="34" charset="0"/>
                </a:rPr>
                <a:t>Euro</a:t>
              </a:r>
              <a:endParaRPr lang="fi-FI" sz="5100" dirty="0">
                <a:latin typeface="Bahnschrift Light SemiCondensed" panose="020B0502040204020203" pitchFamily="34" charset="0"/>
              </a:endParaRPr>
            </a:p>
          </p:txBody>
        </p:sp>
      </p:grpSp>
      <p:sp>
        <p:nvSpPr>
          <p:cNvPr id="43" name="footer">
            <a:extLst>
              <a:ext uri="{C183D7F6-B498-43B3-948B-1728B52AA6E4}">
                <adec:decorative xmlns:adec="http://schemas.microsoft.com/office/drawing/2017/decorative" val="1"/>
              </a:ext>
            </a:extLst>
          </p:cNvPr>
          <p:cNvSpPr/>
          <p:nvPr/>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48" name="eu flag">
            <a:extLs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6756335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childTnLst>
                                  <p:subTnLst>
                                    <p:set>
                                      <p:cBhvr override="childStyle">
                                        <p:cTn dur="1" fill="hold" display="0" masterRel="nextClick" afterEffect="1"/>
                                        <p:tgtEl>
                                          <p:spTgt spid="35"/>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childTnLst>
                                  <p:subTnLst>
                                    <p:set>
                                      <p:cBhvr override="childStyle">
                                        <p:cTn dur="1" fill="hold" display="0" masterRel="nextClick" afterEffect="1"/>
                                        <p:tgtEl>
                                          <p:spTgt spid="41"/>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subTnLst>
                                    <p:set>
                                      <p:cBhvr override="childStyle">
                                        <p:cTn dur="1" fill="hold" display="0" masterRel="nextClick" afterEffect="1"/>
                                        <p:tgtEl>
                                          <p:spTgt spid="45"/>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subTnLst>
                                    <p:set>
                                      <p:cBhvr override="childStyle">
                                        <p:cTn dur="1" fill="hold" display="0" masterRel="nextClick" afterEffect="1"/>
                                        <p:tgtEl>
                                          <p:spTgt spid="51"/>
                                        </p:tgtEl>
                                        <p:attrNameLst>
                                          <p:attrName>style.visibility</p:attrName>
                                        </p:attrNameLst>
                                      </p:cBhvr>
                                      <p:to>
                                        <p:strVal val="hidden"/>
                                      </p:to>
                                    </p:set>
                                  </p:sub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otsikko"/>
          <p:cNvSpPr>
            <a:spLocks noGrp="1"/>
          </p:cNvSpPr>
          <p:nvPr>
            <p:ph type="title"/>
          </p:nvPr>
        </p:nvSpPr>
        <p:spPr>
          <a:xfrm>
            <a:off x="214897" y="-3867401"/>
            <a:ext cx="21113750" cy="2643187"/>
          </a:xfrm>
          <a:prstGeom prst="rect">
            <a:avLst/>
          </a:prstGeom>
        </p:spPr>
        <p:txBody>
          <a:bodyPr>
            <a:noAutofit/>
          </a:bodyPr>
          <a:lstStyle/>
          <a:p>
            <a:pPr algn="l"/>
            <a:r>
              <a:rPr lang="fi-FI" sz="12000" dirty="0">
                <a:solidFill>
                  <a:schemeClr val="bg1"/>
                </a:solidFill>
                <a:latin typeface="Bahnschrift bold" panose="020B0502040204020203" pitchFamily="34" charset="0"/>
              </a:rPr>
              <a:t>EU:n arvot</a:t>
            </a:r>
          </a:p>
        </p:txBody>
      </p:sp>
      <p:sp>
        <p:nvSpPr>
          <p:cNvPr id="5" name="Otsikko">
            <a:extLst>
              <a:ext uri="{FF2B5EF4-FFF2-40B4-BE49-F238E27FC236}">
                <a16:creationId xmlns:a16="http://schemas.microsoft.com/office/drawing/2014/main" id="{B41AD182-489E-6F42-ADF8-CF17F937D783}"/>
              </a:ext>
            </a:extLst>
          </p:cNvPr>
          <p:cNvSpPr txBox="1">
            <a:spLocks/>
          </p:cNvSpPr>
          <p:nvPr/>
        </p:nvSpPr>
        <p:spPr>
          <a:xfrm>
            <a:off x="470840" y="10490594"/>
            <a:ext cx="22213314" cy="1705757"/>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Miten ne näkyvät käytännössä?</a:t>
            </a:r>
          </a:p>
        </p:txBody>
      </p:sp>
      <p:sp>
        <p:nvSpPr>
          <p:cNvPr id="11" name="Arvot"/>
          <p:cNvSpPr/>
          <p:nvPr/>
        </p:nvSpPr>
        <p:spPr>
          <a:xfrm>
            <a:off x="16670215" y="429105"/>
            <a:ext cx="7606288" cy="6370975"/>
          </a:xfrm>
          <a:prstGeom prst="rect">
            <a:avLst/>
          </a:prstGeom>
        </p:spPr>
        <p:txBody>
          <a:bodyPr wrap="square">
            <a:spAutoFit/>
          </a:bodyPr>
          <a:lstStyle/>
          <a:p>
            <a:r>
              <a:rPr lang="fi-FI" sz="6800" dirty="0">
                <a:solidFill>
                  <a:schemeClr val="bg1"/>
                </a:solidFill>
                <a:latin typeface="Bahnschrift" panose="020B0502040204020203" pitchFamily="34" charset="0"/>
              </a:rPr>
              <a:t>•	ihmisarvo</a:t>
            </a:r>
          </a:p>
          <a:p>
            <a:r>
              <a:rPr lang="fi-FI" sz="6800" dirty="0">
                <a:solidFill>
                  <a:schemeClr val="bg1"/>
                </a:solidFill>
                <a:latin typeface="Bahnschrift" panose="020B0502040204020203" pitchFamily="34" charset="0"/>
              </a:rPr>
              <a:t>•	vapaus</a:t>
            </a:r>
          </a:p>
          <a:p>
            <a:r>
              <a:rPr lang="fi-FI" sz="6800" dirty="0">
                <a:solidFill>
                  <a:schemeClr val="bg1"/>
                </a:solidFill>
                <a:latin typeface="Bahnschrift" panose="020B0502040204020203" pitchFamily="34" charset="0"/>
              </a:rPr>
              <a:t>•	demokratia</a:t>
            </a:r>
          </a:p>
          <a:p>
            <a:r>
              <a:rPr lang="fi-FI" sz="6800" dirty="0">
                <a:solidFill>
                  <a:schemeClr val="bg1"/>
                </a:solidFill>
                <a:latin typeface="Bahnschrift" panose="020B0502040204020203" pitchFamily="34" charset="0"/>
              </a:rPr>
              <a:t>•	tasa-arvo</a:t>
            </a:r>
          </a:p>
          <a:p>
            <a:r>
              <a:rPr lang="fi-FI" sz="6800" dirty="0">
                <a:solidFill>
                  <a:schemeClr val="bg1"/>
                </a:solidFill>
                <a:latin typeface="Bahnschrift" panose="020B0502040204020203" pitchFamily="34" charset="0"/>
              </a:rPr>
              <a:t>•	oikeusvaltio</a:t>
            </a:r>
          </a:p>
          <a:p>
            <a:r>
              <a:rPr lang="fi-FI" sz="6800" dirty="0">
                <a:solidFill>
                  <a:schemeClr val="bg1"/>
                </a:solidFill>
                <a:latin typeface="Bahnschrift" panose="020B0502040204020203" pitchFamily="34" charset="0"/>
              </a:rPr>
              <a:t>•	ihmisoikeudet</a:t>
            </a:r>
          </a:p>
        </p:txBody>
      </p:sp>
      <p:sp>
        <p:nvSpPr>
          <p:cNvPr id="3" name="Tekijänoikeustiedot">
            <a:extLst>
              <a:ext uri="{FF2B5EF4-FFF2-40B4-BE49-F238E27FC236}">
                <a16:creationId xmlns:a16="http://schemas.microsoft.com/office/drawing/2014/main" id="{E5818B70-4A67-DEED-E2A9-28FEF1B04A47}"/>
              </a:ext>
              <a:ext uri="{C183D7F6-B498-43B3-948B-1728B52AA6E4}">
                <adec:decorative xmlns:adec="http://schemas.microsoft.com/office/drawing/2017/decorative" val="1"/>
              </a:ext>
            </a:extLst>
          </p:cNvPr>
          <p:cNvSpPr/>
          <p:nvPr/>
        </p:nvSpPr>
        <p:spPr>
          <a:xfrm>
            <a:off x="21557616" y="11782210"/>
            <a:ext cx="2718886" cy="338554"/>
          </a:xfrm>
          <a:prstGeom prst="rect">
            <a:avLst/>
          </a:prstGeom>
        </p:spPr>
        <p:txBody>
          <a:bodyPr wrap="none">
            <a:spAutoFit/>
          </a:bodyPr>
          <a:lstStyle/>
          <a:p>
            <a:r>
              <a:rPr lang="en-150" sz="1600" dirty="0">
                <a:solidFill>
                  <a:srgbClr val="FFFFFF"/>
                </a:solidFill>
                <a:latin typeface="Arial"/>
              </a:rPr>
              <a:t>© Adobe Stock, Jacob Lund</a:t>
            </a:r>
            <a:endParaRPr lang="en-150" sz="1600" dirty="0">
              <a:solidFill>
                <a:srgbClr val="FFFFFF"/>
              </a:solidFill>
              <a:latin typeface="Bahnschrift SemiBold" panose="020B0502040204020203" pitchFamily="34" charset="0"/>
            </a:endParaRPr>
          </a:p>
        </p:txBody>
      </p:sp>
    </p:spTree>
    <p:extLst>
      <p:ext uri="{BB962C8B-B14F-4D97-AF65-F5344CB8AC3E}">
        <p14:creationId xmlns:p14="http://schemas.microsoft.com/office/powerpoint/2010/main" val="30258073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00" fill="hold"/>
                                        <p:tgtEl>
                                          <p:spTgt spid="11"/>
                                        </p:tgtEl>
                                        <p:attrNameLst>
                                          <p:attrName>ppt_x</p:attrName>
                                        </p:attrNameLst>
                                      </p:cBhvr>
                                      <p:tavLst>
                                        <p:tav tm="0">
                                          <p:val>
                                            <p:strVal val="#ppt_x"/>
                                          </p:val>
                                        </p:tav>
                                        <p:tav tm="100000">
                                          <p:val>
                                            <p:strVal val="#ppt_x"/>
                                          </p:val>
                                        </p:tav>
                                      </p:tavLst>
                                    </p:anim>
                                    <p:anim calcmode="lin" valueType="num">
                                      <p:cBhvr additive="base">
                                        <p:cTn id="12" dur="200" fill="hold"/>
                                        <p:tgtEl>
                                          <p:spTgt spid="11"/>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3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otsikko"/>
          <p:cNvSpPr>
            <a:spLocks noGrp="1"/>
          </p:cNvSpPr>
          <p:nvPr>
            <p:ph type="ctrTitle" idx="4294967295"/>
          </p:nvPr>
        </p:nvSpPr>
        <p:spPr>
          <a:xfrm>
            <a:off x="0" y="-6752491"/>
            <a:ext cx="24479250" cy="3734654"/>
          </a:xfrm>
          <a:prstGeom prst="rect">
            <a:avLst/>
          </a:prstGeom>
        </p:spPr>
        <p:txBody>
          <a:bodyPr>
            <a:noAutofit/>
          </a:bodyPr>
          <a:lstStyle/>
          <a:p>
            <a:pPr algn="l"/>
            <a:r>
              <a:rPr lang="fi-FI" sz="12000" dirty="0">
                <a:solidFill>
                  <a:schemeClr val="bg1"/>
                </a:solidFill>
                <a:latin typeface="Bahnschrift bold" panose="020B0502040204020203" pitchFamily="34" charset="0"/>
              </a:rPr>
              <a:t>Euroopan unionissa on 27 jäsenmaata.</a:t>
            </a:r>
            <a:endParaRPr lang="en-150" sz="12000" dirty="0">
              <a:solidFill>
                <a:schemeClr val="bg1"/>
              </a:solidFill>
              <a:latin typeface="Bahnschrift bold" panose="020B0502040204020203" pitchFamily="34" charset="0"/>
            </a:endParaRPr>
          </a:p>
        </p:txBody>
      </p:sp>
      <p:sp>
        <p:nvSpPr>
          <p:cNvPr id="4" name="Otsikko">
            <a:extLst>
              <a:ext uri="{FF2B5EF4-FFF2-40B4-BE49-F238E27FC236}">
                <a16:creationId xmlns:a16="http://schemas.microsoft.com/office/drawing/2014/main" id="{C7D052FD-CE93-1941-EDE9-991EFE6417C2}"/>
              </a:ext>
            </a:extLst>
          </p:cNvPr>
          <p:cNvSpPr txBox="1">
            <a:spLocks/>
          </p:cNvSpPr>
          <p:nvPr/>
        </p:nvSpPr>
        <p:spPr>
          <a:xfrm>
            <a:off x="518968" y="4257788"/>
            <a:ext cx="11199483"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Yhteistyötä yli rajojen</a:t>
            </a:r>
          </a:p>
        </p:txBody>
      </p:sp>
      <p:sp>
        <p:nvSpPr>
          <p:cNvPr id="6" name="Alaotsikko">
            <a:extLst>
              <a:ext uri="{FF2B5EF4-FFF2-40B4-BE49-F238E27FC236}">
                <a16:creationId xmlns:a16="http://schemas.microsoft.com/office/drawing/2014/main" id="{CB24CC7D-4877-9708-57BB-600C9603BCF1}"/>
              </a:ext>
            </a:extLst>
          </p:cNvPr>
          <p:cNvSpPr txBox="1">
            <a:spLocks/>
          </p:cNvSpPr>
          <p:nvPr/>
        </p:nvSpPr>
        <p:spPr>
          <a:xfrm>
            <a:off x="486310" y="7556985"/>
            <a:ext cx="8135176" cy="1857879"/>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fi-FI" sz="7200" dirty="0">
                <a:solidFill>
                  <a:srgbClr val="243C7C"/>
                </a:solidFill>
                <a:latin typeface="Bahnschrift SemiLight SemiConde" panose="020B0502040204020203" pitchFamily="34" charset="0"/>
              </a:rPr>
              <a:t>Euroopan unionissa on </a:t>
            </a:r>
            <a:r>
              <a:rPr lang="fi-FI" sz="7200" b="1" dirty="0">
                <a:solidFill>
                  <a:srgbClr val="243C7C"/>
                </a:solidFill>
                <a:latin typeface="Bahnschrift SemiLight SemiConde" panose="020B0502040204020203" pitchFamily="34" charset="0"/>
              </a:rPr>
              <a:t>27</a:t>
            </a:r>
            <a:r>
              <a:rPr lang="fi-FI" sz="7200" dirty="0">
                <a:solidFill>
                  <a:srgbClr val="243C7C"/>
                </a:solidFill>
                <a:latin typeface="Bahnschrift SemiLight SemiConde" panose="020B0502040204020203" pitchFamily="34" charset="0"/>
              </a:rPr>
              <a:t> jäsenmaata.</a:t>
            </a:r>
            <a:endParaRPr lang="en-150" sz="7200" dirty="0">
              <a:solidFill>
                <a:srgbClr val="243C7C"/>
              </a:solidFill>
              <a:latin typeface="Bahnschrift SemiLight SemiConde" panose="020B0502040204020203" pitchFamily="34" charset="0"/>
            </a:endParaRPr>
          </a:p>
        </p:txBody>
      </p:sp>
      <p:sp>
        <p:nvSpPr>
          <p:cNvPr id="8" name="Teksti 1"/>
          <p:cNvSpPr/>
          <p:nvPr/>
        </p:nvSpPr>
        <p:spPr>
          <a:xfrm>
            <a:off x="622505" y="9699321"/>
            <a:ext cx="10502695" cy="954107"/>
          </a:xfrm>
          <a:prstGeom prst="rect">
            <a:avLst/>
          </a:prstGeom>
        </p:spPr>
        <p:txBody>
          <a:bodyPr wrap="square">
            <a:spAutoFit/>
          </a:bodyPr>
          <a:lstStyle/>
          <a:p>
            <a:r>
              <a:rPr lang="fi-FI" sz="2800" b="1" dirty="0">
                <a:solidFill>
                  <a:schemeClr val="bg1"/>
                </a:solidFill>
                <a:latin typeface="Bahnschrift" panose="020B0502040204020203" pitchFamily="34" charset="0"/>
              </a:rPr>
              <a:t>EU:n 27 jäsenmaan lisäksi Norja, Islanti, Sveitsi ja Liechtenstein ovat mukana EU:n sisämarkkinoilla. </a:t>
            </a:r>
          </a:p>
        </p:txBody>
      </p:sp>
      <p:sp>
        <p:nvSpPr>
          <p:cNvPr id="22" name="Teksti 2"/>
          <p:cNvSpPr/>
          <p:nvPr/>
        </p:nvSpPr>
        <p:spPr>
          <a:xfrm>
            <a:off x="622505" y="10653428"/>
            <a:ext cx="10687751" cy="954107"/>
          </a:xfrm>
          <a:prstGeom prst="rect">
            <a:avLst/>
          </a:prstGeom>
        </p:spPr>
        <p:txBody>
          <a:bodyPr wrap="square">
            <a:spAutoFit/>
          </a:bodyPr>
          <a:lstStyle/>
          <a:p>
            <a:r>
              <a:rPr lang="fi-FI" sz="2800" b="1" dirty="0">
                <a:solidFill>
                  <a:schemeClr val="bg1"/>
                </a:solidFill>
                <a:latin typeface="Bahnschrift" panose="020B0502040204020203" pitchFamily="34" charset="0"/>
              </a:rPr>
              <a:t>Schengen-alueeseen </a:t>
            </a:r>
            <a:r>
              <a:rPr lang="fi-FI" sz="2800" dirty="0">
                <a:solidFill>
                  <a:schemeClr val="bg1"/>
                </a:solidFill>
                <a:latin typeface="Bahnschrift" panose="020B0502040204020203" pitchFamily="34" charset="0"/>
              </a:rPr>
              <a:t>kuuluu 23 EU-maata ja 4 EU:n ulkopuolista maata. Tämän alueen sisäisillä rajoilla ei ole passintarkastuksia. </a:t>
            </a:r>
          </a:p>
        </p:txBody>
      </p:sp>
      <p:pic>
        <p:nvPicPr>
          <p:cNvPr id="10" name="Kuva" descr="Euroopan kartta, johon on merkitty 27 Schengen-alueeseen kuuluvaa maat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414" y="58467"/>
            <a:ext cx="24319089" cy="13679488"/>
          </a:xfrm>
          <a:prstGeom prst="rect">
            <a:avLst/>
          </a:prstGeom>
        </p:spPr>
      </p:pic>
    </p:spTree>
    <p:extLst>
      <p:ext uri="{BB962C8B-B14F-4D97-AF65-F5344CB8AC3E}">
        <p14:creationId xmlns:p14="http://schemas.microsoft.com/office/powerpoint/2010/main" val="3058288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200" fill="hold"/>
                                        <p:tgtEl>
                                          <p:spTgt spid="8"/>
                                        </p:tgtEl>
                                        <p:attrNameLst>
                                          <p:attrName>ppt_x</p:attrName>
                                        </p:attrNameLst>
                                      </p:cBhvr>
                                      <p:tavLst>
                                        <p:tav tm="0">
                                          <p:val>
                                            <p:strVal val="#ppt_x"/>
                                          </p:val>
                                        </p:tav>
                                        <p:tav tm="100000">
                                          <p:val>
                                            <p:strVal val="#ppt_x"/>
                                          </p:val>
                                        </p:tav>
                                      </p:tavLst>
                                    </p:anim>
                                    <p:anim calcmode="lin" valueType="num">
                                      <p:cBhvr additive="base">
                                        <p:cTn id="15" dur="200" fill="hold"/>
                                        <p:tgtEl>
                                          <p:spTgt spid="8"/>
                                        </p:tgtEl>
                                        <p:attrNameLst>
                                          <p:attrName>ppt_y</p:attrName>
                                        </p:attrNameLst>
                                      </p:cBhvr>
                                      <p:tavLst>
                                        <p:tav tm="0">
                                          <p:val>
                                            <p:strVal val="1+#ppt_h/2"/>
                                          </p:val>
                                        </p:tav>
                                        <p:tav tm="100000">
                                          <p:val>
                                            <p:strVal val="#ppt_y"/>
                                          </p:val>
                                        </p:tav>
                                      </p:tavLst>
                                    </p:anim>
                                  </p:childTnLst>
                                </p:cTn>
                              </p:par>
                            </p:childTnLst>
                          </p:cTn>
                        </p:par>
                        <p:par>
                          <p:cTn id="16" fill="hold">
                            <p:stCondLst>
                              <p:cond delay="700"/>
                            </p:stCondLst>
                            <p:childTnLst>
                              <p:par>
                                <p:cTn id="17" presetID="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200" fill="hold"/>
                                        <p:tgtEl>
                                          <p:spTgt spid="22"/>
                                        </p:tgtEl>
                                        <p:attrNameLst>
                                          <p:attrName>ppt_x</p:attrName>
                                        </p:attrNameLst>
                                      </p:cBhvr>
                                      <p:tavLst>
                                        <p:tav tm="0">
                                          <p:val>
                                            <p:strVal val="#ppt_x"/>
                                          </p:val>
                                        </p:tav>
                                        <p:tav tm="100000">
                                          <p:val>
                                            <p:strVal val="#ppt_x"/>
                                          </p:val>
                                        </p:tav>
                                      </p:tavLst>
                                    </p:anim>
                                    <p:anim calcmode="lin" valueType="num">
                                      <p:cBhvr additive="base">
                                        <p:cTn id="20" dur="200" fill="hold"/>
                                        <p:tgtEl>
                                          <p:spTgt spid="22"/>
                                        </p:tgtEl>
                                        <p:attrNameLst>
                                          <p:attrName>ppt_y</p:attrName>
                                        </p:attrNameLst>
                                      </p:cBhvr>
                                      <p:tavLst>
                                        <p:tav tm="0">
                                          <p:val>
                                            <p:strVal val="1+#ppt_h/2"/>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otsikko"/>
          <p:cNvSpPr>
            <a:spLocks noGrp="1"/>
          </p:cNvSpPr>
          <p:nvPr>
            <p:ph type="ctrTitle" idx="4294967295"/>
          </p:nvPr>
        </p:nvSpPr>
        <p:spPr>
          <a:xfrm>
            <a:off x="0" y="-11043138"/>
            <a:ext cx="24591963" cy="9361975"/>
          </a:xfrm>
          <a:prstGeom prst="rect">
            <a:avLst/>
          </a:prstGeom>
        </p:spPr>
        <p:txBody>
          <a:bodyPr>
            <a:noAutofit/>
          </a:bodyPr>
          <a:lstStyle/>
          <a:p>
            <a:pPr algn="l"/>
            <a:r>
              <a:rPr lang="fi-FI" sz="12000" dirty="0">
                <a:solidFill>
                  <a:schemeClr val="bg1"/>
                </a:solidFill>
                <a:latin typeface="Bahnschrift bold" panose="020B0502040204020203" pitchFamily="34" charset="0"/>
              </a:rPr>
              <a:t>Euroopan yhdentymiskehitys vuonna 1958: kuusi maata – Alankomaat, Belgia, Italia, Luxemburg, Ranska ja Saksa – allekirjoittaa Rooman sopimuksen</a:t>
            </a:r>
            <a:endParaRPr lang="en-150" sz="12000" dirty="0">
              <a:solidFill>
                <a:schemeClr val="bg1"/>
              </a:solidFill>
              <a:latin typeface="Bahnschrift bold" panose="020B0502040204020203" pitchFamily="34" charset="0"/>
            </a:endParaRPr>
          </a:p>
        </p:txBody>
      </p:sp>
      <p:sp>
        <p:nvSpPr>
          <p:cNvPr id="4" name="Otsikko">
            <a:extLst>
              <a:ext uri="{FF2B5EF4-FFF2-40B4-BE49-F238E27FC236}">
                <a16:creationId xmlns:a16="http://schemas.microsoft.com/office/drawing/2014/main" id="{078250A1-BD6A-29C9-B8BD-346B29030076}"/>
              </a:ext>
            </a:extLst>
          </p:cNvPr>
          <p:cNvSpPr txBox="1">
            <a:spLocks/>
          </p:cNvSpPr>
          <p:nvPr/>
        </p:nvSpPr>
        <p:spPr>
          <a:xfrm>
            <a:off x="518968" y="4649672"/>
            <a:ext cx="9891124"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i-FI" sz="12000" dirty="0">
                <a:solidFill>
                  <a:schemeClr val="bg1"/>
                </a:solidFill>
                <a:latin typeface="Bahnschrift bold" panose="020B0502040204020203" pitchFamily="34" charset="0"/>
              </a:rPr>
              <a:t>Euroopan yhdentyminen</a:t>
            </a:r>
          </a:p>
        </p:txBody>
      </p:sp>
      <p:sp>
        <p:nvSpPr>
          <p:cNvPr id="3" name="Ajankohta"/>
          <p:cNvSpPr>
            <a:spLocks noGrp="1"/>
          </p:cNvSpPr>
          <p:nvPr>
            <p:ph type="subTitle" idx="4294967295"/>
          </p:nvPr>
        </p:nvSpPr>
        <p:spPr>
          <a:xfrm>
            <a:off x="522512" y="8113713"/>
            <a:ext cx="3355975" cy="1122362"/>
          </a:xfrm>
          <a:prstGeom prst="rect">
            <a:avLst/>
          </a:prstGeom>
        </p:spPr>
        <p:txBody>
          <a:bodyPr>
            <a:noAutofit/>
          </a:bodyPr>
          <a:lstStyle/>
          <a:p>
            <a:pPr marL="0" indent="0" algn="l">
              <a:lnSpc>
                <a:spcPct val="70000"/>
              </a:lnSpc>
              <a:buNone/>
            </a:pPr>
            <a:r>
              <a:rPr lang="fi-FI" sz="12000" dirty="0">
                <a:solidFill>
                  <a:srgbClr val="243C7C"/>
                </a:solidFill>
                <a:latin typeface="Bahnschrift bold" panose="020B0502040204020203" pitchFamily="34" charset="0"/>
              </a:rPr>
              <a:t>1958</a:t>
            </a:r>
          </a:p>
        </p:txBody>
      </p:sp>
      <p:sp>
        <p:nvSpPr>
          <p:cNvPr id="24" name="Teksti"/>
          <p:cNvSpPr/>
          <p:nvPr/>
        </p:nvSpPr>
        <p:spPr>
          <a:xfrm>
            <a:off x="611620" y="9535026"/>
            <a:ext cx="9207295" cy="2246769"/>
          </a:xfrm>
          <a:prstGeom prst="rect">
            <a:avLst/>
          </a:prstGeom>
        </p:spPr>
        <p:txBody>
          <a:bodyPr wrap="square">
            <a:spAutoFit/>
          </a:bodyPr>
          <a:lstStyle/>
          <a:p>
            <a:r>
              <a:rPr lang="fi-FI" sz="2800" dirty="0">
                <a:solidFill>
                  <a:schemeClr val="bg1"/>
                </a:solidFill>
                <a:latin typeface="Bahnschrift" panose="020B0502040204020203" pitchFamily="34" charset="0"/>
              </a:rPr>
              <a:t>Vuonna </a:t>
            </a:r>
            <a:r>
              <a:rPr lang="fi-FI" sz="2800" b="1" dirty="0">
                <a:solidFill>
                  <a:schemeClr val="bg1"/>
                </a:solidFill>
                <a:latin typeface="Bahnschrift" panose="020B0502040204020203" pitchFamily="34" charset="0"/>
              </a:rPr>
              <a:t>1958 </a:t>
            </a:r>
            <a:r>
              <a:rPr lang="fi-FI" sz="2800" dirty="0">
                <a:solidFill>
                  <a:schemeClr val="bg1"/>
                </a:solidFill>
                <a:latin typeface="Bahnschrift" panose="020B0502040204020203" pitchFamily="34" charset="0"/>
              </a:rPr>
              <a:t>Ranska, Saksa, Italia, Alankomaat, Belgia ja Luxemburg perustivat </a:t>
            </a:r>
            <a:r>
              <a:rPr lang="fi-FI" sz="2800" b="1" dirty="0">
                <a:solidFill>
                  <a:schemeClr val="bg1"/>
                </a:solidFill>
                <a:latin typeface="Bahnschrift" panose="020B0502040204020203" pitchFamily="34" charset="0"/>
              </a:rPr>
              <a:t>Euroopan yhteisön </a:t>
            </a:r>
            <a:r>
              <a:rPr lang="fi-FI" sz="2800" dirty="0">
                <a:solidFill>
                  <a:schemeClr val="bg1"/>
                </a:solidFill>
                <a:latin typeface="Bahnschrift" panose="020B0502040204020203" pitchFamily="34" charset="0"/>
              </a:rPr>
              <a:t>Rooman sopimuksella.</a:t>
            </a:r>
          </a:p>
          <a:p>
            <a:r>
              <a:rPr lang="fi-FI" sz="2800" dirty="0">
                <a:solidFill>
                  <a:schemeClr val="bg1"/>
                </a:solidFill>
                <a:latin typeface="Bahnschrift" panose="020B0502040204020203" pitchFamily="34" charset="0"/>
              </a:rPr>
              <a:t>Tavoitteena oli varmistaa rauha ja vapaus sekä edistää talouskehitystä. </a:t>
            </a:r>
          </a:p>
        </p:txBody>
      </p:sp>
      <p:pic>
        <p:nvPicPr>
          <p:cNvPr id="6" name="Kuva" descr="Euroopan kartta, johon on merkitty EU:n jäsenmaat vuonna 1958: Alankomaat, Belgia, Italia, Luxemburg, Ranska ja Saks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8704" y="-77668"/>
            <a:ext cx="24319088" cy="13679487"/>
          </a:xfrm>
          <a:prstGeom prst="rect">
            <a:avLst/>
          </a:prstGeom>
        </p:spPr>
      </p:pic>
    </p:spTree>
    <p:extLst>
      <p:ext uri="{BB962C8B-B14F-4D97-AF65-F5344CB8AC3E}">
        <p14:creationId xmlns:p14="http://schemas.microsoft.com/office/powerpoint/2010/main" val="103753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200" fill="hold"/>
                                        <p:tgtEl>
                                          <p:spTgt spid="24"/>
                                        </p:tgtEl>
                                        <p:attrNameLst>
                                          <p:attrName>ppt_x</p:attrName>
                                        </p:attrNameLst>
                                      </p:cBhvr>
                                      <p:tavLst>
                                        <p:tav tm="0">
                                          <p:val>
                                            <p:strVal val="#ppt_x"/>
                                          </p:val>
                                        </p:tav>
                                        <p:tav tm="100000">
                                          <p:val>
                                            <p:strVal val="#ppt_x"/>
                                          </p:val>
                                        </p:tav>
                                      </p:tavLst>
                                    </p:anim>
                                    <p:anim calcmode="lin" valueType="num">
                                      <p:cBhvr additive="base">
                                        <p:cTn id="12" dur="200" fill="hold"/>
                                        <p:tgtEl>
                                          <p:spTgt spid="2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6" presetClass="entr" presetSubtype="21" fill="hold" grpId="1" nodeType="afterEffect">
                                  <p:stCondLst>
                                    <p:cond delay="0"/>
                                  </p:stCondLst>
                                  <p:iterate type="lt">
                                    <p:tmPct val="0"/>
                                  </p:iterate>
                                  <p:childTnLst>
                                    <p:set>
                                      <p:cBhvr>
                                        <p:cTn id="15" dur="1" fill="hold">
                                          <p:stCondLst>
                                            <p:cond delay="0"/>
                                          </p:stCondLst>
                                        </p:cTn>
                                        <p:tgtEl>
                                          <p:spTgt spid="3">
                                            <p:txEl>
                                              <p:pRg st="0" end="0"/>
                                            </p:txEl>
                                          </p:spTgt>
                                        </p:tgtEl>
                                        <p:attrNameLst>
                                          <p:attrName>style.visibility</p:attrName>
                                        </p:attrNameLst>
                                      </p:cBhvr>
                                      <p:to>
                                        <p:strVal val="visible"/>
                                      </p:to>
                                    </p:set>
                                    <p:animEffect transition="in" filter="barn(inVertical)">
                                      <p:cBhvr>
                                        <p:cTn id="16" dur="500"/>
                                        <p:tgtEl>
                                          <p:spTgt spid="3">
                                            <p:txEl>
                                              <p:pRg st="0" end="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build="p"/>
      <p:bldP spid="24" grpId="0"/>
    </p:bldLst>
  </p:timing>
</p:sld>
</file>

<file path=ppt/theme/theme1.xml><?xml version="1.0" encoding="utf-8"?>
<a:theme xmlns:a="http://schemas.openxmlformats.org/drawingml/2006/main" name="EU in Slides">
  <a:themeElements>
    <a:clrScheme name="EC Template 2022">
      <a:dk1>
        <a:srgbClr val="000000"/>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34EA2"/>
      </a:hlink>
      <a:folHlink>
        <a:srgbClr val="034EA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9ceeabea-cdd8-4f30-bc46-1426b5b0853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F6FEF0DD2747347B5E2B58DB1DE2343" ma:contentTypeVersion="6" ma:contentTypeDescription="Create a new document." ma:contentTypeScope="" ma:versionID="9d80dba3085ce1c5095a4bf1392e8f50">
  <xsd:schema xmlns:xsd="http://www.w3.org/2001/XMLSchema" xmlns:xs="http://www.w3.org/2001/XMLSchema" xmlns:p="http://schemas.microsoft.com/office/2006/metadata/properties" xmlns:ns3="8c526906-7a9e-40a2-b56a-d1e3aa5ffc35" xmlns:ns4="9ceeabea-cdd8-4f30-bc46-1426b5b08538" targetNamespace="http://schemas.microsoft.com/office/2006/metadata/properties" ma:root="true" ma:fieldsID="f9287dbff419b7b61128d95dd9398353" ns3:_="" ns4:_="">
    <xsd:import namespace="8c526906-7a9e-40a2-b56a-d1e3aa5ffc35"/>
    <xsd:import namespace="9ceeabea-cdd8-4f30-bc46-1426b5b08538"/>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526906-7a9e-40a2-b56a-d1e3aa5ffc35"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ceeabea-cdd8-4f30-bc46-1426b5b08538"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_activity" ma:index="13"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BE7E9CA-122B-47E5-8BF1-3F5BA9C6C62D}">
  <ds:schemaRefs>
    <ds:schemaRef ds:uri="http://schemas.microsoft.com/office/infopath/2007/PartnerControls"/>
    <ds:schemaRef ds:uri="http://purl.org/dc/elements/1.1/"/>
    <ds:schemaRef ds:uri="http://schemas.microsoft.com/office/2006/metadata/properties"/>
    <ds:schemaRef ds:uri="http://purl.org/dc/terms/"/>
    <ds:schemaRef ds:uri="9ceeabea-cdd8-4f30-bc46-1426b5b08538"/>
    <ds:schemaRef ds:uri="http://schemas.microsoft.com/office/2006/documentManagement/types"/>
    <ds:schemaRef ds:uri="8c526906-7a9e-40a2-b56a-d1e3aa5ffc35"/>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09941543-8E83-4F72-83C1-1339F3D0A74D}">
  <ds:schemaRefs>
    <ds:schemaRef ds:uri="8c526906-7a9e-40a2-b56a-d1e3aa5ffc35"/>
    <ds:schemaRef ds:uri="9ceeabea-cdd8-4f30-bc46-1426b5b0853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571D18B-3050-4C92-B163-97721022EF9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2018</TotalTime>
  <Words>4074</Words>
  <Application>Microsoft Office PowerPoint</Application>
  <PresentationFormat>Custom</PresentationFormat>
  <Paragraphs>422</Paragraphs>
  <Slides>23</Slides>
  <Notes>21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23</vt:i4>
      </vt:variant>
    </vt:vector>
  </HeadingPairs>
  <TitlesOfParts>
    <vt:vector size="37" baseType="lpstr">
      <vt:lpstr>Bahnschrift SemiBold SemiConden</vt:lpstr>
      <vt:lpstr>Arial</vt:lpstr>
      <vt:lpstr>Bahnschrift SemiBold Condensed</vt:lpstr>
      <vt:lpstr>Bahnschrift SemiLight SemiConde</vt:lpstr>
      <vt:lpstr>Bahnschrift Light SemiCondensed</vt:lpstr>
      <vt:lpstr>Arial Black</vt:lpstr>
      <vt:lpstr>Bahnschrift</vt:lpstr>
      <vt:lpstr>Calibri</vt:lpstr>
      <vt:lpstr>Bahnschrift Condensed</vt:lpstr>
      <vt:lpstr>Bahnschrift SemiBold</vt:lpstr>
      <vt:lpstr>Bahnschrift Light</vt:lpstr>
      <vt:lpstr>Calibri Light</vt:lpstr>
      <vt:lpstr>Bahnschrift bold</vt:lpstr>
      <vt:lpstr>EU in Slides</vt:lpstr>
      <vt:lpstr>Euroopan unioni</vt:lpstr>
      <vt:lpstr>EU on ainutlaatuinen taloudellinen ja poliittinen unioni</vt:lpstr>
      <vt:lpstr>Faktatietoja EU:sta: tietovisa</vt:lpstr>
      <vt:lpstr>EU:n 24 virallista kieltä</vt:lpstr>
      <vt:lpstr>EU:n perustajia ja kehittäjiä</vt:lpstr>
      <vt:lpstr>Miten hyvin tunnet EU:n symbolit -tietovisa</vt:lpstr>
      <vt:lpstr>EU:n arvot</vt:lpstr>
      <vt:lpstr>Euroopan unionissa on 27 jäsenmaata.</vt:lpstr>
      <vt:lpstr>Euroopan yhdentymiskehitys vuonna 1958: kuusi maata – Alankomaat, Belgia, Italia, Luxemburg, Ranska ja Saksa – allekirjoittaa Rooman sopimuksen</vt:lpstr>
      <vt:lpstr>Euroopan yhdentymiskehitys vuonna 1973: Tanska, Irlanti ja Yhdistynyt kuningaskunta liittyvät yhteisön jäseniksi</vt:lpstr>
      <vt:lpstr>Euroopan yhdentymiskehitys vuonna 1981: Kreikka liittyy yhteisön jäseneksi</vt:lpstr>
      <vt:lpstr>Euroopan yhdentymiskehitys vuonna 1986: Espanja ja Portugali liittyvät yhteisön jäseniksi</vt:lpstr>
      <vt:lpstr>Euroopan yhdentymiskehitys vuonna 1995: Suomi, Ruotsi ja Itävalta liittyvät yhteisön jäseniksi.</vt:lpstr>
      <vt:lpstr>Euroopan yhdentymiskehitys vuonna 2004: 10 maata liittyy EU:n jäseniksi.</vt:lpstr>
      <vt:lpstr>Euroopan yhdentymiskehitys vuonna 2007: Bulgaria ja Romania liittyvät EU:n jäseniksi</vt:lpstr>
      <vt:lpstr>Euroopan yhdentymiskehitys vuonna 2013: Kroatia liittyy EU:hun</vt:lpstr>
      <vt:lpstr>Euro ja euroalue</vt:lpstr>
      <vt:lpstr>EU:n laajentuminen</vt:lpstr>
      <vt:lpstr>Ehdokasmaat</vt:lpstr>
      <vt:lpstr>Mahdolliset ehdokasmaat</vt:lpstr>
      <vt:lpstr>Erikoisteema Brexit: EU:n ja Yhdistyneen kuningaskunnan kauppasopimus</vt:lpstr>
      <vt:lpstr>Milloin tämä tapahtui?</vt:lpstr>
      <vt:lpstr>Dia, joka sisältää tekijänoikeustiedot</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IBEN BOURA Abdelhamid (COMM-EXT)</dc:creator>
  <cp:lastModifiedBy>IBEN BOURA Abdelhamid (COMM-EXT)</cp:lastModifiedBy>
  <cp:revision>90</cp:revision>
  <dcterms:created xsi:type="dcterms:W3CDTF">2023-02-28T13:29:35Z</dcterms:created>
  <dcterms:modified xsi:type="dcterms:W3CDTF">2024-04-25T11:39:41Z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bd9ddd1-4d20-43f6-abfa-fc3c07406f94_Enabled">
    <vt:lpwstr>true</vt:lpwstr>
  </property>
  <property fmtid="{D5CDD505-2E9C-101B-9397-08002B2CF9AE}" pid="3" name="MSIP_Label_6bd9ddd1-4d20-43f6-abfa-fc3c07406f94_SetDate">
    <vt:lpwstr>2023-03-13T11:18:54Z</vt:lpwstr>
  </property>
  <property fmtid="{D5CDD505-2E9C-101B-9397-08002B2CF9AE}" pid="4" name="MSIP_Label_6bd9ddd1-4d20-43f6-abfa-fc3c07406f94_Method">
    <vt:lpwstr>Standard</vt:lpwstr>
  </property>
  <property fmtid="{D5CDD505-2E9C-101B-9397-08002B2CF9AE}" pid="5" name="MSIP_Label_6bd9ddd1-4d20-43f6-abfa-fc3c07406f94_Name">
    <vt:lpwstr>Commission Use</vt:lpwstr>
  </property>
  <property fmtid="{D5CDD505-2E9C-101B-9397-08002B2CF9AE}" pid="6" name="MSIP_Label_6bd9ddd1-4d20-43f6-abfa-fc3c07406f94_SiteId">
    <vt:lpwstr>b24c8b06-522c-46fe-9080-70926f8dddb1</vt:lpwstr>
  </property>
  <property fmtid="{D5CDD505-2E9C-101B-9397-08002B2CF9AE}" pid="7" name="MSIP_Label_6bd9ddd1-4d20-43f6-abfa-fc3c07406f94_ActionId">
    <vt:lpwstr>29851798-fdb8-4677-87b0-09418e038b28</vt:lpwstr>
  </property>
  <property fmtid="{D5CDD505-2E9C-101B-9397-08002B2CF9AE}" pid="8" name="MSIP_Label_6bd9ddd1-4d20-43f6-abfa-fc3c07406f94_ContentBits">
    <vt:lpwstr>0</vt:lpwstr>
  </property>
  <property fmtid="{D5CDD505-2E9C-101B-9397-08002B2CF9AE}" pid="9" name="ContentTypeId">
    <vt:lpwstr>0x0101003F6FEF0DD2747347B5E2B58DB1DE2343</vt:lpwstr>
  </property>
</Properties>
</file>