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sldIdLst>
    <p:sldId id="256" r:id="rId5"/>
    <p:sldId id="257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4200813"/>
        <c:axId val="85950782"/>
      </c:barChart>
      <c:catAx>
        <c:axId val="4420081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 rot="-5400000"/>
          <a:lstStyle/>
          <a:p>
            <a:pPr>
              <a:defRPr sz="1100" b="0" strike="noStrike" spc="-1">
                <a:solidFill>
                  <a:srgbClr val="595959"/>
                </a:solidFill>
                <a:latin typeface="Verdana"/>
                <a:ea typeface="Verdana"/>
              </a:defRPr>
            </a:pPr>
            <a:endParaRPr lang="en-US"/>
          </a:p>
        </c:txPr>
        <c:crossAx val="85950782"/>
        <c:crosses val="autoZero"/>
        <c:auto val="1"/>
        <c:lblAlgn val="ctr"/>
        <c:lblOffset val="100"/>
        <c:noMultiLvlLbl val="0"/>
      </c:catAx>
      <c:valAx>
        <c:axId val="8595078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20081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Sheet1!$A$5:$A$31</c:f>
              <c:strCache>
                <c:ptCount val="27"/>
                <c:pt idx="0">
                  <c:v>An Ghearmáin</c:v>
                </c:pt>
                <c:pt idx="1">
                  <c:v>An Fhrainc</c:v>
                </c:pt>
                <c:pt idx="2">
                  <c:v>An Iodáil</c:v>
                </c:pt>
                <c:pt idx="3">
                  <c:v>An Spáinn</c:v>
                </c:pt>
                <c:pt idx="4">
                  <c:v>An Pholainn</c:v>
                </c:pt>
                <c:pt idx="5">
                  <c:v>An Rómáin</c:v>
                </c:pt>
                <c:pt idx="6">
                  <c:v>An Ísiltír</c:v>
                </c:pt>
                <c:pt idx="7">
                  <c:v>An Bheilg</c:v>
                </c:pt>
                <c:pt idx="8">
                  <c:v>An Ghréig</c:v>
                </c:pt>
                <c:pt idx="9">
                  <c:v>An tSeicia</c:v>
                </c:pt>
                <c:pt idx="10">
                  <c:v>An Phortaingéil</c:v>
                </c:pt>
                <c:pt idx="11">
                  <c:v>An tSualainn</c:v>
                </c:pt>
                <c:pt idx="12">
                  <c:v>An Ungáir</c:v>
                </c:pt>
                <c:pt idx="13">
                  <c:v>An Ostair</c:v>
                </c:pt>
                <c:pt idx="14">
                  <c:v>An Bhulgáir</c:v>
                </c:pt>
                <c:pt idx="15">
                  <c:v>An Danmhairg</c:v>
                </c:pt>
                <c:pt idx="16">
                  <c:v>An Fhionlainn</c:v>
                </c:pt>
                <c:pt idx="17">
                  <c:v>An tSlóvaic</c:v>
                </c:pt>
                <c:pt idx="18">
                  <c:v>Éire</c:v>
                </c:pt>
                <c:pt idx="19">
                  <c:v>An Chróit</c:v>
                </c:pt>
                <c:pt idx="20">
                  <c:v>An Liotuáin</c:v>
                </c:pt>
                <c:pt idx="21">
                  <c:v>An tSlóivéin</c:v>
                </c:pt>
                <c:pt idx="22">
                  <c:v>An Laitvia</c:v>
                </c:pt>
                <c:pt idx="23">
                  <c:v>An Eastóin</c:v>
                </c:pt>
                <c:pt idx="24">
                  <c:v>An Chipir</c:v>
                </c:pt>
                <c:pt idx="25">
                  <c:v>Lucsamburg</c:v>
                </c:pt>
                <c:pt idx="26">
                  <c:v>Málta</c:v>
                </c:pt>
              </c:strCache>
            </c:strRef>
          </c:cat>
          <c:val>
            <c:numRef>
              <c:f>Sheet1!$B$5:$B$31</c:f>
              <c:numCache>
                <c:formatCode>General</c:formatCode>
                <c:ptCount val="27"/>
                <c:pt idx="0">
                  <c:v>83.1</c:v>
                </c:pt>
                <c:pt idx="1">
                  <c:v>67.400000000000006</c:v>
                </c:pt>
                <c:pt idx="2">
                  <c:v>59.3</c:v>
                </c:pt>
                <c:pt idx="3">
                  <c:v>47.4</c:v>
                </c:pt>
                <c:pt idx="4">
                  <c:v>37.799999999999997</c:v>
                </c:pt>
                <c:pt idx="5">
                  <c:v>19.2</c:v>
                </c:pt>
                <c:pt idx="6">
                  <c:v>17.5</c:v>
                </c:pt>
                <c:pt idx="7">
                  <c:v>11.6</c:v>
                </c:pt>
                <c:pt idx="8">
                  <c:v>10.7</c:v>
                </c:pt>
                <c:pt idx="9">
                  <c:v>10.7</c:v>
                </c:pt>
                <c:pt idx="10">
                  <c:v>10.3</c:v>
                </c:pt>
                <c:pt idx="11">
                  <c:v>10.3</c:v>
                </c:pt>
                <c:pt idx="12">
                  <c:v>9.6999999999999993</c:v>
                </c:pt>
                <c:pt idx="13">
                  <c:v>8.9</c:v>
                </c:pt>
                <c:pt idx="14">
                  <c:v>6.9</c:v>
                </c:pt>
                <c:pt idx="15">
                  <c:v>5.8</c:v>
                </c:pt>
                <c:pt idx="16">
                  <c:v>5.5</c:v>
                </c:pt>
                <c:pt idx="17">
                  <c:v>5.4</c:v>
                </c:pt>
                <c:pt idx="18">
                  <c:v>5</c:v>
                </c:pt>
                <c:pt idx="19">
                  <c:v>4</c:v>
                </c:pt>
                <c:pt idx="20">
                  <c:v>2.8</c:v>
                </c:pt>
                <c:pt idx="21">
                  <c:v>2.1</c:v>
                </c:pt>
                <c:pt idx="22">
                  <c:v>1.9</c:v>
                </c:pt>
                <c:pt idx="23">
                  <c:v>1.3</c:v>
                </c:pt>
                <c:pt idx="24">
                  <c:v>0.9</c:v>
                </c:pt>
                <c:pt idx="25">
                  <c:v>0.6</c:v>
                </c:pt>
                <c:pt idx="2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8-4735-A95D-2613F68C5E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-27"/>
        <c:axId val="1365482911"/>
        <c:axId val="1365487487"/>
      </c:barChart>
      <c:catAx>
        <c:axId val="136548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487487"/>
        <c:crosses val="autoZero"/>
        <c:auto val="1"/>
        <c:lblAlgn val="ctr"/>
        <c:lblOffset val="100"/>
        <c:noMultiLvlLbl val="0"/>
      </c:catAx>
      <c:valAx>
        <c:axId val="13654874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5482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move the slide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8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8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8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7212704-DD57-4772-A2D1-CF06383159B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D5BB2C-6A69-496F-BEEE-A21907D71489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4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A76929-019D-410D-9A24-6218134AD97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450091-C237-4B80-9CEA-391B6851D438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5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668EAE4-7953-4B0A-AE8F-32E4AC2F898A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936825E-ABFB-487C-BD4A-58624CFB58AF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D924E8B-DBEB-42ED-B93E-45CA19C11D93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5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FF925-517C-44F2-89B5-2F1430F77867}" type="slidenum">
              <a:rPr lang="fr-FR" sz="1200" b="0" strike="noStrike" spc="-1">
                <a:solidFill>
                  <a:srgbClr val="000000"/>
                </a:solidFill>
                <a:latin typeface="Arial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0D4B6EC-5699-4DCA-8217-387740F03A42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87D4F35-6700-4A69-A48D-3E68ADF5FFFF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6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7716F7A-8B1D-4B21-AEFF-702E93736B1E}" type="slidenum">
              <a:rPr lang="en-GB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7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2160" y="744480"/>
            <a:ext cx="6614640" cy="3722400"/>
          </a:xfrm>
          <a:prstGeom prst="rect">
            <a:avLst/>
          </a:prstGeom>
        </p:spPr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GB" sz="12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i="1" strike="noStrike" spc="-1">
              <a:solidFill>
                <a:srgbClr val="0F5494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0" y="981000"/>
            <a:ext cx="12240360" cy="5876640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/>
          </a:ln>
          <a:effectLst>
            <a:outerShdw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Picture 6" descr="LOGO CE-EN-quadri.eps"/>
          <p:cNvPicPr/>
          <p:nvPr/>
        </p:nvPicPr>
        <p:blipFill>
          <a:blip r:embed="rId15"/>
          <a:stretch/>
        </p:blipFill>
        <p:spPr>
          <a:xfrm>
            <a:off x="5276880" y="258840"/>
            <a:ext cx="1915200" cy="9982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5327640" y="2565360"/>
            <a:ext cx="6720120" cy="7902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240">
              <a:lnSpc>
                <a:spcPct val="100000"/>
              </a:lnSpc>
            </a:pPr>
            <a:r>
              <a:rPr lang="en-US" sz="7600" b="1" strike="noStrike" spc="-1">
                <a:solidFill>
                  <a:srgbClr val="FFD624"/>
                </a:solidFill>
                <a:latin typeface="Verdana"/>
              </a:rPr>
              <a:t>Click to edit Master title style</a:t>
            </a:r>
            <a:endParaRPr lang="en-GB" sz="76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42CF389-07EE-4F49-B724-F2875B2426A6}" type="slidenum">
              <a:rPr lang="en-GB" sz="1400" b="0" strike="noStrike" spc="-1">
                <a:solidFill>
                  <a:srgbClr val="FFFFFF"/>
                </a:solidFill>
                <a:latin typeface="Verdana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9" name="CustomShape 8"/>
          <p:cNvSpPr/>
          <p:nvPr/>
        </p:nvSpPr>
        <p:spPr>
          <a:xfrm>
            <a:off x="5689440" y="6659640"/>
            <a:ext cx="814680" cy="2156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Verdan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Verdan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358920">
              <a:lnSpc>
                <a:spcPct val="100000"/>
              </a:lnSpc>
            </a:pPr>
            <a:r>
              <a:rPr lang="en-US" sz="300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300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240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2400" b="0" i="1" strike="noStrike" spc="-1">
              <a:solidFill>
                <a:srgbClr val="0F5494"/>
              </a:solidFill>
              <a:latin typeface="Verdan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200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2000" b="0" strike="noStrike" spc="-1">
              <a:solidFill>
                <a:srgbClr val="0F5494"/>
              </a:solidFill>
              <a:latin typeface="Verdana"/>
            </a:endParaRPr>
          </a:p>
          <a:p>
            <a:pPr marL="1143000" indent="-22824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en-US" sz="140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1400" b="0" i="1" strike="noStrike" spc="-1">
              <a:solidFill>
                <a:srgbClr val="0F5494"/>
              </a:solidFill>
              <a:latin typeface="Verdan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1CFDCBEB-4F8B-4B12-81B4-AD4126207027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3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94" name="PlaceHolder 3"/>
          <p:cNvSpPr>
            <a:spLocks noGrp="1"/>
          </p:cNvSpPr>
          <p:nvPr>
            <p:ph type="title"/>
          </p:nvPr>
        </p:nvSpPr>
        <p:spPr>
          <a:xfrm>
            <a:off x="527040" y="1339920"/>
            <a:ext cx="10972440" cy="9363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en-US" sz="1690" b="1" strike="noStrike" spc="-1">
                <a:solidFill>
                  <a:srgbClr val="0F5494"/>
                </a:solidFill>
                <a:latin typeface="Verdana"/>
              </a:rPr>
              <a:t>Click to edit Master title style</a:t>
            </a:r>
            <a:endParaRPr lang="en-GB" sz="1690" b="0" strike="noStrike" spc="-1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2492280"/>
            <a:ext cx="10972440" cy="352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2960" indent="-192600">
              <a:lnSpc>
                <a:spcPct val="100000"/>
              </a:lnSpc>
              <a:spcBef>
                <a:spcPts val="269"/>
              </a:spcBef>
              <a:buClr>
                <a:srgbClr val="FFFFFF"/>
              </a:buClr>
              <a:buFont typeface="Symbol" charset="2"/>
              <a:buChar char=""/>
            </a:pPr>
            <a:r>
              <a:rPr lang="en-US" sz="1350" b="0" i="1" strike="noStrike" spc="-1">
                <a:solidFill>
                  <a:srgbClr val="0F5494"/>
                </a:solidFill>
                <a:latin typeface="Verdana"/>
              </a:rPr>
              <a:t>Click to edit Master text styles</a:t>
            </a:r>
            <a:endParaRPr lang="en-GB" sz="1350" b="0" i="1" strike="noStrike" spc="-1">
              <a:solidFill>
                <a:srgbClr val="0F5494"/>
              </a:solidFill>
              <a:latin typeface="Verdana"/>
            </a:endParaRPr>
          </a:p>
          <a:p>
            <a:pPr marL="417960" lvl="1" indent="-160200">
              <a:lnSpc>
                <a:spcPct val="100000"/>
              </a:lnSpc>
              <a:spcBef>
                <a:spcPts val="224"/>
              </a:spcBef>
              <a:buClr>
                <a:srgbClr val="009FBA"/>
              </a:buClr>
              <a:buFont typeface="Symbol" charset="2"/>
              <a:buChar char=""/>
            </a:pPr>
            <a:r>
              <a:rPr lang="en-US" sz="1130" b="1" strike="noStrike" spc="-1">
                <a:solidFill>
                  <a:srgbClr val="0F5494"/>
                </a:solidFill>
                <a:latin typeface="Verdana"/>
              </a:rPr>
              <a:t>Second level</a:t>
            </a:r>
            <a:endParaRPr lang="en-GB" sz="1130" b="0" strike="noStrike" spc="-1">
              <a:solidFill>
                <a:srgbClr val="0F5494"/>
              </a:solidFill>
              <a:latin typeface="Verdana"/>
            </a:endParaRPr>
          </a:p>
          <a:p>
            <a:pPr marL="642960" indent="-128160">
              <a:lnSpc>
                <a:spcPct val="100000"/>
              </a:lnSpc>
              <a:spcBef>
                <a:spcPts val="156"/>
              </a:spcBef>
              <a:tabLst>
                <a:tab pos="0" algn="l"/>
              </a:tabLst>
            </a:pPr>
            <a:r>
              <a:rPr lang="en-US" sz="790" b="0" strike="noStrike" spc="-1">
                <a:solidFill>
                  <a:srgbClr val="0F5494"/>
                </a:solidFill>
                <a:latin typeface="Verdana"/>
              </a:rPr>
              <a:t>Third level</a:t>
            </a:r>
            <a:endParaRPr lang="en-GB" sz="790" b="0" i="1" strike="noStrike" spc="-1">
              <a:solidFill>
                <a:srgbClr val="0F5494"/>
              </a:solidFill>
              <a:latin typeface="Verdana"/>
            </a:endParaRPr>
          </a:p>
          <a:p>
            <a:pPr marL="900000" lvl="3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ymbol" charset="2"/>
              <a:buChar char="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Fourth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  <a:p>
            <a:pPr marL="1157400" lvl="4" indent="-128160">
              <a:lnSpc>
                <a:spcPct val="100000"/>
              </a:lnSpc>
              <a:spcBef>
                <a:spcPts val="224"/>
              </a:spcBef>
              <a:buClr>
                <a:srgbClr val="000000"/>
              </a:buClr>
              <a:buFont typeface="StarSymbol"/>
              <a:buChar char="»"/>
              <a:tabLst>
                <a:tab pos="0" algn="l"/>
              </a:tabLst>
            </a:pPr>
            <a:r>
              <a:rPr lang="en-US" sz="1130" b="0" strike="noStrike" spc="-1">
                <a:solidFill>
                  <a:srgbClr val="000000"/>
                </a:solidFill>
                <a:latin typeface="Arial"/>
              </a:rPr>
              <a:t>Fifth level</a:t>
            </a:r>
            <a:endParaRPr lang="en-GB" sz="1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CC2071C-DFB0-4803-87C9-9E2DA3B74676}" type="slidenum">
              <a:rPr lang="en-GB" sz="79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79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95688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683320" y="6659640"/>
            <a:ext cx="814680" cy="1980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7" name="Picture 17" descr="LOGO CE_Vertical_EN_NEG_quadri_HR"/>
          <p:cNvPicPr/>
          <p:nvPr/>
        </p:nvPicPr>
        <p:blipFill>
          <a:blip r:embed="rId14"/>
          <a:stretch/>
        </p:blipFill>
        <p:spPr>
          <a:xfrm>
            <a:off x="5276880" y="258840"/>
            <a:ext cx="1915200" cy="100440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60948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4165560" y="6245280"/>
            <a:ext cx="386028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06294E79-B85C-4D89-909B-B1C63B1C0DDA}" type="slidenum">
              <a:rPr lang="en-GB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200" b="0" strike="noStrike" spc="-1">
                <a:solidFill>
                  <a:srgbClr val="0F5494"/>
                </a:solidFill>
                <a:latin typeface="Verdana"/>
              </a:rPr>
              <a:t>Click to edit the title text format</a:t>
            </a: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i="1" strike="noStrike" spc="-1">
                <a:solidFill>
                  <a:srgbClr val="0F5494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400" b="0" strike="noStrike" spc="-1">
                <a:solidFill>
                  <a:srgbClr val="0F5494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2207520" y="2133000"/>
            <a:ext cx="7704360" cy="273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240" algn="ctr">
              <a:lnSpc>
                <a:spcPct val="100000"/>
              </a:lnSpc>
            </a:pPr>
            <a:r>
              <a:rPr lang="ga-IE" sz="6000" b="1" strike="noStrike">
                <a:solidFill>
                  <a:srgbClr val="FFD624"/>
                </a:solidFill>
                <a:latin typeface="Verdana"/>
              </a:rPr>
              <a:t>Rólimirt ar chinnteoireacht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6000" b="1" strike="noStrike">
                <a:solidFill>
                  <a:srgbClr val="FFD624"/>
                </a:solidFill>
                <a:latin typeface="Verdana"/>
              </a:rPr>
              <a:t>AE</a:t>
            </a:r>
            <a:r>
              <a:rPr lang="ga-IE"/>
              <a:t/>
            </a:r>
            <a:br>
              <a:rPr lang="ga-IE"/>
            </a:br>
            <a:r>
              <a:rPr lang="ga-IE" sz="1000" b="1" strike="noStrike">
                <a:solidFill>
                  <a:srgbClr val="FFD624"/>
                </a:solidFill>
                <a:latin typeface="Verdana"/>
              </a:rPr>
              <a:t>https://www.youtube.com/watch?v=zHjILxl9E6U</a:t>
            </a:r>
            <a:r>
              <a:rPr lang="ga-IE"/>
              <a:t/>
            </a:r>
            <a:br>
              <a:rPr lang="ga-IE"/>
            </a:br>
            <a:endParaRPr lang="ga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5" descr="european-council-table"/>
          <p:cNvPicPr/>
          <p:nvPr/>
        </p:nvPicPr>
        <p:blipFill>
          <a:blip r:embed="rId3"/>
          <a:stretch/>
        </p:blipFill>
        <p:spPr>
          <a:xfrm>
            <a:off x="3465360" y="3213000"/>
            <a:ext cx="5173200" cy="2665080"/>
          </a:xfrm>
          <a:prstGeom prst="rect">
            <a:avLst/>
          </a:prstGeom>
          <a:ln w="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981080" y="-24336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3481920" y="1485360"/>
            <a:ext cx="51732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Rólimirt </a:t>
            </a:r>
          </a:p>
          <a:p>
            <a:pPr algn="ctr"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Cinnteoireacht AE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523880" y="2637000"/>
            <a:ext cx="8497440" cy="3458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An Fhadhb atá ag an gCoimisiún Eorpach: 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Difríocht i dtáirgeadh seacláide idir tíortha:</a:t>
            </a: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im cócó vs. saillte glasrúla eile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Ní cheadaítear 'seacláid' a thabhairt ar sheacláid ina bhfuil saillte glasrúla nach dtagann ó chócó i dtíortha áirithe agus dá bhrí sin ní fhéadfar iad a dhíol sna tíortha sin.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endParaRPr lang="ga-IE"/>
          </a:p>
        </p:txBody>
      </p:sp>
      <p:sp>
        <p:nvSpPr>
          <p:cNvPr id="240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Margadh Inmheánach an Aontais: </a:t>
            </a:r>
            <a:r>
              <a:rPr lang="ga-IE"/>
              <a:t/>
            </a:r>
            <a:br>
              <a:rPr lang="ga-IE"/>
            </a:b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saorghluaiseacht earraí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703520" y="2700000"/>
            <a:ext cx="8174160" cy="4041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- Tá cead ag cuideachtaí ó bhallstáit seacláid a dhéanamh le saillte glasrúla eile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ga-IE" sz="1600" b="1" i="1" strike="noStrike">
                <a:solidFill>
                  <a:srgbClr val="3E6FD2"/>
                </a:solidFill>
                <a:latin typeface="Calibri Light"/>
              </a:rPr>
              <a:t>brí: féadfaidh siad iad a chur in ionad an ime cócó</a:t>
            </a: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)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- Ní foláir do bhallstáit seacláid a cheadú ina margadh, seacláid a bhfuil saillte glasrúla eile, nach </a:t>
            </a: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im cócó iad, freisin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	</a:t>
            </a: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(</a:t>
            </a:r>
            <a:r>
              <a:rPr lang="ga-IE" sz="1600" b="1" i="1" strike="noStrike">
                <a:solidFill>
                  <a:srgbClr val="3E6FD2"/>
                </a:solidFill>
                <a:latin typeface="Calibri Light"/>
              </a:rPr>
              <a:t>brí: féadfaidh siad seacláid a dhíol le comhábhair eile i mballstáit eile agus seacláid a thabhairt air i gcónaí</a:t>
            </a:r>
            <a:r>
              <a:rPr lang="ga-IE" sz="1600" b="1" strike="noStrike">
                <a:solidFill>
                  <a:srgbClr val="3E6FD2"/>
                </a:solidFill>
                <a:latin typeface="Calibri Light"/>
              </a:rPr>
              <a:t>)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endParaRPr lang="ga-IE"/>
          </a:p>
        </p:txBody>
      </p:sp>
      <p:sp>
        <p:nvSpPr>
          <p:cNvPr id="242" name="CustomShape 2"/>
          <p:cNvSpPr/>
          <p:nvPr/>
        </p:nvSpPr>
        <p:spPr>
          <a:xfrm>
            <a:off x="1836360" y="149400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2600" b="1" strike="noStrike">
                <a:solidFill>
                  <a:srgbClr val="0F5494"/>
                </a:solidFill>
                <a:latin typeface="Verdana"/>
              </a:rPr>
              <a:t>Togra CE maidir le Treoir Seacláide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1558440" y="1476000"/>
            <a:ext cx="8497440" cy="3897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00000"/>
              </a:lnSpc>
            </a:pP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Gheobhaidh tú treoracha eolais anois - 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333399"/>
                </a:solidFill>
                <a:latin typeface="Calibri Light"/>
              </a:rPr>
              <a:t>glac cúpla nóiméad chun iad a léamh.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3600" b="1" strike="noStrike">
                <a:solidFill>
                  <a:srgbClr val="333399"/>
                </a:solidFill>
                <a:latin typeface="Calibri Light"/>
              </a:rPr>
              <a:t>Go n-éirí libh!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endParaRPr lang="ga-IE"/>
          </a:p>
        </p:txBody>
      </p:sp>
      <p:pic>
        <p:nvPicPr>
          <p:cNvPr id="244" name="Picture 3" descr="chocolade"/>
          <p:cNvPicPr/>
          <p:nvPr/>
        </p:nvPicPr>
        <p:blipFill>
          <a:blip r:embed="rId3"/>
          <a:stretch/>
        </p:blipFill>
        <p:spPr>
          <a:xfrm>
            <a:off x="1523880" y="4915080"/>
            <a:ext cx="9143640" cy="1942920"/>
          </a:xfrm>
          <a:prstGeom prst="rect">
            <a:avLst/>
          </a:prstGeom>
          <a:ln w="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1981080" y="11592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1991520" y="1989000"/>
            <a:ext cx="2376000" cy="144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ga-IE" sz="2000" b="1" strike="noStrike">
                <a:solidFill>
                  <a:srgbClr val="0F5494"/>
                </a:solidFill>
                <a:latin typeface="Verdana"/>
                <a:ea typeface="Verdana"/>
              </a:rPr>
              <a:t>An tAontas Eorpach:</a:t>
            </a:r>
            <a:r>
              <a:rPr lang="ga-IE"/>
              <a:t/>
            </a:r>
            <a:br>
              <a:rPr lang="ga-IE"/>
            </a:br>
            <a:r>
              <a:rPr lang="ga-IE" sz="2000" b="1" strike="noStrike">
                <a:solidFill>
                  <a:srgbClr val="0F5494"/>
                </a:solidFill>
                <a:latin typeface="Verdana"/>
                <a:ea typeface="Verdana"/>
              </a:rPr>
              <a:t>27 dtír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endParaRPr lang="ga-IE"/>
          </a:p>
        </p:txBody>
      </p:sp>
      <p:pic>
        <p:nvPicPr>
          <p:cNvPr id="187" name="Content Placeholder 4"/>
          <p:cNvPicPr/>
          <p:nvPr/>
        </p:nvPicPr>
        <p:blipFill>
          <a:blip r:embed="rId2"/>
          <a:stretch/>
        </p:blipFill>
        <p:spPr>
          <a:xfrm>
            <a:off x="4871880" y="1347480"/>
            <a:ext cx="5547960" cy="524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1919520" y="1799640"/>
            <a:ext cx="8229240" cy="4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358920" algn="ctr">
              <a:lnSpc>
                <a:spcPct val="150000"/>
              </a:lnSpc>
              <a:spcBef>
                <a:spcPts val="1599"/>
              </a:spcBef>
            </a:pPr>
            <a:r>
              <a:rPr lang="ga-IE" sz="1800" b="1" strike="noStrike">
                <a:solidFill>
                  <a:srgbClr val="0F5494"/>
                </a:solidFill>
                <a:latin typeface="Verdana"/>
              </a:rPr>
              <a:t>Daonra i milliúin (2021)</a:t>
            </a:r>
            <a:r>
              <a:rPr lang="ga-IE"/>
              <a:t/>
            </a:r>
            <a:br>
              <a:rPr lang="ga-IE"/>
            </a:br>
            <a:r>
              <a:rPr lang="ga-IE" sz="1800" b="1" strike="noStrike">
                <a:solidFill>
                  <a:srgbClr val="0F5494"/>
                </a:solidFill>
                <a:latin typeface="Verdana"/>
              </a:rPr>
              <a:t>447 milliún san iomlán</a:t>
            </a:r>
            <a:r>
              <a:rPr lang="ga-IE"/>
              <a:t/>
            </a:r>
            <a:br>
              <a:rPr lang="ga-IE"/>
            </a:br>
            <a:endParaRPr lang="ga-IE"/>
          </a:p>
        </p:txBody>
      </p:sp>
      <p:graphicFrame>
        <p:nvGraphicFramePr>
          <p:cNvPr id="189" name="Chart 3"/>
          <p:cNvGraphicFramePr/>
          <p:nvPr/>
        </p:nvGraphicFramePr>
        <p:xfrm>
          <a:off x="2273760" y="2030760"/>
          <a:ext cx="8110080" cy="44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301929-D869-4A8E-BA74-B61708A15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487706"/>
              </p:ext>
            </p:extLst>
          </p:nvPr>
        </p:nvGraphicFramePr>
        <p:xfrm>
          <a:off x="1809345" y="2030760"/>
          <a:ext cx="8840181" cy="394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41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2423520" y="1439640"/>
            <a:ext cx="4628880" cy="52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01960">
              <a:lnSpc>
                <a:spcPct val="100000"/>
              </a:lnSpc>
            </a:pPr>
            <a:r>
              <a:rPr lang="ga-IE" sz="2100" b="1" strike="noStrike">
                <a:solidFill>
                  <a:srgbClr val="0F5494"/>
                </a:solidFill>
                <a:latin typeface="Verdana"/>
              </a:rPr>
              <a:t>Triúr Uachtarán: </a:t>
            </a:r>
          </a:p>
        </p:txBody>
      </p:sp>
      <p:sp>
        <p:nvSpPr>
          <p:cNvPr id="191" name="CustomShape 2"/>
          <p:cNvSpPr/>
          <p:nvPr/>
        </p:nvSpPr>
        <p:spPr>
          <a:xfrm>
            <a:off x="2661480" y="1998720"/>
            <a:ext cx="2754000" cy="74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ga-IE" sz="1430" b="1" strike="noStrike">
                <a:solidFill>
                  <a:srgbClr val="667F1E"/>
                </a:solidFill>
                <a:latin typeface="Verdana"/>
              </a:rPr>
              <a:t>Roberta Metsola</a:t>
            </a:r>
            <a:r>
              <a:rPr lang="ga-IE"/>
              <a:t/>
            </a:r>
            <a:br>
              <a:rPr lang="ga-IE"/>
            </a:br>
            <a:r>
              <a:rPr lang="ga-IE" sz="1430" b="1" strike="noStrike">
                <a:solidFill>
                  <a:srgbClr val="333399"/>
                </a:solidFill>
                <a:latin typeface="Verdana"/>
              </a:rPr>
              <a:t>Parlaimint na hEorpa</a:t>
            </a:r>
          </a:p>
        </p:txBody>
      </p:sp>
      <p:sp>
        <p:nvSpPr>
          <p:cNvPr id="192" name="CustomShape 3"/>
          <p:cNvSpPr/>
          <p:nvPr/>
        </p:nvSpPr>
        <p:spPr>
          <a:xfrm>
            <a:off x="2655720" y="3705840"/>
            <a:ext cx="3645000" cy="52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ga-IE" sz="1430" b="1" strike="noStrike">
                <a:solidFill>
                  <a:srgbClr val="667F1E"/>
                </a:solidFill>
                <a:latin typeface="Verdana"/>
              </a:rPr>
              <a:t>Charles Michel</a:t>
            </a:r>
            <a:r>
              <a:rPr lang="ga-IE"/>
              <a:t/>
            </a:r>
            <a:br>
              <a:rPr lang="ga-IE"/>
            </a:br>
            <a:r>
              <a:rPr lang="ga-IE" sz="1430" b="1" strike="noStrike">
                <a:solidFill>
                  <a:srgbClr val="333399"/>
                </a:solidFill>
                <a:latin typeface="Verdana"/>
              </a:rPr>
              <a:t>An Chomhairle Eorpach</a:t>
            </a:r>
          </a:p>
        </p:txBody>
      </p:sp>
      <p:sp>
        <p:nvSpPr>
          <p:cNvPr id="193" name="CustomShape 4"/>
          <p:cNvSpPr/>
          <p:nvPr/>
        </p:nvSpPr>
        <p:spPr>
          <a:xfrm>
            <a:off x="2655720" y="5193000"/>
            <a:ext cx="3486960" cy="7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ga-IE" sz="1430" b="1" strike="noStrike">
                <a:solidFill>
                  <a:srgbClr val="667F1E"/>
                </a:solidFill>
                <a:latin typeface="Verdana"/>
              </a:rPr>
              <a:t>Ursula von der Leyen</a:t>
            </a:r>
          </a:p>
          <a:p>
            <a:pPr>
              <a:lnSpc>
                <a:spcPct val="100000"/>
              </a:lnSpc>
            </a:pPr>
            <a:r>
              <a:rPr lang="ga-IE" sz="1430" b="1" strike="noStrike">
                <a:solidFill>
                  <a:srgbClr val="333399"/>
                </a:solidFill>
                <a:latin typeface="Verdana"/>
              </a:rPr>
              <a:t>An Coimisiún Eorpach</a:t>
            </a:r>
          </a:p>
          <a:p>
            <a:pPr>
              <a:lnSpc>
                <a:spcPct val="100000"/>
              </a:lnSpc>
            </a:pPr>
            <a:endParaRPr lang="en-GB" sz="1430" b="0" strike="noStrike" spc="-1">
              <a:latin typeface="Arial"/>
            </a:endParaRPr>
          </a:p>
        </p:txBody>
      </p:sp>
      <p:pic>
        <p:nvPicPr>
          <p:cNvPr id="194" name="Picture 6"/>
          <p:cNvPicPr/>
          <p:nvPr/>
        </p:nvPicPr>
        <p:blipFill>
          <a:blip r:embed="rId3"/>
          <a:srcRect l="42754" t="352"/>
          <a:stretch/>
        </p:blipFill>
        <p:spPr>
          <a:xfrm>
            <a:off x="7907040" y="3319920"/>
            <a:ext cx="1221480" cy="13237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2"/>
          <p:cNvPicPr/>
          <p:nvPr/>
        </p:nvPicPr>
        <p:blipFill>
          <a:blip r:embed="rId4"/>
          <a:stretch/>
        </p:blipFill>
        <p:spPr>
          <a:xfrm>
            <a:off x="7896240" y="4847760"/>
            <a:ext cx="1224720" cy="1413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3"/>
          <p:cNvPicPr/>
          <p:nvPr/>
        </p:nvPicPr>
        <p:blipFill>
          <a:blip r:embed="rId5"/>
          <a:stretch/>
        </p:blipFill>
        <p:spPr>
          <a:xfrm>
            <a:off x="7896240" y="1667880"/>
            <a:ext cx="1224720" cy="141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2362320" y="3340080"/>
            <a:ext cx="2160000" cy="533160"/>
          </a:xfrm>
          <a:prstGeom prst="rect">
            <a:avLst/>
          </a:prstGeom>
          <a:noFill/>
          <a:ln w="31680">
            <a:solidFill>
              <a:srgbClr val="0093D3"/>
            </a:solidFill>
            <a:miter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  <a:tabLst>
                <a:tab pos="0" algn="l"/>
              </a:tabLst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Parlaimint na hEorpa</a:t>
            </a:r>
          </a:p>
        </p:txBody>
      </p:sp>
      <p:sp>
        <p:nvSpPr>
          <p:cNvPr id="198" name="CustomShape 2"/>
          <p:cNvSpPr/>
          <p:nvPr/>
        </p:nvSpPr>
        <p:spPr>
          <a:xfrm>
            <a:off x="1836360" y="1484640"/>
            <a:ext cx="7427520" cy="50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2000" b="1" strike="noStrike">
                <a:solidFill>
                  <a:srgbClr val="FFFFFF"/>
                </a:solidFill>
                <a:latin typeface="Calibri Light"/>
              </a:rPr>
              <a:t>Institiúidí </a:t>
            </a:r>
            <a:r>
              <a:rPr lang="ga-IE" sz="2800" b="1" strike="noStrike">
                <a:solidFill>
                  <a:srgbClr val="0F5494"/>
                </a:solidFill>
                <a:latin typeface="Calibri Light"/>
              </a:rPr>
              <a:t>an Aontais Eorpaigh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236232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Chúirt Bhreithiúnais</a:t>
            </a:r>
          </a:p>
        </p:txBody>
      </p:sp>
      <p:sp>
        <p:nvSpPr>
          <p:cNvPr id="200" name="CustomShape 4"/>
          <p:cNvSpPr/>
          <p:nvPr/>
        </p:nvSpPr>
        <p:spPr>
          <a:xfrm>
            <a:off x="3657600" y="4254480"/>
            <a:ext cx="99036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Chúirt Iniúchóirí</a:t>
            </a:r>
          </a:p>
        </p:txBody>
      </p:sp>
      <p:sp>
        <p:nvSpPr>
          <p:cNvPr id="201" name="CustomShape 5"/>
          <p:cNvSpPr/>
          <p:nvPr/>
        </p:nvSpPr>
        <p:spPr>
          <a:xfrm>
            <a:off x="495288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Coiste Eacnamaíoch agus Sóisialta</a:t>
            </a:r>
          </a:p>
        </p:txBody>
      </p:sp>
      <p:sp>
        <p:nvSpPr>
          <p:cNvPr id="202" name="CustomShape 6"/>
          <p:cNvSpPr/>
          <p:nvPr/>
        </p:nvSpPr>
        <p:spPr>
          <a:xfrm>
            <a:off x="7543800" y="42544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Coiste na Réigiún</a:t>
            </a:r>
          </a:p>
        </p:txBody>
      </p:sp>
      <p:sp>
        <p:nvSpPr>
          <p:cNvPr id="203" name="CustomShape 7"/>
          <p:cNvSpPr/>
          <p:nvPr/>
        </p:nvSpPr>
        <p:spPr>
          <a:xfrm>
            <a:off x="495288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Comhairle na nAirí</a:t>
            </a:r>
          </a:p>
          <a:p>
            <a:pPr algn="ctr">
              <a:lnSpc>
                <a:spcPct val="8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(An Chomhairle)</a:t>
            </a:r>
          </a:p>
        </p:txBody>
      </p:sp>
      <p:sp>
        <p:nvSpPr>
          <p:cNvPr id="204" name="CustomShape 8"/>
          <p:cNvSpPr/>
          <p:nvPr/>
        </p:nvSpPr>
        <p:spPr>
          <a:xfrm>
            <a:off x="7543800" y="33400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Coimisiún Eorpach</a:t>
            </a:r>
          </a:p>
        </p:txBody>
      </p:sp>
      <p:sp>
        <p:nvSpPr>
          <p:cNvPr id="205" name="CustomShape 9"/>
          <p:cNvSpPr/>
          <p:nvPr/>
        </p:nvSpPr>
        <p:spPr>
          <a:xfrm>
            <a:off x="236232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Banc Eorpach Infheistíochta</a:t>
            </a:r>
          </a:p>
        </p:txBody>
      </p:sp>
      <p:sp>
        <p:nvSpPr>
          <p:cNvPr id="206" name="CustomShape 10"/>
          <p:cNvSpPr/>
          <p:nvPr/>
        </p:nvSpPr>
        <p:spPr>
          <a:xfrm>
            <a:off x="7543800" y="5168880"/>
            <a:ext cx="2285640" cy="533160"/>
          </a:xfrm>
          <a:prstGeom prst="rect">
            <a:avLst/>
          </a:prstGeom>
          <a:noFill/>
          <a:ln w="31750">
            <a:solidFill>
              <a:srgbClr val="0093D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Banc Ceannais Eorpach</a:t>
            </a:r>
          </a:p>
        </p:txBody>
      </p:sp>
      <p:sp>
        <p:nvSpPr>
          <p:cNvPr id="207" name="CustomShape 11"/>
          <p:cNvSpPr/>
          <p:nvPr/>
        </p:nvSpPr>
        <p:spPr>
          <a:xfrm>
            <a:off x="5257800" y="5092920"/>
            <a:ext cx="1752120" cy="68544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2"/>
          <p:cNvSpPr/>
          <p:nvPr/>
        </p:nvSpPr>
        <p:spPr>
          <a:xfrm>
            <a:off x="5105520" y="5221440"/>
            <a:ext cx="20570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Gníomhaireachtaí</a:t>
            </a:r>
          </a:p>
        </p:txBody>
      </p:sp>
      <p:sp>
        <p:nvSpPr>
          <p:cNvPr id="209" name="CustomShape 13"/>
          <p:cNvSpPr/>
          <p:nvPr/>
        </p:nvSpPr>
        <p:spPr>
          <a:xfrm>
            <a:off x="4952880" y="2425680"/>
            <a:ext cx="2285640" cy="533160"/>
          </a:xfrm>
          <a:prstGeom prst="rect">
            <a:avLst/>
          </a:prstGeom>
          <a:noFill/>
          <a:ln w="3175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61"/>
              </a:spcBef>
            </a:pPr>
            <a:r>
              <a:rPr lang="ga-IE" sz="1300" b="1" strike="noStrike">
                <a:solidFill>
                  <a:srgbClr val="333399"/>
                </a:solidFill>
                <a:latin typeface="Calibri"/>
              </a:rPr>
              <a:t>An Chomhairle Eorpach (cruinniú mullaigh)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274000" y="2847960"/>
            <a:ext cx="5139000" cy="2952000"/>
          </a:xfrm>
          <a:prstGeom prst="rect">
            <a:avLst/>
          </a:prstGeom>
          <a:solidFill>
            <a:srgbClr val="BDDEFF"/>
          </a:solidFill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TextShape 2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3200" b="1" strike="noStrike">
                <a:solidFill>
                  <a:srgbClr val="0F5494"/>
                </a:solidFill>
                <a:latin typeface="Calibri Light"/>
              </a:rPr>
              <a:t>Parlaimint na hEorpa – guth na ndaoine</a:t>
            </a:r>
          </a:p>
        </p:txBody>
      </p:sp>
      <p:sp>
        <p:nvSpPr>
          <p:cNvPr id="212" name="CustomShape 3"/>
          <p:cNvSpPr/>
          <p:nvPr/>
        </p:nvSpPr>
        <p:spPr>
          <a:xfrm>
            <a:off x="5205240" y="2006640"/>
            <a:ext cx="527652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Déanann sí dlíthe agus buiséad an Aontais a chinneadh in éineacht le Comhairle na nAirí</a:t>
            </a: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Maoirseacht dhaonlathach ar obair uile an Aontais</a:t>
            </a:r>
          </a:p>
          <a:p>
            <a:pPr>
              <a:lnSpc>
                <a:spcPct val="100000"/>
              </a:lnSpc>
            </a:pP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Tá 705 Fheisire i bParlaimint na hEorpa</a:t>
            </a:r>
          </a:p>
          <a:p>
            <a:pPr>
              <a:lnSpc>
                <a:spcPct val="100000"/>
              </a:lnSpc>
            </a:pP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 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Toghcháin gach cúig bliana (2019 -2024)</a:t>
            </a:r>
          </a:p>
        </p:txBody>
      </p:sp>
      <p:pic>
        <p:nvPicPr>
          <p:cNvPr id="213" name="Afbeelding 3"/>
          <p:cNvPicPr/>
          <p:nvPr/>
        </p:nvPicPr>
        <p:blipFill>
          <a:blip r:embed="rId3"/>
          <a:stretch/>
        </p:blipFill>
        <p:spPr>
          <a:xfrm>
            <a:off x="1622520" y="3140280"/>
            <a:ext cx="3547800" cy="236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6" descr="presidencia_conselho"/>
          <p:cNvPicPr/>
          <p:nvPr/>
        </p:nvPicPr>
        <p:blipFill>
          <a:blip r:embed="rId3"/>
          <a:stretch/>
        </p:blipFill>
        <p:spPr>
          <a:xfrm>
            <a:off x="1828800" y="2486880"/>
            <a:ext cx="8586360" cy="4038120"/>
          </a:xfrm>
          <a:prstGeom prst="rect">
            <a:avLst/>
          </a:prstGeom>
          <a:ln w="0">
            <a:noFill/>
          </a:ln>
        </p:spPr>
      </p:pic>
      <p:sp>
        <p:nvSpPr>
          <p:cNvPr id="215" name="TextShape 1"/>
          <p:cNvSpPr txBox="1"/>
          <p:nvPr/>
        </p:nvSpPr>
        <p:spPr>
          <a:xfrm>
            <a:off x="1827000" y="148464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3000" b="1" strike="noStrike">
                <a:solidFill>
                  <a:srgbClr val="0F5494"/>
                </a:solidFill>
                <a:latin typeface="Calibri Light"/>
              </a:rPr>
              <a:t>Comhairle na nAirí – guth na mballstát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4419720" y="1805760"/>
            <a:ext cx="6136920" cy="439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Aire amháin as gach tír san Aontas</a:t>
            </a: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An Uachtaránacht: athraíonn sí gach sé mhí</a:t>
            </a: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Déanann sí dlíthe agus buiséad an Aontais a chinneadh </a:t>
            </a: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   in éineacht leis an bParlaimint</a:t>
            </a: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Déanann sí bainistíocht ar an gcomhbheartas eachtrach agus </a:t>
            </a: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   slándála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827000" y="148428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3000" b="1" strike="noStrike">
                <a:solidFill>
                  <a:srgbClr val="0F5494"/>
                </a:solidFill>
                <a:latin typeface="Calibri Light"/>
              </a:rPr>
              <a:t>An Coimisiún Eorpach – ag cur chun cinn an leasa choitinn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3483360" y="1823040"/>
            <a:ext cx="5360400" cy="3816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27 mball neamhspleácha, </a:t>
            </a: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ball amháin as gach tír an Aontais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Molann sé reachtaíocht nua</a:t>
            </a:r>
            <a:r>
              <a:rPr lang="ga-IE"/>
              <a:t/>
            </a:r>
            <a:br>
              <a:rPr lang="ga-IE"/>
            </a:b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Comhlacht feidhmiúcháin </a:t>
            </a:r>
          </a:p>
          <a:p>
            <a:pPr>
              <a:lnSpc>
                <a:spcPct val="100000"/>
              </a:lnSpc>
            </a:pP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Caomhnóir na gconarthaí</a:t>
            </a:r>
          </a:p>
          <a:p>
            <a:pPr>
              <a:lnSpc>
                <a:spcPct val="100000"/>
              </a:lnSpc>
            </a:pPr>
            <a:r>
              <a:rPr lang="ga-IE"/>
              <a:t/>
            </a:r>
            <a:br>
              <a:rPr lang="ga-IE"/>
            </a:br>
            <a:r>
              <a:rPr lang="ga-IE" sz="1600" b="1" strike="noStrike">
                <a:solidFill>
                  <a:srgbClr val="333399"/>
                </a:solidFill>
                <a:latin typeface="Webdings"/>
              </a:rPr>
              <a:t>4</a:t>
            </a:r>
            <a:r>
              <a:rPr lang="ga-IE" sz="1600" b="1" strike="noStrike">
                <a:solidFill>
                  <a:srgbClr val="333399"/>
                </a:solidFill>
                <a:latin typeface="Verdana"/>
              </a:rPr>
              <a:t>Déanann sé ionadaíocht ar an Aontas ar an leibhéal idirnáisiúnta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tretch/>
        </p:blipFill>
        <p:spPr>
          <a:xfrm>
            <a:off x="3355200" y="4925520"/>
            <a:ext cx="5328360" cy="19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981080" y="476640"/>
            <a:ext cx="742752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Line 2"/>
          <p:cNvSpPr/>
          <p:nvPr/>
        </p:nvSpPr>
        <p:spPr>
          <a:xfrm>
            <a:off x="6124320" y="3053160"/>
            <a:ext cx="0" cy="7596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3"/>
          <p:cNvSpPr/>
          <p:nvPr/>
        </p:nvSpPr>
        <p:spPr>
          <a:xfrm>
            <a:off x="3737880" y="23454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4"/>
          <p:cNvSpPr/>
          <p:nvPr/>
        </p:nvSpPr>
        <p:spPr>
          <a:xfrm>
            <a:off x="3810240" y="24217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Saoránaigh, grúpaí sainleasa, saineolaithe: plé, comhairliúchán</a:t>
            </a:r>
          </a:p>
        </p:txBody>
      </p:sp>
      <p:sp>
        <p:nvSpPr>
          <p:cNvPr id="224" name="CustomShape 5"/>
          <p:cNvSpPr/>
          <p:nvPr/>
        </p:nvSpPr>
        <p:spPr>
          <a:xfrm>
            <a:off x="3686040" y="321372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6"/>
          <p:cNvSpPr/>
          <p:nvPr/>
        </p:nvSpPr>
        <p:spPr>
          <a:xfrm>
            <a:off x="3998160" y="3290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An Coimisiún: déanann sé togra foirmiúil </a:t>
            </a:r>
          </a:p>
        </p:txBody>
      </p:sp>
      <p:sp>
        <p:nvSpPr>
          <p:cNvPr id="226" name="CustomShape 7"/>
          <p:cNvSpPr/>
          <p:nvPr/>
        </p:nvSpPr>
        <p:spPr>
          <a:xfrm>
            <a:off x="3677760" y="404820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8"/>
          <p:cNvSpPr/>
          <p:nvPr/>
        </p:nvSpPr>
        <p:spPr>
          <a:xfrm>
            <a:off x="3866400" y="41245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An Pharlaimint agus Comhairle na nAirí: déanann siad cinneadh le chéile </a:t>
            </a:r>
          </a:p>
        </p:txBody>
      </p:sp>
      <p:sp>
        <p:nvSpPr>
          <p:cNvPr id="228" name="CustomShape 9"/>
          <p:cNvSpPr/>
          <p:nvPr/>
        </p:nvSpPr>
        <p:spPr>
          <a:xfrm>
            <a:off x="3863880" y="582192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An Coimisiún agus an Chúirt Bhreithiúnais: déanann siad monatóireacht ar an gcur i bhfeidhm</a:t>
            </a:r>
          </a:p>
        </p:txBody>
      </p:sp>
      <p:sp>
        <p:nvSpPr>
          <p:cNvPr id="229" name="CustomShape 10"/>
          <p:cNvSpPr/>
          <p:nvPr/>
        </p:nvSpPr>
        <p:spPr>
          <a:xfrm>
            <a:off x="3849480" y="5745600"/>
            <a:ext cx="4876560" cy="53316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1"/>
          <p:cNvSpPr/>
          <p:nvPr/>
        </p:nvSpPr>
        <p:spPr>
          <a:xfrm>
            <a:off x="3686040" y="4870080"/>
            <a:ext cx="4876560" cy="53316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3887280" y="4946040"/>
            <a:ext cx="4800240" cy="38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241"/>
              </a:spcBef>
            </a:pPr>
            <a:r>
              <a:rPr lang="ga-IE" sz="1200" b="1" strike="noStrike">
                <a:solidFill>
                  <a:srgbClr val="333399"/>
                </a:solidFill>
                <a:latin typeface="Calibri"/>
              </a:rPr>
              <a:t>Údaráis náisiúnta nó áitiúla: cuireann siad an dlí i bhfeidhm</a:t>
            </a:r>
          </a:p>
        </p:txBody>
      </p:sp>
      <p:sp>
        <p:nvSpPr>
          <p:cNvPr id="232" name="Line 13"/>
          <p:cNvSpPr/>
          <p:nvPr/>
        </p:nvSpPr>
        <p:spPr>
          <a:xfrm>
            <a:off x="6124320" y="388476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Line 14"/>
          <p:cNvSpPr/>
          <p:nvPr/>
        </p:nvSpPr>
        <p:spPr>
          <a:xfrm>
            <a:off x="6124320" y="473580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Line 15"/>
          <p:cNvSpPr/>
          <p:nvPr/>
        </p:nvSpPr>
        <p:spPr>
          <a:xfrm>
            <a:off x="6124320" y="5573880"/>
            <a:ext cx="0" cy="76320"/>
          </a:xfrm>
          <a:prstGeom prst="line">
            <a:avLst/>
          </a:prstGeom>
          <a:ln w="50800">
            <a:solidFill>
              <a:schemeClr val="accent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6"/>
          <p:cNvSpPr/>
          <p:nvPr/>
        </p:nvSpPr>
        <p:spPr>
          <a:xfrm>
            <a:off x="1846800" y="1484640"/>
            <a:ext cx="73450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ga-IE" sz="2800" b="1" strike="noStrike">
                <a:solidFill>
                  <a:srgbClr val="0F5494"/>
                </a:solidFill>
                <a:latin typeface="Verdana"/>
              </a:rPr>
              <a:t>Mar a dhéantar dlíthe an Aontais Eorpaigh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675</TotalTime>
  <Words>520</Words>
  <Application>Microsoft Office PowerPoint</Application>
  <PresentationFormat>Widescreen</PresentationFormat>
  <Paragraphs>57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Verdana</vt:lpstr>
      <vt:lpstr>Webdings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INFELDT Madeleine (COMM-THE HAGUE)</dc:creator>
  <dc:description/>
  <cp:lastModifiedBy>NIC AOGAIN Aoife (DGT)</cp:lastModifiedBy>
  <cp:revision>85</cp:revision>
  <dcterms:created xsi:type="dcterms:W3CDTF">2015-09-01T10:36:18Z</dcterms:created>
  <dcterms:modified xsi:type="dcterms:W3CDTF">2023-01-24T16:27:57Z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ActionId">
    <vt:lpwstr>9b29f482-2235-4a46-9c2b-963185109feb</vt:lpwstr>
  </property>
  <property fmtid="{D5CDD505-2E9C-101B-9397-08002B2CF9AE}" pid="3" name="MSIP_Label_6bd9ddd1-4d20-43f6-abfa-fc3c07406f94_ContentBits">
    <vt:lpwstr>0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etDate">
    <vt:lpwstr>2022-12-01T10:53:59Z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Notes">
    <vt:i4>10</vt:i4>
  </property>
  <property fmtid="{D5CDD505-2E9C-101B-9397-08002B2CF9AE}" pid="10" name="PresentationFormat">
    <vt:lpwstr>Widescreen</vt:lpwstr>
  </property>
  <property fmtid="{D5CDD505-2E9C-101B-9397-08002B2CF9AE}" pid="11" name="Slides">
    <vt:i4>13</vt:i4>
  </property>
</Properties>
</file>